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4" r:id="rId5"/>
    <p:sldId id="263" r:id="rId6"/>
    <p:sldId id="265" r:id="rId7"/>
    <p:sldId id="262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kleo19731@mail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Public\Pictures\Sample Pictures\Логотипы\Kemerovo-coat-of-arm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86956"/>
            <a:ext cx="720080" cy="114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5997" y="5229200"/>
            <a:ext cx="4536503" cy="1328023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ШЕВЦОВА НАТАЛЬЯ ВЛАДИМИРОВНА,</a:t>
            </a:r>
          </a:p>
          <a:p>
            <a:r>
              <a:rPr lang="ru-RU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методист по ИТ</a:t>
            </a:r>
          </a:p>
          <a:p>
            <a:r>
              <a:rPr lang="ru-RU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МБОУ ДПО «Научно-методический центр» </a:t>
            </a:r>
            <a:br>
              <a:rPr lang="ru-RU" dirty="0" smtClean="0">
                <a:solidFill>
                  <a:srgbClr val="0070C0"/>
                </a:solidFill>
                <a:latin typeface="Arial Narrow" panose="020B0606020202030204" pitchFamily="34" charset="0"/>
              </a:rPr>
            </a:br>
            <a:r>
              <a:rPr lang="ru-RU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г. Кемерово</a:t>
            </a:r>
            <a:endParaRPr lang="ru-RU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47664" y="243583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ГОРОДСКОЙ КОНКУРС ПРОФЕССИОНАЛЬНОГО МАСТЕРСТВА</a:t>
            </a:r>
            <a:endParaRPr lang="ru-RU" b="1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4424" y="2348880"/>
            <a:ext cx="72712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ИТ-педагог Кузбасса </a:t>
            </a:r>
            <a:br>
              <a:rPr lang="ru-RU" sz="54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</a:br>
            <a:r>
              <a:rPr lang="en-US" sz="54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XXI </a:t>
            </a:r>
            <a:r>
              <a:rPr lang="ru-RU" sz="54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века</a:t>
            </a:r>
            <a:endParaRPr lang="ru-RU" sz="54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Picture 2" descr="C:\Users\Шевцова Н В\Desktop\Логотип НМЦ 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57327"/>
            <a:ext cx="1262385" cy="140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36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Public\Pictures\Sample Pictures\Логотипы\Kemerovo-coat-of-arm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86956"/>
            <a:ext cx="720080" cy="114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31640" y="384163"/>
            <a:ext cx="5904656" cy="64698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ФОРМАТ КОНКУРСА</a:t>
            </a:r>
            <a:endParaRPr lang="ru-RU" sz="24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9" y="1628800"/>
            <a:ext cx="8564829" cy="1055608"/>
          </a:xfrm>
          <a:prstGeom prst="roundRect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 Narrow" panose="020B0606020202030204" pitchFamily="34" charset="0"/>
              </a:rPr>
              <a:t>       </a:t>
            </a:r>
            <a:r>
              <a:rPr lang="ru-RU" sz="28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ЗАОЧНЫЙ ФОРМАТ</a:t>
            </a: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1 ТУР</a:t>
            </a:r>
            <a:endParaRPr lang="ru-RU" sz="28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pic>
        <p:nvPicPr>
          <p:cNvPr id="2050" name="Picture 2" descr="C:\Users\Шевцова Н В\Desktop\exclamation-symbol-alert-vector-1964009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10" y="1355087"/>
            <a:ext cx="1436957" cy="187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63604" y="2996952"/>
            <a:ext cx="8633687" cy="2485787"/>
          </a:xfrm>
          <a:prstGeom prst="roundRect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НОМИНАЦИИ: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Современный урок (занятие) на основе ИКТ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Внеурочное классное занятие на основе ИКТ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Учебный проект на основе ИКТ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Сетевой проект на основе ИКТ</a:t>
            </a:r>
          </a:p>
        </p:txBody>
      </p:sp>
      <p:pic>
        <p:nvPicPr>
          <p:cNvPr id="10" name="Picture 2" descr="C:\Users\Шевцова Н В\Desktop\Логотип НМЦ 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57327"/>
            <a:ext cx="1262385" cy="140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82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10648" y="292527"/>
            <a:ext cx="5904656" cy="119181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Современный урок (занятие) на основе ИКТ</a:t>
            </a:r>
            <a:endParaRPr lang="ru-RU" sz="32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pic>
        <p:nvPicPr>
          <p:cNvPr id="5" name="Picture 4" descr="C:\Users\Public\Pictures\Sample Pictures\Логотипы\Kemerovo-coat-of-arm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86956"/>
            <a:ext cx="720080" cy="114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9770" y="1772816"/>
            <a:ext cx="849694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КРИТЕРИИ: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Выдержанность структуры, соответствие структуры типу урока (занятия)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Соответствие содержания целям и задачам урока, возрастным особенностям обучающихся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Целесообразность и разнообразие используемых образовательных технологий, методов, приемов, форм организации учебной деятельности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Направленность урока (занятия) на формирование социального опыта обучающихся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Выдержанность стиля оформления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sz="2400" b="1" dirty="0" smtClean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endParaRPr lang="ru-RU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pic>
        <p:nvPicPr>
          <p:cNvPr id="9" name="Picture 2" descr="C:\Users\Шевцова Н В\Desktop\Логотип НМЦ 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57327"/>
            <a:ext cx="1262385" cy="140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70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10648" y="292527"/>
            <a:ext cx="5904656" cy="119181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Внеурочное (внеклассное) занятие на основе ИКТ</a:t>
            </a:r>
            <a:endParaRPr lang="ru-RU" sz="32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pic>
        <p:nvPicPr>
          <p:cNvPr id="5" name="Picture 4" descr="C:\Users\Public\Pictures\Sample Pictures\Логотипы\Kemerovo-coat-of-arm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86956"/>
            <a:ext cx="720080" cy="114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756" y="1787624"/>
            <a:ext cx="84969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КРИТЕРИИ: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Выдержанность структуры, соответствие структуры форме занятия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Соответствие содержания целям и задачам </a:t>
            </a:r>
            <a:r>
              <a:rPr lang="ru-RU" sz="2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занятия, </a:t>
            </a:r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возрастным особенностям обучающихся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Целесообразность и разнообразие используемых образовательных технологий, методов, приемов, форм организации </a:t>
            </a:r>
            <a:r>
              <a:rPr lang="ru-RU" sz="2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внеурочной </a:t>
            </a:r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деятельности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Направленность </a:t>
            </a:r>
            <a:r>
              <a:rPr lang="ru-RU" sz="2400" dirty="0" err="1" smtClean="0">
                <a:solidFill>
                  <a:srgbClr val="0070C0"/>
                </a:solidFill>
                <a:latin typeface="Arial Narrow" panose="020B0606020202030204" pitchFamily="34" charset="0"/>
              </a:rPr>
              <a:t>занятияна</a:t>
            </a:r>
            <a:r>
              <a:rPr lang="ru-RU" sz="2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формирование социального опыта обучающихся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Выдержанность стиля оформления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sz="2400" dirty="0" smtClean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pic>
        <p:nvPicPr>
          <p:cNvPr id="9" name="Picture 2" descr="C:\Users\Шевцова Н В\Desktop\Логотип НМЦ 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57327"/>
            <a:ext cx="1262385" cy="140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25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8815" y="188640"/>
            <a:ext cx="5904656" cy="64698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Учебный проект на основе ИКТ</a:t>
            </a:r>
            <a:endParaRPr lang="ru-RU" sz="32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pic>
        <p:nvPicPr>
          <p:cNvPr id="5" name="Picture 4" descr="C:\Users\Public\Pictures\Sample Pictures\Логотипы\Kemerovo-coat-of-arm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86956"/>
            <a:ext cx="720080" cy="114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2891" y="1484784"/>
            <a:ext cx="849694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КРИТЕРИИ: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Актуальность, соответствие содержания целям и задачам проекта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Выдержанность структуры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Интерактивность проекта, наличие компонентов и инструментов взаимодействия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Мультимедийность, представление информации в различных форматах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Практическая значимость для автора и социума, возможность использования результатов, продолжения работы, направленность на достижение совместного результата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Наличие и выдержанность стиля оформления материалов проекта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ru-RU" sz="2800" dirty="0" smtClean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ru-RU" sz="32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pic>
        <p:nvPicPr>
          <p:cNvPr id="8" name="Picture 2" descr="C:\Users\Шевцова Н В\Desktop\Логотип НМЦ 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57327"/>
            <a:ext cx="1262385" cy="140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67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10648" y="292527"/>
            <a:ext cx="5904656" cy="64698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Сетевой проект на основе ИКТ</a:t>
            </a:r>
            <a:endParaRPr lang="ru-RU" sz="3200" b="1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pic>
        <p:nvPicPr>
          <p:cNvPr id="5" name="Picture 4" descr="C:\Users\Public\Pictures\Sample Pictures\Логотипы\Kemerovo-coat-of-arm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86956"/>
            <a:ext cx="720080" cy="114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3756" y="1556792"/>
            <a:ext cx="849694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КРИТЕРИИ: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Актуальность, соответствие содержания целям и задачам проекта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Выдержанность структуры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Интерактивность проекта, наличие компонентов и инструментов взаимодействия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Мультимедийность, представление информации в различных форматах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Практическая значимость для автора и социума, возможность использования результатов, продолжения работы, направленность на достижение совместного результата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70C0"/>
                </a:solidFill>
                <a:latin typeface="Arial Narrow" panose="020B0606020202030204" pitchFamily="34" charset="0"/>
              </a:rPr>
              <a:t>Наличие и выдержанность стиля оформления материалов </a:t>
            </a:r>
            <a:r>
              <a:rPr lang="ru-RU" sz="24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проекта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sz="2400" dirty="0" smtClean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24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pic>
        <p:nvPicPr>
          <p:cNvPr id="9" name="Picture 2" descr="C:\Users\Шевцова Н В\Desktop\Логотип НМЦ 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57327"/>
            <a:ext cx="1262385" cy="140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25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Public\Pictures\Sample Pictures\Логотипы\Kemerovo-coat-of-arm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86956"/>
            <a:ext cx="720080" cy="114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31640" y="239392"/>
            <a:ext cx="5904656" cy="64698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cap="all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ДОКУМЕНТЫ</a:t>
            </a:r>
            <a:endParaRPr lang="ru-RU" sz="2000" b="1" cap="all" dirty="0">
              <a:solidFill>
                <a:srgbClr val="00B0F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710" y="2996952"/>
            <a:ext cx="8745822" cy="2315528"/>
          </a:xfrm>
          <a:prstGeom prst="roundRect">
            <a:avLst/>
          </a:prstGeom>
          <a:ln w="3175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-RU" sz="2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</a:t>
            </a:r>
            <a:r>
              <a:rPr lang="ru-RU" sz="26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Анкета по форме, заверенная печатью учреждения и подписью руководителя (Приложение 1)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-RU" sz="26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  Представление по форме (Приложение 2)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-RU" sz="26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  Копии </a:t>
            </a:r>
            <a:r>
              <a:rPr lang="ru-RU" sz="26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документов (п.5.1. </a:t>
            </a:r>
            <a:r>
              <a:rPr lang="ru-RU" sz="2600" smtClean="0">
                <a:solidFill>
                  <a:srgbClr val="0070C0"/>
                </a:solidFill>
                <a:latin typeface="Arial Narrow" panose="020B0606020202030204" pitchFamily="34" charset="0"/>
              </a:rPr>
              <a:t>Положения)</a:t>
            </a:r>
            <a:endParaRPr lang="ru-RU" sz="2600" dirty="0" smtClean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ru-RU" sz="2600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  Согласие на обработку персональных данных</a:t>
            </a:r>
            <a:endParaRPr lang="ru-RU" sz="26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pic>
        <p:nvPicPr>
          <p:cNvPr id="8" name="Picture 2" descr="C:\Users\Шевцова Н В\Desktop\Логотип НМЦ 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57327"/>
            <a:ext cx="1262385" cy="140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31456" y="5661248"/>
            <a:ext cx="76328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E-mail:</a:t>
            </a:r>
            <a:r>
              <a:rPr lang="en-US" sz="3200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rgbClr val="0066F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ikt_konkurs@mail.ru</a:t>
            </a:r>
            <a:endParaRPr lang="ru-RU" sz="3200" dirty="0" smtClean="0">
              <a:solidFill>
                <a:srgbClr val="0066FF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АДРЕС:</a:t>
            </a:r>
            <a:r>
              <a:rPr lang="ru-RU" sz="2800" dirty="0" smtClean="0">
                <a:solidFill>
                  <a:srgbClr val="0066F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ул. Гагарина, 118, кабинет 205А</a:t>
            </a:r>
            <a:endParaRPr lang="ru-RU" sz="2800" dirty="0">
              <a:solidFill>
                <a:srgbClr val="C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8383" y="1628800"/>
            <a:ext cx="83191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ДОКУМЕНТОВ: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Печатный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</a:t>
            </a:r>
            <a:r>
              <a:rPr lang="ru-RU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лектронный</a:t>
            </a: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33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Public\Pictures\Sample Pictures\Логотипы\Kemerovo-coat-of-arm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86956"/>
            <a:ext cx="720080" cy="114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1290" y="5733256"/>
            <a:ext cx="8496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Запись на консультацию: тел. </a:t>
            </a:r>
            <a:r>
              <a:rPr lang="ru-RU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35-99-63</a:t>
            </a:r>
            <a:br>
              <a:rPr lang="ru-RU" dirty="0" smtClean="0">
                <a:solidFill>
                  <a:srgbClr val="C00000"/>
                </a:solidFill>
                <a:latin typeface="Arial Narrow" panose="020B0606020202030204" pitchFamily="34" charset="0"/>
              </a:rPr>
            </a:br>
            <a:r>
              <a:rPr lang="en-US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e-mail</a:t>
            </a:r>
            <a:r>
              <a:rPr lang="ru-RU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: </a:t>
            </a:r>
            <a:r>
              <a:rPr lang="en-US" dirty="0" smtClean="0">
                <a:solidFill>
                  <a:srgbClr val="C00000"/>
                </a:solidFill>
                <a:latin typeface="Arial Narrow" panose="020B0606020202030204" pitchFamily="34" charset="0"/>
                <a:hlinkClick r:id="rId3"/>
              </a:rPr>
              <a:t>kleo19731@mail.ru</a:t>
            </a:r>
            <a:endParaRPr lang="en-US" dirty="0" smtClean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dirty="0">
                <a:solidFill>
                  <a:srgbClr val="C00000"/>
                </a:solidFill>
                <a:latin typeface="Arial Narrow" panose="020B0606020202030204" pitchFamily="34" charset="0"/>
              </a:rPr>
              <a:t>http://dist-metodist.ucoz.org/</a:t>
            </a:r>
            <a:endParaRPr lang="ru-RU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19904" y="4365104"/>
            <a:ext cx="4373837" cy="1328023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ШЕВЦОВА НАТАЛЬЯ ВЛАДИМИРОВНА,</a:t>
            </a:r>
          </a:p>
          <a:p>
            <a:pPr algn="r"/>
            <a:r>
              <a:rPr lang="ru-RU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методист по ИТ</a:t>
            </a:r>
          </a:p>
          <a:p>
            <a:pPr algn="r"/>
            <a:r>
              <a:rPr lang="ru-RU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МБОУ ДПО «Научно-методический центр» </a:t>
            </a:r>
            <a:r>
              <a:rPr lang="en-US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Arial Narrow" panose="020B0606020202030204" pitchFamily="34" charset="0"/>
              </a:rPr>
            </a:br>
            <a:r>
              <a:rPr lang="ru-RU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г. Кемерово</a:t>
            </a:r>
            <a:endParaRPr lang="ru-RU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4288" y="1844824"/>
            <a:ext cx="7271232" cy="2145268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ИТ-педагог Кузбасса </a:t>
            </a:r>
            <a:r>
              <a:rPr lang="en-US" sz="60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XXI </a:t>
            </a:r>
            <a:r>
              <a:rPr lang="ru-RU" sz="6000" b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века </a:t>
            </a:r>
            <a:endParaRPr lang="ru-RU" sz="60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pic>
        <p:nvPicPr>
          <p:cNvPr id="10" name="Picture 2" descr="C:\Users\Шевцова Н В\Desktop\Логотип НМЦ 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57327"/>
            <a:ext cx="1262385" cy="140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391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357</Words>
  <Application>Microsoft Office PowerPoint</Application>
  <PresentationFormat>Экран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Шевцова Н В</dc:creator>
  <cp:lastModifiedBy>Шевцова Н В</cp:lastModifiedBy>
  <cp:revision>18</cp:revision>
  <dcterms:created xsi:type="dcterms:W3CDTF">2018-09-17T07:25:08Z</dcterms:created>
  <dcterms:modified xsi:type="dcterms:W3CDTF">2019-11-11T03:26:06Z</dcterms:modified>
</cp:coreProperties>
</file>