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82" r:id="rId3"/>
    <p:sldId id="258" r:id="rId4"/>
    <p:sldId id="276" r:id="rId5"/>
    <p:sldId id="259" r:id="rId6"/>
    <p:sldId id="281" r:id="rId7"/>
    <p:sldId id="278" r:id="rId8"/>
    <p:sldId id="283" r:id="rId9"/>
    <p:sldId id="277" r:id="rId10"/>
    <p:sldId id="284" r:id="rId11"/>
    <p:sldId id="261" r:id="rId12"/>
    <p:sldId id="279" r:id="rId13"/>
    <p:sldId id="285" r:id="rId14"/>
    <p:sldId id="265" r:id="rId15"/>
    <p:sldId id="270" r:id="rId16"/>
    <p:sldId id="271" r:id="rId17"/>
    <p:sldId id="267" r:id="rId18"/>
    <p:sldId id="280" r:id="rId19"/>
    <p:sldId id="286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76" d="100"/>
          <a:sy n="76" d="100"/>
        </p:scale>
        <p:origin x="-120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3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blipFill dpi="0" rotWithShape="1">
          <a:blip xmlns:r="http://schemas.openxmlformats.org/officeDocument/2006/relationships" r:embed="rId1">
            <a:alphaModFix amt="56000"/>
          </a:blip>
          <a:srcRect/>
          <a:tile tx="0" ty="0" sx="100000" sy="100000" flip="none" algn="tl"/>
        </a:blipFill>
        <a:scene3d>
          <a:camera prst="orthographicFront"/>
          <a:lightRig rig="threePt" dir="t"/>
        </a:scene3d>
        <a:sp3d>
          <a:bevelB/>
        </a:sp3d>
      </c:spPr>
      <c:pictureOptions>
        <c:pictureFormat val="stack"/>
      </c:pictureOptions>
    </c:sideWall>
    <c:backWall>
      <c:spPr>
        <a:blipFill dpi="0" rotWithShape="1">
          <a:blip xmlns:r="http://schemas.openxmlformats.org/officeDocument/2006/relationships" r:embed="rId1">
            <a:alphaModFix amt="56000"/>
          </a:blip>
          <a:srcRect/>
          <a:tile tx="0" ty="0" sx="100000" sy="100000" flip="none" algn="tl"/>
        </a:blipFill>
        <a:scene3d>
          <a:camera prst="orthographicFront"/>
          <a:lightRig rig="threePt" dir="t"/>
        </a:scene3d>
        <a:sp3d>
          <a:bevelB/>
        </a:sp3d>
      </c:spPr>
      <c:pictureOptions>
        <c:pictureFormat val="stack"/>
      </c:pictureOptions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Лист1!$A$2:$A$6</c:f>
              <c:strCache>
                <c:ptCount val="4"/>
                <c:pt idx="0">
                  <c:v>скороговорка</c:v>
                </c:pt>
                <c:pt idx="1">
                  <c:v>произнеси фразу</c:v>
                </c:pt>
                <c:pt idx="2">
                  <c:v>составь рассказ</c:v>
                </c:pt>
                <c:pt idx="3">
                  <c:v>исследование темпо-ритмической организации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</c:v>
                </c:pt>
                <c:pt idx="1">
                  <c:v>50</c:v>
                </c:pt>
                <c:pt idx="2">
                  <c:v>50</c:v>
                </c:pt>
                <c:pt idx="3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Лист1!$A$2:$A$6</c:f>
              <c:strCache>
                <c:ptCount val="4"/>
                <c:pt idx="0">
                  <c:v>скороговорка</c:v>
                </c:pt>
                <c:pt idx="1">
                  <c:v>произнеси фразу</c:v>
                </c:pt>
                <c:pt idx="2">
                  <c:v>составь рассказ</c:v>
                </c:pt>
                <c:pt idx="3">
                  <c:v>исследование темпо-ритмической организации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25</c:v>
                </c:pt>
                <c:pt idx="1">
                  <c:v>25</c:v>
                </c:pt>
                <c:pt idx="2">
                  <c:v>20</c:v>
                </c:pt>
                <c:pt idx="3">
                  <c:v>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Лист1!$A$2:$A$6</c:f>
              <c:strCache>
                <c:ptCount val="4"/>
                <c:pt idx="0">
                  <c:v>скороговорка</c:v>
                </c:pt>
                <c:pt idx="1">
                  <c:v>произнеси фразу</c:v>
                </c:pt>
                <c:pt idx="2">
                  <c:v>составь рассказ</c:v>
                </c:pt>
                <c:pt idx="3">
                  <c:v>исследование темпо-ритмической организации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30</c:v>
                </c:pt>
                <c:pt idx="1">
                  <c:v>25</c:v>
                </c:pt>
                <c:pt idx="2">
                  <c:v>30</c:v>
                </c:pt>
                <c:pt idx="3">
                  <c:v>20</c:v>
                </c:pt>
              </c:numCache>
            </c:numRef>
          </c:val>
        </c:ser>
        <c:shape val="cylinder"/>
        <c:axId val="121245696"/>
        <c:axId val="121247232"/>
        <c:axId val="0"/>
      </c:bar3DChart>
      <c:catAx>
        <c:axId val="121245696"/>
        <c:scaling>
          <c:orientation val="minMax"/>
        </c:scaling>
        <c:axPos val="b"/>
        <c:tickLblPos val="nextTo"/>
        <c:crossAx val="121247232"/>
        <c:crosses val="autoZero"/>
        <c:auto val="1"/>
        <c:lblAlgn val="ctr"/>
        <c:lblOffset val="100"/>
      </c:catAx>
      <c:valAx>
        <c:axId val="121247232"/>
        <c:scaling>
          <c:orientation val="minMax"/>
        </c:scaling>
        <c:axPos val="l"/>
        <c:majorGridlines/>
        <c:numFmt formatCode="General" sourceLinked="1"/>
        <c:tickLblPos val="nextTo"/>
        <c:crossAx val="1212456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скороговорка</c:v>
                </c:pt>
                <c:pt idx="1">
                  <c:v>скороговорка</c:v>
                </c:pt>
                <c:pt idx="2">
                  <c:v>произнеси фразу</c:v>
                </c:pt>
                <c:pt idx="3">
                  <c:v>произнеси фразу</c:v>
                </c:pt>
                <c:pt idx="4">
                  <c:v>составь рассказ</c:v>
                </c:pt>
                <c:pt idx="5">
                  <c:v>составь рассказ</c:v>
                </c:pt>
                <c:pt idx="6">
                  <c:v>исследование темпо-ритмической организации</c:v>
                </c:pt>
                <c:pt idx="7">
                  <c:v>исследование темпо-ритмической организации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45</c:v>
                </c:pt>
                <c:pt idx="1">
                  <c:v>0</c:v>
                </c:pt>
                <c:pt idx="2">
                  <c:v>50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  <c:pt idx="6">
                  <c:v>55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скороговорка</c:v>
                </c:pt>
                <c:pt idx="1">
                  <c:v>скороговорка</c:v>
                </c:pt>
                <c:pt idx="2">
                  <c:v>произнеси фразу</c:v>
                </c:pt>
                <c:pt idx="3">
                  <c:v>произнеси фразу</c:v>
                </c:pt>
                <c:pt idx="4">
                  <c:v>составь рассказ</c:v>
                </c:pt>
                <c:pt idx="5">
                  <c:v>составь рассказ</c:v>
                </c:pt>
                <c:pt idx="6">
                  <c:v>исследование темпо-ритмической организации</c:v>
                </c:pt>
                <c:pt idx="7">
                  <c:v>исследование темпо-ритмической организации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25</c:v>
                </c:pt>
                <c:pt idx="1">
                  <c:v>30</c:v>
                </c:pt>
                <c:pt idx="2">
                  <c:v>25</c:v>
                </c:pt>
                <c:pt idx="3">
                  <c:v>5</c:v>
                </c:pt>
                <c:pt idx="4">
                  <c:v>20</c:v>
                </c:pt>
                <c:pt idx="5">
                  <c:v>20</c:v>
                </c:pt>
                <c:pt idx="6">
                  <c:v>25</c:v>
                </c:pt>
                <c:pt idx="7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скороговорка</c:v>
                </c:pt>
                <c:pt idx="1">
                  <c:v>скороговорка</c:v>
                </c:pt>
                <c:pt idx="2">
                  <c:v>произнеси фразу</c:v>
                </c:pt>
                <c:pt idx="3">
                  <c:v>произнеси фразу</c:v>
                </c:pt>
                <c:pt idx="4">
                  <c:v>составь рассказ</c:v>
                </c:pt>
                <c:pt idx="5">
                  <c:v>составь рассказ</c:v>
                </c:pt>
                <c:pt idx="6">
                  <c:v>исследование темпо-ритмической организации</c:v>
                </c:pt>
                <c:pt idx="7">
                  <c:v>исследование темпо-ритмической организации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30</c:v>
                </c:pt>
                <c:pt idx="1">
                  <c:v>70</c:v>
                </c:pt>
                <c:pt idx="2">
                  <c:v>25</c:v>
                </c:pt>
                <c:pt idx="3">
                  <c:v>95</c:v>
                </c:pt>
                <c:pt idx="4">
                  <c:v>30</c:v>
                </c:pt>
                <c:pt idx="5">
                  <c:v>80</c:v>
                </c:pt>
                <c:pt idx="6">
                  <c:v>20</c:v>
                </c:pt>
                <c:pt idx="7">
                  <c:v>90</c:v>
                </c:pt>
              </c:numCache>
            </c:numRef>
          </c:val>
        </c:ser>
        <c:shape val="cylinder"/>
        <c:axId val="149979136"/>
        <c:axId val="149980672"/>
        <c:axId val="0"/>
      </c:bar3DChart>
      <c:catAx>
        <c:axId val="149979136"/>
        <c:scaling>
          <c:orientation val="minMax"/>
        </c:scaling>
        <c:axPos val="b"/>
        <c:tickLblPos val="nextTo"/>
        <c:crossAx val="149980672"/>
        <c:crosses val="autoZero"/>
        <c:auto val="1"/>
        <c:lblAlgn val="ctr"/>
        <c:lblOffset val="100"/>
      </c:catAx>
      <c:valAx>
        <c:axId val="149980672"/>
        <c:scaling>
          <c:orientation val="minMax"/>
        </c:scaling>
        <c:axPos val="l"/>
        <c:majorGridlines/>
        <c:numFmt formatCode="General" sourceLinked="1"/>
        <c:tickLblPos val="nextTo"/>
        <c:crossAx val="1499791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CA77-1064-4855-9E19-9EBB328BC45F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ADE3-E0FA-49A4-A266-2D27C045F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CA77-1064-4855-9E19-9EBB328BC45F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ADE3-E0FA-49A4-A266-2D27C045F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CA77-1064-4855-9E19-9EBB328BC45F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ADE3-E0FA-49A4-A266-2D27C045F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CA77-1064-4855-9E19-9EBB328BC45F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ADE3-E0FA-49A4-A266-2D27C045F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CA77-1064-4855-9E19-9EBB328BC45F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ADE3-E0FA-49A4-A266-2D27C045F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CA77-1064-4855-9E19-9EBB328BC45F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ADE3-E0FA-49A4-A266-2D27C045F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CA77-1064-4855-9E19-9EBB328BC45F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ADE3-E0FA-49A4-A266-2D27C045F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CA77-1064-4855-9E19-9EBB328BC45F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ADE3-E0FA-49A4-A266-2D27C045F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CA77-1064-4855-9E19-9EBB328BC45F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ADE3-E0FA-49A4-A266-2D27C045F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CA77-1064-4855-9E19-9EBB328BC45F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ADE3-E0FA-49A4-A266-2D27C045F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9CA77-1064-4855-9E19-9EBB328BC45F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A2ADE3-E0FA-49A4-A266-2D27C045F9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E9CA77-1064-4855-9E19-9EBB328BC45F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A2ADE3-E0FA-49A4-A266-2D27C045F9F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№ 145 "Детский сад общеразвивающего вида с приоритетным осуществлением деятельности по художественно-эстетическому направлению развития воспитанников"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060848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latin typeface="Georgia" panose="02040502050405020303" pitchFamily="18" charset="0"/>
            </a:endParaRPr>
          </a:p>
          <a:p>
            <a:pPr algn="ctr"/>
            <a:endParaRPr lang="ru-RU" sz="2000" b="1" dirty="0">
              <a:latin typeface="Georgia" panose="02040502050405020303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ПЕДАГОГИЧЕСКАЯ КОПИЛКА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Театрализованная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деятельность как средство развития выразительности речи у дошкольников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41551" y="450912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Шурчакова Юлия Викторовна</a:t>
            </a:r>
          </a:p>
          <a:p>
            <a:pPr algn="ctr"/>
            <a:endParaRPr lang="ru-RU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912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Оценка современной практики дошкольного образования позволяет сделать вывод, что все больше внимания уделяется раскрытию потенциала ребенка, его скрытых талантов через театральное искусство. В настоящее время существует множество частичных программ воспитания и обучения дошкольников в процессе театральной деятельности, что очень актуально с точки зрения творческого подхода к развитию речевого самовыражения и развитию личности. </a:t>
            </a:r>
          </a:p>
          <a:p>
            <a:r>
              <a:rPr lang="ru-RU" sz="2000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Содержание театральных занятий включает в себя: просмотр и озвучивание кукольных представлений; театральные игры; разыгрывание различных сказок и постановок; упражнения для формирования выразительности спектакля (вербальные и невербальные); упражнения для социального и эмоционального развития детей.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Предметно–пространственная среда является одним из основных средств развития личности ребенка, источником его индивидуальных знаний и социального опыта. Более того, предметно–пространственная среда должна не только обеспечивать театрализованную деятельность с детьми, но и формировать основу самостоятельного творчества каждого ребенка, своего рода самостоятельную форму обучения.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72008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endParaRPr lang="ru-RU" sz="1600" b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9592" y="1700808"/>
            <a:ext cx="7632848" cy="49630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Методики для </a:t>
            </a: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выявления уровня сформированности выразительности речи у </a:t>
            </a: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дошкольников:</a:t>
            </a:r>
            <a:endParaRPr lang="en-US" sz="20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45720" indent="0">
              <a:buNone/>
            </a:pPr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4572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1.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 «Скороговорка» (задание из серии «Звуковая культура речи») (О.С. Ушакова, Е.М. Струнина).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2.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 «Произнеси фразу» (задание из серии «Звуковая культура речи») (О.С. Ушакова, Е.М. Струнина).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3.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Составь рассказ (О.С. Ушакова, Е.М. Струнина).</a:t>
            </a:r>
          </a:p>
          <a:p>
            <a:pPr marL="4572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4.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Исследование темпо–ритмической организации (Н.М. </a:t>
            </a:r>
            <a:r>
              <a:rPr lang="ru-RU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Трубникова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).</a:t>
            </a:r>
          </a:p>
          <a:p>
            <a:pPr marL="45720" indent="0">
              <a:buNone/>
            </a:pPr>
            <a:endParaRPr lang="ru-RU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>
              <a:buNone/>
            </a:pPr>
            <a:r>
              <a:rPr lang="en-US" sz="2400" dirty="0" smtClean="0">
                <a:latin typeface="Georgia" pitchFamily="18" charset="0"/>
              </a:rPr>
              <a:t>   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4076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latin typeface="Georgia" panose="02040502050405020303" pitchFamily="18" charset="0"/>
            </a:endParaRPr>
          </a:p>
          <a:p>
            <a:pPr algn="ctr"/>
            <a:endParaRPr lang="ru-RU" sz="1600" dirty="0">
              <a:latin typeface="Georgia" panose="02040502050405020303" pitchFamily="18" charset="0"/>
            </a:endParaRPr>
          </a:p>
          <a:p>
            <a:pPr algn="ctr"/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78938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 smtClean="0">
                <a:latin typeface="Georgia" panose="02040502050405020303" pitchFamily="18" charset="0"/>
              </a:rPr>
              <a:t>Задача 3. Провести </a:t>
            </a:r>
            <a:r>
              <a:rPr lang="ru-RU" sz="2200" b="1" dirty="0">
                <a:latin typeface="Georgia" panose="02040502050405020303" pitchFamily="18" charset="0"/>
              </a:rPr>
              <a:t>опытно–экспериментальную работу с использованием средств театрализованной деятельности по развитию выразительности речи у дошкольников.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702585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55576" y="1268760"/>
          <a:ext cx="763284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47664" y="188640"/>
            <a:ext cx="65527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Georgia" panose="02040502050405020303" pitchFamily="18" charset="0"/>
              </a:rPr>
              <a:t>Диагностика уровня </a:t>
            </a:r>
            <a:r>
              <a:rPr lang="ru-RU" sz="2200" b="1" dirty="0" err="1" smtClean="0">
                <a:latin typeface="Georgia" panose="02040502050405020303" pitchFamily="18" charset="0"/>
              </a:rPr>
              <a:t>сформированности</a:t>
            </a:r>
            <a:r>
              <a:rPr lang="ru-RU" sz="2200" b="1" dirty="0" smtClean="0"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ru-RU" sz="2200" b="1" dirty="0" smtClean="0">
                <a:latin typeface="Georgia" panose="02040502050405020303" pitchFamily="18" charset="0"/>
              </a:rPr>
              <a:t>выразительности речи у дошкольников на констатирующем этапе эксперимента</a:t>
            </a:r>
            <a:endParaRPr lang="ru-RU" sz="2200" b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9512" y="528936"/>
            <a:ext cx="874846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	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 процессе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работы над выразительностью реплик персонажей,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их 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собственных высказываний незаметно активизируется словарный запас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ребенка, совершенствуется звуковая культура его речи, его интонация, роль, произносимая роль ставят ребенка перед необходимостью быть выраженным четко, ясно. Ребенок совершенствует диалогическую речь, грамматический строй, выразительность.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Результаты диагностики позволили конкретизировать, усовершенствовать методы и приемы повышения выразительности у детей.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Эти проблемы в области развития речи детей легли в основу разработки уроков «Играем в театр – развиваем речь!» целью, которой,  повышения выразительности речи дошкольников старшего возраста с помощью театрализованной деятельности.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5802" y="1268760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  <a:latin typeface="Georgia" panose="02040502050405020303" pitchFamily="18" charset="0"/>
              </a:rPr>
              <a:t>              </a:t>
            </a:r>
            <a:endParaRPr lang="ru-RU" sz="1600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731520"/>
            <a:ext cx="7848872" cy="492972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Программа «В театр играем – речь развиваем!». </a:t>
            </a:r>
          </a:p>
          <a:p>
            <a:pPr marL="45720" indent="0" algn="ctr">
              <a:buNone/>
            </a:pPr>
            <a:endParaRPr lang="ru-RU" sz="28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4572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«Методика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развития речи детей дошкольного возраста» О.С. Ушаковой, Е.М. </a:t>
            </a:r>
            <a:r>
              <a:rPr lang="ru-RU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Струниной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. </a:t>
            </a:r>
            <a:endParaRPr lang="ru-RU" sz="20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45720" indent="0">
              <a:buNone/>
            </a:pPr>
            <a:endParaRPr lang="ru-RU" sz="20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Методическая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разработка. Проект «В 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гостях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у сказки» Р.Р. </a:t>
            </a:r>
            <a:r>
              <a:rPr lang="ru-RU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Файзулаевой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</a:p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3.	Программа «Маленький актер»: для детей 5–7 лет Т.С. Григорьевой. </a:t>
            </a:r>
            <a:endParaRPr lang="ru-RU" sz="2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734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0567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Georgia" panose="02040502050405020303" pitchFamily="18" charset="0"/>
              </a:rPr>
              <a:t>Комплекс педагогических мероприятий</a:t>
            </a:r>
          </a:p>
          <a:p>
            <a:pPr algn="ctr"/>
            <a:r>
              <a:rPr lang="ru-RU" sz="2200" dirty="0" smtClean="0">
                <a:latin typeface="Georgia" panose="02040502050405020303" pitchFamily="18" charset="0"/>
              </a:rPr>
              <a:t>Упражнение на развитие речи – составь сказку по картинке</a:t>
            </a:r>
            <a:endParaRPr lang="ru-RU" sz="2200" dirty="0">
              <a:latin typeface="Georgia" panose="02040502050405020303" pitchFamily="18" charset="0"/>
            </a:endParaRPr>
          </a:p>
        </p:txBody>
      </p:sp>
      <p:pic>
        <p:nvPicPr>
          <p:cNvPr id="2050" name="Picture 2" descr="C:\Users\razdu\Downloads\Screenshot_20220610-135338_Instagram.jpg"/>
          <p:cNvPicPr>
            <a:picLocks noChangeAspect="1" noChangeArrowheads="1"/>
          </p:cNvPicPr>
          <p:nvPr/>
        </p:nvPicPr>
        <p:blipFill>
          <a:blip r:embed="rId2" cstate="print"/>
          <a:srcRect t="5882" b="11765"/>
          <a:stretch>
            <a:fillRect/>
          </a:stretch>
        </p:blipFill>
        <p:spPr bwMode="auto">
          <a:xfrm>
            <a:off x="251520" y="1340768"/>
            <a:ext cx="4905629" cy="3024336"/>
          </a:xfrm>
          <a:prstGeom prst="rect">
            <a:avLst/>
          </a:prstGeom>
          <a:noFill/>
        </p:spPr>
      </p:pic>
      <p:pic>
        <p:nvPicPr>
          <p:cNvPr id="2051" name="Picture 3" descr="C:\Users\razdu\Downloads\Screenshot_20220610-135353_Instagram (1).jpg"/>
          <p:cNvPicPr>
            <a:picLocks noChangeAspect="1" noChangeArrowheads="1"/>
          </p:cNvPicPr>
          <p:nvPr/>
        </p:nvPicPr>
        <p:blipFill>
          <a:blip r:embed="rId3" cstate="print"/>
          <a:srcRect l="17209"/>
          <a:stretch>
            <a:fillRect/>
          </a:stretch>
        </p:blipFill>
        <p:spPr bwMode="auto">
          <a:xfrm>
            <a:off x="4211960" y="3284984"/>
            <a:ext cx="4746882" cy="3388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8"/>
            <a:ext cx="59738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Интегрированное занятие «Теремок»</a:t>
            </a:r>
          </a:p>
        </p:txBody>
      </p:sp>
      <p:pic>
        <p:nvPicPr>
          <p:cNvPr id="3074" name="Picture 2" descr="C:\Users\razdu\Downloads\Screenshot_20220610-135536_Instagram.jpg"/>
          <p:cNvPicPr>
            <a:picLocks noChangeAspect="1" noChangeArrowheads="1"/>
          </p:cNvPicPr>
          <p:nvPr/>
        </p:nvPicPr>
        <p:blipFill>
          <a:blip r:embed="rId2" cstate="print"/>
          <a:srcRect r="9756"/>
          <a:stretch>
            <a:fillRect/>
          </a:stretch>
        </p:blipFill>
        <p:spPr bwMode="auto">
          <a:xfrm>
            <a:off x="179512" y="1268760"/>
            <a:ext cx="2952328" cy="3888432"/>
          </a:xfrm>
          <a:prstGeom prst="rect">
            <a:avLst/>
          </a:prstGeom>
          <a:noFill/>
        </p:spPr>
      </p:pic>
      <p:pic>
        <p:nvPicPr>
          <p:cNvPr id="3075" name="Picture 3" descr="C:\Users\razdu\Downloads\Screenshot_20220610-135550_Inst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268760"/>
            <a:ext cx="2687200" cy="3960440"/>
          </a:xfrm>
          <a:prstGeom prst="rect">
            <a:avLst/>
          </a:prstGeom>
          <a:noFill/>
        </p:spPr>
      </p:pic>
      <p:pic>
        <p:nvPicPr>
          <p:cNvPr id="3076" name="Picture 4" descr="C:\Users\razdu\Downloads\Screenshot_20220610-135603_Instagram.jpg"/>
          <p:cNvPicPr>
            <a:picLocks noChangeAspect="1" noChangeArrowheads="1"/>
          </p:cNvPicPr>
          <p:nvPr/>
        </p:nvPicPr>
        <p:blipFill>
          <a:blip r:embed="rId4" cstate="print"/>
          <a:srcRect b="14711"/>
          <a:stretch>
            <a:fillRect/>
          </a:stretch>
        </p:blipFill>
        <p:spPr bwMode="auto">
          <a:xfrm>
            <a:off x="2339752" y="3284983"/>
            <a:ext cx="4065400" cy="3594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5265" y="404664"/>
            <a:ext cx="65742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Театральная постановка– сказка «КОЛОБОК»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razdu\Downloads\IMG-20220607-WA0009.jpg"/>
          <p:cNvPicPr>
            <a:picLocks noChangeAspect="1" noChangeArrowheads="1"/>
          </p:cNvPicPr>
          <p:nvPr/>
        </p:nvPicPr>
        <p:blipFill>
          <a:blip r:embed="rId2" cstate="print"/>
          <a:srcRect l="9194" r="12658" b="6522"/>
          <a:stretch>
            <a:fillRect/>
          </a:stretch>
        </p:blipFill>
        <p:spPr bwMode="auto">
          <a:xfrm>
            <a:off x="467544" y="980728"/>
            <a:ext cx="2736304" cy="3460620"/>
          </a:xfrm>
          <a:prstGeom prst="rect">
            <a:avLst/>
          </a:prstGeom>
          <a:noFill/>
        </p:spPr>
      </p:pic>
      <p:pic>
        <p:nvPicPr>
          <p:cNvPr id="1027" name="Picture 3" descr="C:\Users\razdu\Downloads\IMG-20220607-WA0010.jpg"/>
          <p:cNvPicPr>
            <a:picLocks noChangeAspect="1" noChangeArrowheads="1"/>
          </p:cNvPicPr>
          <p:nvPr/>
        </p:nvPicPr>
        <p:blipFill>
          <a:blip r:embed="rId3" cstate="print"/>
          <a:srcRect t="15217"/>
          <a:stretch>
            <a:fillRect/>
          </a:stretch>
        </p:blipFill>
        <p:spPr bwMode="auto">
          <a:xfrm>
            <a:off x="5076056" y="996382"/>
            <a:ext cx="3888432" cy="3296714"/>
          </a:xfrm>
          <a:prstGeom prst="rect">
            <a:avLst/>
          </a:prstGeom>
          <a:noFill/>
        </p:spPr>
      </p:pic>
      <p:pic>
        <p:nvPicPr>
          <p:cNvPr id="1028" name="Picture 4" descr="C:\Users\razdu\Downloads\IMG-20220607-WA0014.jpg"/>
          <p:cNvPicPr>
            <a:picLocks noChangeAspect="1" noChangeArrowheads="1"/>
          </p:cNvPicPr>
          <p:nvPr/>
        </p:nvPicPr>
        <p:blipFill>
          <a:blip r:embed="rId4" cstate="print"/>
          <a:srcRect t="18824"/>
          <a:stretch>
            <a:fillRect/>
          </a:stretch>
        </p:blipFill>
        <p:spPr bwMode="auto">
          <a:xfrm>
            <a:off x="2051719" y="3717033"/>
            <a:ext cx="4529197" cy="3125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260648"/>
            <a:ext cx="64087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Georgia" pitchFamily="18" charset="0"/>
                <a:cs typeface="Times New Roman" pitchFamily="18" charset="0"/>
              </a:rPr>
              <a:t>Сравнительный анализ на начало и конец </a:t>
            </a:r>
            <a:r>
              <a:rPr lang="ru-RU" sz="2200" b="1" dirty="0" smtClean="0">
                <a:latin typeface="Georgia" pitchFamily="18" charset="0"/>
              </a:rPr>
              <a:t>уровня </a:t>
            </a:r>
            <a:r>
              <a:rPr lang="ru-RU" sz="2200" b="1" dirty="0" err="1" smtClean="0">
                <a:latin typeface="Georgia" pitchFamily="18" charset="0"/>
              </a:rPr>
              <a:t>сформированности</a:t>
            </a:r>
            <a:r>
              <a:rPr lang="ru-RU" sz="2200" b="1" dirty="0" smtClean="0">
                <a:latin typeface="Georgia" pitchFamily="18" charset="0"/>
              </a:rPr>
              <a:t> </a:t>
            </a:r>
          </a:p>
          <a:p>
            <a:pPr algn="ctr"/>
            <a:r>
              <a:rPr lang="ru-RU" sz="2200" b="1" dirty="0" smtClean="0">
                <a:latin typeface="Georgia" pitchFamily="18" charset="0"/>
              </a:rPr>
              <a:t>выразительности речи у дошкольников </a:t>
            </a:r>
            <a:endParaRPr lang="ru-RU" sz="2200" b="1" dirty="0" smtClean="0"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79512" y="1397000"/>
          <a:ext cx="8784976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79512" y="692696"/>
            <a:ext cx="8824232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	Позитивным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результата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 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совершенствовани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выразительност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речи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дете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способствовала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предметн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развивающа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сред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группы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отвечающая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современны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требования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ФГОС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ДО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О.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Проведенная проектная работа убедила нас в необходимости систематической работы по повышению выразительности речи у детей с помощью театральной деятельности. 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Группа обогатилась развивающей предметно-пространственной средой: театральный уголок был украшен различными видами театров, макетами сказок, масками и элементами костюма, создана методическая копилка; картотеки чистых поговорок, детские стишки, загадки.</a:t>
            </a:r>
          </a:p>
          <a:p>
            <a:r>
              <a:rPr lang="ru-RU" sz="2000" dirty="0" smtClean="0"/>
              <a:t>	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Родители участвовали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совместном досуге и развлечениях, оформлении группы на праздники, пошиве костюмов и элементов декора для театральных представлений.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Созданные в группе условия помогли накопить опыт в ситуациях вербального сотрудничества со сверстниками и во всех видах деятельности: игровой, двигательной, продуктивной, коммуникативной.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20891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Основной целью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речевого самовыражения является обеспечение эффективности общения, в то же время самовыражение можно считать средством осмысленного самовыражения личности.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Однако в педагогической работе некоторые экспрессивные аспекты рассматриваются без учета их интегративной природы. Следует отметить, что в исследовании учитываются только определенные характеристики речевого выражения и аспекты его формирования, без учета его интегративных свойств.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u="sng" dirty="0" smtClean="0"/>
              <a:t>На сегодняшний день</a:t>
            </a:r>
            <a:r>
              <a:rPr lang="ru-RU" sz="2000" dirty="0" smtClean="0"/>
              <a:t> не решен ряд важных вопросов содержательного и методического характера: какие выразительные средства доступны для самостоятельного восприятия и использования дошкольниками; как обеспечить широкое практическое использование детьми различных средств речевой выразительности; какое содержание, и, в каких видах деятельности желательно использовать используйте для развития речевого выражения.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7471" y="1412776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latin typeface="Georgia" panose="02040502050405020303" pitchFamily="18" charset="0"/>
              </a:rPr>
              <a:t>Театрализованная деятельность в детском саду – это важнейшее средство развития выразительности речи, а также способности распознавать эмоциональное состояние человека. Особенность театрального искусства и его ценность заключаются в эмоциональности, воздействии художественного образа на личность.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016033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352928" cy="684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Объект исследования: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выразительности речи у дошкольников.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театрализованная деятельность как средство развития выразительности речи у дошкольников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Цель исследования: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теоретическое обоснование и экспериментальная проверка результативности программы по развитию выразительности речи дошкольников средствами театрализованной деятельности.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Задачи исследования: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Сформулировать понятие «выразительность речи» на основе анализа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–педагогической литературы.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Определить особенности развития выразительности речи у дошкольников и современный опыт по реализации данного процесса средствами театрализованной деятельности.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Провести опытно–экспериментальную работу с использованием средств театрализованной деятельности по развитию выразительности речи у дошкольников.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endParaRPr lang="ru-R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17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27280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Georgia" pitchFamily="18" charset="0"/>
              </a:rPr>
              <a:t>Развитие </a:t>
            </a:r>
            <a:r>
              <a:rPr lang="ru-RU" sz="2200" b="1" dirty="0">
                <a:latin typeface="Georgia" pitchFamily="18" charset="0"/>
              </a:rPr>
              <a:t>речи </a:t>
            </a:r>
            <a:r>
              <a:rPr lang="ru-RU" sz="2200" b="1" dirty="0" smtClean="0">
                <a:latin typeface="Georgia" pitchFamily="18" charset="0"/>
              </a:rPr>
              <a:t>включает:</a:t>
            </a:r>
          </a:p>
          <a:p>
            <a:endParaRPr lang="ru-RU" sz="20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владение речью как средством </a:t>
            </a:r>
            <a:r>
              <a:rPr lang="ru-RU" sz="2000" dirty="0" smtClean="0">
                <a:latin typeface="Georgia" pitchFamily="18" charset="0"/>
              </a:rPr>
              <a:t>общения;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активное </a:t>
            </a:r>
            <a:r>
              <a:rPr lang="ru-RU" sz="2000" dirty="0">
                <a:latin typeface="Georgia" pitchFamily="18" charset="0"/>
              </a:rPr>
              <a:t>обогащение словарного </a:t>
            </a:r>
            <a:r>
              <a:rPr lang="ru-RU" sz="2000" dirty="0" smtClean="0">
                <a:latin typeface="Georgia" pitchFamily="18" charset="0"/>
              </a:rPr>
              <a:t>запаса;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развитие </a:t>
            </a:r>
            <a:r>
              <a:rPr lang="ru-RU" sz="2000" dirty="0">
                <a:latin typeface="Georgia" pitchFamily="18" charset="0"/>
              </a:rPr>
              <a:t>связной, грамматически правильной диалогической и монологической речи; </a:t>
            </a:r>
            <a:endParaRPr lang="ru-RU" sz="20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развитие </a:t>
            </a:r>
            <a:r>
              <a:rPr lang="ru-RU" sz="2000" dirty="0">
                <a:latin typeface="Georgia" pitchFamily="18" charset="0"/>
              </a:rPr>
              <a:t>речевой культуры звука и интонации, фонематического </a:t>
            </a:r>
            <a:r>
              <a:rPr lang="ru-RU" sz="2000" dirty="0" smtClean="0">
                <a:latin typeface="Georgia" pitchFamily="18" charset="0"/>
              </a:rPr>
              <a:t>слуха</a:t>
            </a:r>
            <a:r>
              <a:rPr lang="ru-RU" sz="2000" dirty="0">
                <a:latin typeface="Georgia" pitchFamily="18" charset="0"/>
              </a:rPr>
              <a:t>; </a:t>
            </a:r>
            <a:endParaRPr lang="ru-RU" sz="20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формирование </a:t>
            </a:r>
            <a:r>
              <a:rPr lang="ru-RU" sz="2000" dirty="0">
                <a:latin typeface="Georgia" pitchFamily="18" charset="0"/>
              </a:rPr>
              <a:t>здоровой аналитической и синтетической деятельности как необходимое условие для обучения </a:t>
            </a:r>
            <a:r>
              <a:rPr lang="ru-RU" sz="2000" dirty="0" smtClean="0">
                <a:latin typeface="Georgia" pitchFamily="18" charset="0"/>
              </a:rPr>
              <a:t>грамоте </a:t>
            </a:r>
          </a:p>
          <a:p>
            <a:endParaRPr lang="ru-RU" sz="2400" dirty="0" smtClean="0">
              <a:latin typeface="Georgia" pitchFamily="18" charset="0"/>
            </a:endParaRPr>
          </a:p>
          <a:p>
            <a:pPr algn="r"/>
            <a:r>
              <a:rPr lang="ru-RU" sz="2000" dirty="0" smtClean="0">
                <a:latin typeface="Georgia" pitchFamily="18" charset="0"/>
              </a:rPr>
              <a:t>ФГОС ДО от 17 октября 2013 г. № 1155</a:t>
            </a:r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496944" cy="720080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ru-RU" sz="2200" b="1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Задача 1. Сформулировать </a:t>
            </a:r>
            <a:r>
              <a:rPr lang="ru-RU" sz="2200" b="1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понятие «выразительность речи» на основе анализа психолого–педагогической литературы.</a:t>
            </a:r>
            <a:r>
              <a:rPr lang="ru-RU" sz="24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endParaRPr lang="ru-RU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950" y="2031850"/>
            <a:ext cx="27738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«Выразительность речи – умение внятно, убедительно и сжато выражать свои мысли и чувства, умение владеть интонацией, построением предложений» 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Ф.А.Сохин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7157" t="34208" r="30412" b="12486"/>
          <a:stretch/>
        </p:blipFill>
        <p:spPr bwMode="auto">
          <a:xfrm>
            <a:off x="3419872" y="1556792"/>
            <a:ext cx="5413205" cy="35276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07904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Классификация функций речи (О.С. Ушакова) 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00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84969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Психологической основой методики является теория речи и речевой деятельности. Психологические свойства речи раскрыты А. Н. Леонтьевым и Л. 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Выготским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Определены следующие характеристики речи как деятельности: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1. Речь занимает центральное место в процессе психического развития человека, развитие речи внутренне неразрывно связано с развитием мышления и сознания в целом.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2. Речь носит многофункциональный характер: она выполняет коммуникативную, указательную (номинативную, именную), интеллектуальную (значимую) функцию.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3. Речь – это полиморфная деятельность, она проявляется в различных формах: внешней (звуковой, громкой), внутренней (ситуативной, контекстуальной).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4. Есть две стороны речи: физическая (звуковая) и семантическая (смысловая, содержательная).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5. Процесс развития речи – это не процесс количественных изменений (увеличение словарного запаса, расширение ассоциативных связей); это процесс качественных изменений, скачки в которых неразрывно связаны с развитием мышления и сознания.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6328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Georgia" panose="02040502050405020303" pitchFamily="18" charset="0"/>
              </a:rPr>
              <a:t>Задача 2. Определить особенности развития выразительности речи у дошкольников и современный опыт по реализации данного процесса средствами театрализованной деятельности.</a:t>
            </a:r>
            <a:endParaRPr lang="ru-RU" sz="22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19064" y="2348880"/>
            <a:ext cx="80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latin typeface="Georgia" panose="02040502050405020303" pitchFamily="18" charset="0"/>
              </a:rPr>
              <a:t>Качественный скачок в расширении словарного запаса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latin typeface="Georgia" panose="02040502050405020303" pitchFamily="18" charset="0"/>
              </a:rPr>
              <a:t>Активное использование всех частей речи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latin typeface="Georgia" panose="02040502050405020303" pitchFamily="18" charset="0"/>
              </a:rPr>
              <a:t>Проявление индивидуальных особенностей и недостатков речевого развития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0444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/>
              <a:t>Я.А. Коменский придавал большое значение развитию детского языка. Разработал первое в мире руководство по дошкольному образованию "Материнская школа", в котором одна из глав посвящена проблемам развития языка.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Деятельность Е. И. Тихеевой, участвовавшей в разработке методической теории и практики, оказала огромное влияние на содержание и методы работы с дошкольниками.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Теоретической основой разработанной им системы являются следующие положения: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– развитие речи должно осуществляться в единстве с умственным развитием;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– речь развивается в процессе общения со взрослыми и сверстниками, т.е. в речи в социальной среде;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– речь развивается в деятельности (в игре, работе);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– управление речевым развитием должно охватывать все периоды жизни ребенка;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– важным средством развития речи является обучение в специальных классах;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– развитие речи неразрывно связано со всем педагогическим процессом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0648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Georgia" pitchFamily="18" charset="0"/>
              </a:rPr>
              <a:t>Современный </a:t>
            </a:r>
            <a:r>
              <a:rPr lang="ru-RU" sz="2200" b="1" dirty="0">
                <a:latin typeface="Georgia" pitchFamily="18" charset="0"/>
              </a:rPr>
              <a:t>опыт по реализации </a:t>
            </a:r>
            <a:r>
              <a:rPr lang="ru-RU" sz="2200" b="1" dirty="0" smtClean="0">
                <a:latin typeface="Georgia" pitchFamily="18" charset="0"/>
              </a:rPr>
              <a:t>развития выразительности речи </a:t>
            </a:r>
            <a:r>
              <a:rPr lang="ru-RU" sz="2200" b="1" dirty="0">
                <a:latin typeface="Georgia" pitchFamily="18" charset="0"/>
              </a:rPr>
              <a:t>средствами театрализованной деятельности.</a:t>
            </a:r>
            <a:br>
              <a:rPr lang="ru-RU" sz="2200" b="1" dirty="0">
                <a:latin typeface="Georgia" pitchFamily="18" charset="0"/>
              </a:rPr>
            </a:br>
            <a:endParaRPr lang="ru-RU" sz="2200" b="1" dirty="0" smtClean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276872"/>
            <a:ext cx="7272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anose="02040502050405020303" pitchFamily="18" charset="0"/>
              </a:rPr>
              <a:t>Театрализованная деятельность – это творческая деятельность ребёнка, связанная с моделированием образов, отношений, с использованием различных выразительных средств: мимики, жестов, пантомимики. Это самый распространенный вид детского творчества</a:t>
            </a:r>
            <a:r>
              <a:rPr lang="ru-RU" dirty="0"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5536" y="3861048"/>
            <a:ext cx="857555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Театральная деятельность является основным методом </a:t>
            </a:r>
          </a:p>
          <a:p>
            <a:r>
              <a:rPr lang="ru-RU" sz="2000" dirty="0" smtClean="0"/>
              <a:t>формирования выразительной речи, а также развития </a:t>
            </a:r>
            <a:r>
              <a:rPr lang="ru-RU" sz="2000" dirty="0" err="1" smtClean="0"/>
              <a:t>эмпатии</a:t>
            </a:r>
            <a:r>
              <a:rPr lang="ru-RU" sz="2000" dirty="0" smtClean="0"/>
              <a:t>, то есть </a:t>
            </a:r>
            <a:endParaRPr lang="en-US" sz="2000" dirty="0" smtClean="0"/>
          </a:p>
          <a:p>
            <a:r>
              <a:rPr lang="ru-RU" sz="2000" dirty="0" smtClean="0"/>
              <a:t>умения распознавать эмоциональное состояние человека по мимике, </a:t>
            </a:r>
            <a:endParaRPr lang="en-US" sz="2000" dirty="0" smtClean="0"/>
          </a:p>
          <a:p>
            <a:r>
              <a:rPr lang="ru-RU" sz="2000" dirty="0" smtClean="0"/>
              <a:t>жестам, интонации, ставить себя на его место в</a:t>
            </a:r>
            <a:endParaRPr lang="en-US" sz="2000" dirty="0" smtClean="0"/>
          </a:p>
          <a:p>
            <a:r>
              <a:rPr lang="ru-RU" sz="2000" dirty="0" smtClean="0"/>
              <a:t> различных ситуациях, находить адекватные способы помочь.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4457</TotalTime>
  <Words>487</Words>
  <Application>Microsoft Office PowerPoint</Application>
  <PresentationFormat>Экран (4:3)</PresentationFormat>
  <Paragraphs>106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Муниципальное бюджетное дошкольное образовательное учреждение № 145 "Детский сад общеразвивающего вида с приоритетным осуществлением деятельности по художественно-эстетическому направлению развития воспитанников"</vt:lpstr>
      <vt:lpstr>Слайд 2</vt:lpstr>
      <vt:lpstr>Слайд 3</vt:lpstr>
      <vt:lpstr>Слайд 4</vt:lpstr>
      <vt:lpstr>Задача 1. Сформулировать понятие «выразительность речи» на основе анализа психолого–педагогической литературы. </vt:lpstr>
      <vt:lpstr>Слайд 6</vt:lpstr>
      <vt:lpstr>Слайд 7</vt:lpstr>
      <vt:lpstr>Слайд 8</vt:lpstr>
      <vt:lpstr>Слайд 9</vt:lpstr>
      <vt:lpstr>Слайд 10</vt:lpstr>
      <vt:lpstr>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науки и высшего образования Российской Федерации Федеральное государственное бюджетное образовательное учреждение высшего образования «Кемеровский государственный университет» Институт образования Межвузовская кафедра общей и вузовской подготовки Дошкольное образование</dc:title>
  <dc:creator>user</dc:creator>
  <cp:lastModifiedBy>razduj@yandex.ru</cp:lastModifiedBy>
  <cp:revision>97</cp:revision>
  <dcterms:created xsi:type="dcterms:W3CDTF">2020-06-23T07:15:27Z</dcterms:created>
  <dcterms:modified xsi:type="dcterms:W3CDTF">2023-06-02T11:35:42Z</dcterms:modified>
</cp:coreProperties>
</file>