
<file path=[Content_Types].xml><?xml version="1.0" encoding="utf-8"?>
<Types xmlns="http://schemas.openxmlformats.org/package/2006/content-types">
  <Default Extension="mp4" ContentType="video/unknown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65" d="100"/>
          <a:sy n="65" d="100"/>
        </p:scale>
        <p:origin x="588" y="60"/>
      </p:cViewPr>
      <p:guideLst>
        <p:guide pos="2160" orient="horz"/>
        <p:guide pos="288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presProps" Target="presProps.xml" /><Relationship Id="rId16" Type="http://schemas.openxmlformats.org/officeDocument/2006/relationships/tableStyles" Target="tableStyles.xml" /><Relationship Id="rId17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 bwMode="auto">
          <a:xfrm>
            <a:off x="381000" y="4853411"/>
            <a:ext cx="8458200" cy="1222375"/>
          </a:xfrm>
        </p:spPr>
        <p:txBody>
          <a:bodyPr anchor="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 bwMode="auto"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 bwMode="auto"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858000" y="549276"/>
            <a:ext cx="18288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549276"/>
            <a:ext cx="62484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 bwMode="auto">
          <a:xfrm>
            <a:off x="3581400" y="76200"/>
            <a:ext cx="2895600" cy="288924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 bwMode="auto"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 bwMode="auto"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 bwMode="auto"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 bwMode="auto">
          <a:xfrm>
            <a:off x="301752" y="457200"/>
            <a:ext cx="8686800" cy="841248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 bwMode="auto">
          <a:xfrm>
            <a:off x="304800" y="1600200"/>
            <a:ext cx="4191000" cy="47243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343400" cy="47243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 bwMode="auto"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 bwMode="auto"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 bwMode="auto"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 bwMode="auto"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 bwMode="auto"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 bwMode="auto">
          <a:xfrm>
            <a:off x="301752" y="457200"/>
            <a:ext cx="8686800" cy="841248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6"/>
            <a:ext cx="8629650" cy="2381"/>
          </a:xfrm>
          <a:prstGeom prst="line">
            <a:avLst/>
          </a:prstGeom>
          <a:noFill/>
          <a:ln w="952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 bwMode="auto"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 bwMode="auto"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 bwMode="auto"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 bwMode="auto">
          <a:xfrm>
            <a:off x="3505199" y="616634"/>
            <a:ext cx="5029200" cy="365760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 bwMode="auto">
          <a:xfrm>
            <a:off x="381000" y="4993760"/>
            <a:ext cx="5867399" cy="522287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 bwMode="auto">
          <a:xfrm>
            <a:off x="381000" y="5533218"/>
            <a:ext cx="5867399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3">
            <a:lum/>
          </a:blip>
          <a:srcRect l="1923" t="0" r="1923" b="0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 bwMode="auto">
          <a:xfrm>
            <a:off x="6477000" y="76200"/>
            <a:ext cx="2514600" cy="288924"/>
          </a:xfrm>
          <a:prstGeom prst="rect">
            <a:avLst/>
          </a:prstGeom>
        </p:spPr>
        <p:txBody>
          <a:bodyPr vert="horz"/>
          <a:lstStyle>
            <a:lvl1pPr algn="l">
              <a:defRPr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5B106E36-FD25-4E2D-B0AA-010F637433A0}" type="datetimeFigureOut">
              <a:rPr lang="ru-RU"/>
              <a:t/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 bwMode="auto">
          <a:xfrm>
            <a:off x="3124200" y="76200"/>
            <a:ext cx="3352800" cy="288924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 bwMode="auto"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25C68B6-61C2-468F-89AB-4B9F7531AA68}" type="slidenum">
              <a:rPr lang="ru-RU"/>
              <a:t/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 bwMode="auto"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>
        <a:spcBef>
          <a:spcPts val="0"/>
        </a:spcBef>
        <a:buNone/>
        <a:defRPr sz="3600" cap="all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>
        <a:spcBef>
          <a:spcPts val="0"/>
        </a:spcBef>
        <a:buClr>
          <a:schemeClr val="accent1"/>
        </a:buClr>
        <a:buSzPct val="70000"/>
        <a:buFont typeface="Wingdings 2"/>
        <a:buChar char="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>
        <a:spcBef>
          <a:spcPts val="0"/>
        </a:spcBef>
        <a:buClr>
          <a:schemeClr val="accent1"/>
        </a:buClr>
        <a:buSzPct val="70000"/>
        <a:buFont typeface="Wingdings 2"/>
        <a:buChar char=""/>
        <a:defRPr sz="28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>
        <a:spcBef>
          <a:spcPts val="0"/>
        </a:spcBef>
        <a:buClr>
          <a:schemeClr val="accent1"/>
        </a:buClr>
        <a:buSzPct val="70000"/>
        <a:buFont typeface="Wingdings 2"/>
        <a:buChar char=""/>
        <a:defRPr sz="24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>
        <a:spcBef>
          <a:spcPts val="0"/>
        </a:spcBef>
        <a:buClr>
          <a:schemeClr val="accent1"/>
        </a:buClr>
        <a:buSzPct val="70000"/>
        <a:buFont typeface="Wingdings 2"/>
        <a:buChar char=""/>
        <a:defRPr sz="20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>
        <a:spcBef>
          <a:spcPts val="0"/>
        </a:spcBef>
        <a:buClr>
          <a:schemeClr val="accent1"/>
        </a:buClr>
        <a:buSzPct val="60000"/>
        <a:buFont typeface="Wingdings 2"/>
        <a:buChar char=""/>
        <a:defRPr sz="18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>
        <a:spcBef>
          <a:spcPts val="0"/>
        </a:spcBef>
        <a:buClr>
          <a:schemeClr val="accent1"/>
        </a:buClr>
        <a:buSzPct val="60000"/>
        <a:buFont typeface="Wingdings 2"/>
        <a:buChar char=""/>
        <a:defRPr sz="18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>
        <a:spcBef>
          <a:spcPts val="0"/>
        </a:spcBef>
        <a:buClr>
          <a:schemeClr val="accent1"/>
        </a:buClr>
        <a:buSzPct val="60000"/>
        <a:buFont typeface="Wingdings 2"/>
        <a:buChar char=""/>
        <a:defRPr sz="16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>
        <a:spcBef>
          <a:spcPts val="0"/>
        </a:spcBef>
        <a:buClr>
          <a:schemeClr val="accent1"/>
        </a:buClr>
        <a:buSzPct val="60000"/>
        <a:buFont typeface="Wingdings 2"/>
        <a:buChar char=""/>
        <a:defRPr sz="16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>
        <a:spcBef>
          <a:spcPts val="0"/>
        </a:spcBef>
        <a:buClr>
          <a:schemeClr val="accent1"/>
        </a:buClr>
        <a:buSzPct val="60000"/>
        <a:buFont typeface="Wingdings 2"/>
        <a:buChar char=""/>
        <a:defRPr sz="14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>
        <a:defRPr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6" Type="http://schemas.openxmlformats.org/officeDocument/2006/relationships/image" Target="../media/image27.jpg"/><Relationship Id="rId7" Type="http://schemas.openxmlformats.org/officeDocument/2006/relationships/image" Target="../media/image28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image" Target="../media/image33.jpg"/><Relationship Id="rId7" Type="http://schemas.openxmlformats.org/officeDocument/2006/relationships/image" Target="../media/image34.jpg"/><Relationship Id="rId8" Type="http://schemas.openxmlformats.org/officeDocument/2006/relationships/image" Target="../media/image35.jpg"/><Relationship Id="rId9" Type="http://schemas.openxmlformats.org/officeDocument/2006/relationships/image" Target="../media/image36.jpg"/><Relationship Id="rId10" Type="http://schemas.openxmlformats.org/officeDocument/2006/relationships/image" Target="../media/image37.jpg"/><Relationship Id="rId11" Type="http://schemas.openxmlformats.org/officeDocument/2006/relationships/image" Target="../media/image38.jpg"/><Relationship Id="rId12" Type="http://schemas.openxmlformats.org/officeDocument/2006/relationships/image" Target="../media/image39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image" Target="../media/image10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microsoft.com/office/2007/relationships/media" Target="../media/media1.mp4"/><Relationship Id="rId4" Type="http://schemas.openxmlformats.org/officeDocument/2006/relationships/video" Target="../media/media1.mp4" 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22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059596" y="3068960"/>
            <a:ext cx="2852936" cy="2852936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79512" y="3027167"/>
            <a:ext cx="3456384" cy="43204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i="1">
                <a:latin typeface="Calibri"/>
                <a:cs typeface="Calibri"/>
              </a:rPr>
              <a:t>Средняя группа «Солнышко»</a:t>
            </a:r>
            <a:endParaRPr/>
          </a:p>
        </p:txBody>
      </p:sp>
      <p:sp>
        <p:nvSpPr>
          <p:cNvPr id="6" name="Подзаголовок 2"/>
          <p:cNvSpPr txBox="1"/>
          <p:nvPr/>
        </p:nvSpPr>
        <p:spPr bwMode="auto">
          <a:xfrm>
            <a:off x="323528" y="522631"/>
            <a:ext cx="8568952" cy="89902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sz="24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None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None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None/>
              <a:defRPr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b="1">
                <a:latin typeface="Calibri"/>
                <a:cs typeface="Calibri"/>
              </a:rPr>
              <a:t>Муниципальное бюджетное дошкольное учреждение №211 «Детский сад общеразвивающего вида»</a:t>
            </a:r>
            <a:endParaRPr/>
          </a:p>
        </p:txBody>
      </p:sp>
      <p:sp>
        <p:nvSpPr>
          <p:cNvPr id="7" name="Подзаголовок 2"/>
          <p:cNvSpPr txBox="1"/>
          <p:nvPr/>
        </p:nvSpPr>
        <p:spPr bwMode="auto">
          <a:xfrm>
            <a:off x="5868144" y="2924944"/>
            <a:ext cx="3456384" cy="194421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 algn="l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sz="24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None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None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None/>
              <a:defRPr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000" b="1" i="1">
                <a:latin typeface="Calibri"/>
                <a:cs typeface="Calibri"/>
              </a:rPr>
              <a:t>Воспитатели:</a:t>
            </a:r>
            <a:endParaRPr/>
          </a:p>
          <a:p>
            <a:pPr>
              <a:defRPr/>
            </a:pPr>
            <a:r>
              <a:rPr lang="ru-RU" sz="2000" b="1" i="1">
                <a:solidFill>
                  <a:srgbClr val="0070C0"/>
                </a:solidFill>
                <a:latin typeface="Calibri"/>
                <a:cs typeface="Calibri"/>
              </a:rPr>
              <a:t> Васильева </a:t>
            </a:r>
            <a:endParaRPr/>
          </a:p>
          <a:p>
            <a:pPr>
              <a:defRPr/>
            </a:pPr>
            <a:r>
              <a:rPr lang="ru-RU" sz="2000" b="1" i="1">
                <a:solidFill>
                  <a:srgbClr val="0070C0"/>
                </a:solidFill>
                <a:latin typeface="Calibri"/>
                <a:cs typeface="Calibri"/>
              </a:rPr>
              <a:t>Екатерина Александровна</a:t>
            </a:r>
            <a:endParaRPr/>
          </a:p>
          <a:p>
            <a:pPr>
              <a:defRPr/>
            </a:pPr>
            <a:r>
              <a:rPr lang="ru-RU" sz="2000" b="1" i="1">
                <a:solidFill>
                  <a:srgbClr val="0070C0"/>
                </a:solidFill>
                <a:latin typeface="Calibri"/>
                <a:cs typeface="Calibri"/>
              </a:rPr>
              <a:t>Клещик</a:t>
            </a:r>
            <a:r>
              <a:rPr lang="ru-RU" sz="2000" b="1" i="1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endParaRPr/>
          </a:p>
          <a:p>
            <a:pPr>
              <a:defRPr/>
            </a:pPr>
            <a:r>
              <a:rPr lang="ru-RU" sz="2000" b="1" i="1">
                <a:solidFill>
                  <a:srgbClr val="0070C0"/>
                </a:solidFill>
                <a:latin typeface="Calibri"/>
                <a:cs typeface="Calibri"/>
              </a:rPr>
              <a:t>Елена Александровна</a:t>
            </a:r>
            <a:endParaRPr/>
          </a:p>
        </p:txBody>
      </p:sp>
      <p:sp>
        <p:nvSpPr>
          <p:cNvPr id="10" name="Подзаголовок 2"/>
          <p:cNvSpPr txBox="1"/>
          <p:nvPr/>
        </p:nvSpPr>
        <p:spPr bwMode="auto">
          <a:xfrm>
            <a:off x="1259632" y="1335678"/>
            <a:ext cx="6984776" cy="132795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 algn="l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sz="24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None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None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None/>
              <a:defRPr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4800">
                <a:solidFill>
                  <a:srgbClr val="FF0000"/>
                </a:solidFill>
                <a:latin typeface="Comic Sans MS"/>
              </a:rPr>
              <a:t>«Летняя идея - 2023»</a:t>
            </a:r>
            <a:endParaRPr/>
          </a:p>
        </p:txBody>
      </p:sp>
      <p:sp>
        <p:nvSpPr>
          <p:cNvPr id="11" name="Подзаголовок 2"/>
          <p:cNvSpPr txBox="1"/>
          <p:nvPr/>
        </p:nvSpPr>
        <p:spPr bwMode="auto">
          <a:xfrm>
            <a:off x="4283968" y="6035243"/>
            <a:ext cx="3456384" cy="576064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 algn="l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sz="24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None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None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None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None/>
              <a:defRPr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000" b="1" i="1">
                <a:latin typeface="Calibri"/>
                <a:cs typeface="Calibri"/>
              </a:rPr>
              <a:t>Кемерово, 2023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502856" y="360040"/>
            <a:ext cx="2641486" cy="35219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9511" y="188638"/>
            <a:ext cx="2304257" cy="30723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20441" y="2975980"/>
            <a:ext cx="2641485" cy="35219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660232" y="360040"/>
            <a:ext cx="2139702" cy="28529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360657" y="3429000"/>
            <a:ext cx="2139702" cy="28529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660232" y="3659355"/>
            <a:ext cx="2139702" cy="2852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/>
          <p:nvPr/>
        </p:nvSpPr>
        <p:spPr bwMode="auto">
          <a:xfrm>
            <a:off x="539552" y="332656"/>
            <a:ext cx="8229600" cy="5976664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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"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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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Char char="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Char char="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Char char=""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Char char=""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Char char=""/>
              <a:defRPr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  <a:defRPr/>
            </a:pPr>
            <a:r>
              <a:rPr lang="ru-RU" sz="1800" b="1">
                <a:latin typeface="Calibri"/>
                <a:cs typeface="Calibri"/>
              </a:rPr>
              <a:t>Игра «Весёлая ракета»  (попади в цель)</a:t>
            </a:r>
            <a:endParaRPr/>
          </a:p>
          <a:p>
            <a:pPr marL="0" indent="0">
              <a:buFont typeface="Wingdings 2"/>
              <a:buNone/>
              <a:defRPr/>
            </a:pPr>
            <a:r>
              <a:rPr lang="ru-RU" sz="1800" b="1">
                <a:latin typeface="Calibri"/>
                <a:cs typeface="Calibri"/>
              </a:rPr>
              <a:t>(игровая  деятельность)</a:t>
            </a:r>
            <a:endParaRPr/>
          </a:p>
          <a:p>
            <a:pPr marL="0" indent="0">
              <a:buFont typeface="Wingdings 2"/>
              <a:buNone/>
              <a:defRPr/>
            </a:pPr>
            <a:r>
              <a:rPr lang="ru-RU" sz="1800" b="1">
                <a:latin typeface="Calibri"/>
                <a:cs typeface="Calibri"/>
              </a:rPr>
              <a:t>Цель: упражнять детей в метании в горизонтальную цель.</a:t>
            </a:r>
            <a:endParaRPr lang="ru-RU" sz="1800">
              <a:latin typeface="Calibri"/>
              <a:cs typeface="Calibri"/>
            </a:endParaRPr>
          </a:p>
          <a:p>
            <a:pPr marL="0" indent="0">
              <a:buFont typeface="Wingdings 2"/>
              <a:buNone/>
              <a:defRPr/>
            </a:pPr>
            <a:r>
              <a:rPr lang="ru-RU" sz="1800" b="1">
                <a:latin typeface="Calibri"/>
                <a:cs typeface="Calibri"/>
              </a:rPr>
              <a:t>Задачи:</a:t>
            </a:r>
            <a:endParaRPr/>
          </a:p>
          <a:p>
            <a:pPr marL="0" indent="0">
              <a:buFont typeface="Wingdings 2"/>
              <a:buNone/>
              <a:defRPr/>
            </a:pPr>
            <a:r>
              <a:rPr lang="ru-RU" sz="1800">
                <a:latin typeface="Calibri"/>
                <a:cs typeface="Calibri"/>
              </a:rPr>
              <a:t>1. развивать внимания, наблюдательности, меткости и глазомера;</a:t>
            </a:r>
            <a:endParaRPr/>
          </a:p>
          <a:p>
            <a:pPr marL="0" indent="0">
              <a:buFont typeface="Wingdings 2"/>
              <a:buNone/>
              <a:defRPr/>
            </a:pPr>
            <a:r>
              <a:rPr lang="ru-RU" sz="1800">
                <a:latin typeface="Calibri"/>
                <a:cs typeface="Calibri"/>
              </a:rPr>
              <a:t>2. развитие умения работать в команде;</a:t>
            </a:r>
            <a:endParaRPr/>
          </a:p>
          <a:p>
            <a:pPr marL="0" indent="0">
              <a:buFont typeface="Wingdings 2"/>
              <a:buNone/>
              <a:defRPr/>
            </a:pPr>
            <a:r>
              <a:rPr lang="ru-RU" sz="1800">
                <a:latin typeface="Calibri"/>
                <a:cs typeface="Calibri"/>
              </a:rPr>
              <a:t>3. закрепление знаний основных цветов (красный, жёлтый, зелёный, синий), размеров «большой», «маленький»;</a:t>
            </a:r>
            <a:endParaRPr/>
          </a:p>
          <a:p>
            <a:pPr marL="0" indent="0">
              <a:buFont typeface="Wingdings 2"/>
              <a:buNone/>
              <a:defRPr/>
            </a:pPr>
            <a:r>
              <a:rPr lang="ru-RU" sz="1800">
                <a:latin typeface="Calibri"/>
                <a:cs typeface="Calibri"/>
              </a:rPr>
              <a:t>4. воспитание доброжелательного отношения друг к другу.</a:t>
            </a:r>
            <a:endParaRPr/>
          </a:p>
          <a:p>
            <a:pPr marL="0" indent="0">
              <a:buFont typeface="Wingdings 2"/>
              <a:buNone/>
              <a:defRPr/>
            </a:pPr>
            <a:r>
              <a:rPr lang="ru-RU" sz="1800" b="1">
                <a:latin typeface="Calibri"/>
                <a:cs typeface="Calibri"/>
              </a:rPr>
              <a:t>Материалы</a:t>
            </a:r>
            <a:r>
              <a:rPr lang="ru-RU" sz="1800">
                <a:latin typeface="Calibri"/>
                <a:cs typeface="Calibri"/>
              </a:rPr>
              <a:t>: ракета, обтянутая пленкой с отверстиями (разными по цвету, размеру), шарики основных цветов, ёмкости по цветам для шариков.</a:t>
            </a:r>
            <a:endParaRPr/>
          </a:p>
          <a:p>
            <a:pPr marL="0" indent="0">
              <a:buFont typeface="Wingdings 2"/>
              <a:buNone/>
              <a:defRPr/>
            </a:pPr>
            <a:r>
              <a:rPr lang="ru-RU" sz="1800" b="1">
                <a:latin typeface="Calibri"/>
                <a:cs typeface="Calibri"/>
              </a:rPr>
              <a:t>Ход игры</a:t>
            </a:r>
            <a:r>
              <a:rPr lang="ru-RU" sz="1800">
                <a:latin typeface="Calibri"/>
                <a:cs typeface="Calibri"/>
              </a:rPr>
              <a:t>:</a:t>
            </a:r>
            <a:endParaRPr/>
          </a:p>
          <a:p>
            <a:pPr marL="0" indent="0">
              <a:buFont typeface="Wingdings 2"/>
              <a:buNone/>
              <a:defRPr/>
            </a:pPr>
            <a:r>
              <a:rPr lang="ru-RU" sz="1800">
                <a:latin typeface="Calibri"/>
                <a:cs typeface="Calibri"/>
              </a:rPr>
              <a:t>1 вариант. Дети делятся на две команды. Одна команда попадает шариком нужного цвета в соответствующее по цвету отверстие. Другая команда собирает шарики в корзины по цветам.</a:t>
            </a:r>
            <a:endParaRPr/>
          </a:p>
          <a:p>
            <a:pPr marL="0" indent="0">
              <a:buFont typeface="Wingdings 2"/>
              <a:buNone/>
              <a:defRPr/>
            </a:pPr>
            <a:r>
              <a:rPr lang="ru-RU" sz="1800">
                <a:latin typeface="Calibri"/>
                <a:cs typeface="Calibri"/>
              </a:rPr>
              <a:t>2 вариант. Воспитатель предлагает детям определенную последовательность: попасть  в красный большой круг, в синий маленький и т.д.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684018" y="3789040"/>
            <a:ext cx="1599642" cy="213285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805862" y="404664"/>
            <a:ext cx="1599642" cy="21328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39787" y="4327856"/>
            <a:ext cx="3085493" cy="2314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23342" y="153284"/>
            <a:ext cx="1890806" cy="26205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982533" y="1942564"/>
            <a:ext cx="1594110" cy="21254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338139" y="404664"/>
            <a:ext cx="1599642" cy="21328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rcRect l="0" t="0" r="0" b="21766"/>
          <a:stretch/>
        </p:blipFill>
        <p:spPr bwMode="auto">
          <a:xfrm>
            <a:off x="157736" y="2972877"/>
            <a:ext cx="1599642" cy="166859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4558129" y="1988840"/>
            <a:ext cx="1599642" cy="213285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7221181" y="2132856"/>
            <a:ext cx="1599642" cy="213285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/>
          <a:srcRect l="0" t="20257" r="0" b="0"/>
          <a:stretch/>
        </p:blipFill>
        <p:spPr bwMode="auto">
          <a:xfrm>
            <a:off x="4937781" y="4409868"/>
            <a:ext cx="2022205" cy="215009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7380312" y="4509120"/>
            <a:ext cx="1281380" cy="21328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539552" y="332656"/>
            <a:ext cx="8229600" cy="5976664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2000" b="1">
                <a:latin typeface="Calibri"/>
                <a:cs typeface="Calibri"/>
              </a:rPr>
              <a:t>Игра с водой «Разноцветная рыбалка»</a:t>
            </a:r>
            <a:endParaRPr/>
          </a:p>
          <a:p>
            <a:pPr marL="0" indent="0">
              <a:buNone/>
              <a:defRPr/>
            </a:pPr>
            <a:r>
              <a:rPr lang="ru-RU" sz="2000" b="1">
                <a:latin typeface="Calibri"/>
                <a:cs typeface="Calibri"/>
              </a:rPr>
              <a:t>(игровая деятельность)</a:t>
            </a:r>
            <a:endParaRPr/>
          </a:p>
          <a:p>
            <a:pPr marL="0" indent="0">
              <a:buNone/>
              <a:defRPr/>
            </a:pPr>
            <a:r>
              <a:rPr lang="ru-RU" sz="2000" b="1">
                <a:latin typeface="Calibri"/>
                <a:cs typeface="Calibri"/>
              </a:rPr>
              <a:t>Цель: </a:t>
            </a:r>
            <a:r>
              <a:rPr lang="ru-RU" sz="2000">
                <a:latin typeface="Calibri"/>
                <a:cs typeface="Calibri"/>
              </a:rPr>
              <a:t>развитие координации движения детей</a:t>
            </a:r>
            <a:endParaRPr/>
          </a:p>
          <a:p>
            <a:pPr marL="0" indent="0">
              <a:buNone/>
              <a:defRPr/>
            </a:pPr>
            <a:r>
              <a:rPr lang="ru-RU" sz="2000" b="1">
                <a:latin typeface="Calibri"/>
                <a:cs typeface="Calibri"/>
              </a:rPr>
              <a:t>Задачи:</a:t>
            </a:r>
            <a:endParaRPr/>
          </a:p>
          <a:p>
            <a:pPr marL="0" indent="0">
              <a:buNone/>
              <a:defRPr/>
            </a:pPr>
            <a:r>
              <a:rPr lang="ru-RU" sz="2000">
                <a:latin typeface="Calibri"/>
                <a:cs typeface="Calibri"/>
              </a:rPr>
              <a:t>1. развитие мелкой моторики детей, волевых качеств личности (терпение, настойчивость, усидчивость); </a:t>
            </a:r>
            <a:endParaRPr/>
          </a:p>
          <a:p>
            <a:pPr marL="0" indent="0">
              <a:buNone/>
              <a:defRPr/>
            </a:pPr>
            <a:r>
              <a:rPr lang="ru-RU" sz="2000">
                <a:latin typeface="Calibri"/>
                <a:cs typeface="Calibri"/>
              </a:rPr>
              <a:t>2. Обогащение сенсорного развития детей;</a:t>
            </a:r>
            <a:endParaRPr/>
          </a:p>
          <a:p>
            <a:pPr marL="0" indent="0">
              <a:buNone/>
              <a:defRPr/>
            </a:pPr>
            <a:r>
              <a:rPr lang="ru-RU" sz="2000">
                <a:latin typeface="Calibri"/>
                <a:cs typeface="Calibri"/>
              </a:rPr>
              <a:t>3. Расширение знаний о цветах;</a:t>
            </a:r>
            <a:endParaRPr/>
          </a:p>
          <a:p>
            <a:pPr marL="0" indent="0">
              <a:buNone/>
              <a:defRPr/>
            </a:pPr>
            <a:r>
              <a:rPr lang="ru-RU" sz="2000" b="1">
                <a:latin typeface="Calibri"/>
                <a:cs typeface="Calibri"/>
              </a:rPr>
              <a:t>Материалы:</a:t>
            </a:r>
            <a:endParaRPr/>
          </a:p>
          <a:p>
            <a:pPr marL="0" indent="0">
              <a:buNone/>
              <a:defRPr/>
            </a:pPr>
            <a:r>
              <a:rPr lang="ru-RU" sz="2000">
                <a:latin typeface="Calibri"/>
                <a:cs typeface="Calibri"/>
              </a:rPr>
              <a:t>- крышечки разных цветов, пластмассовый тазик для воды, удочка из «бросового» материала: палочка для роллов, контейнеры для крышечек.</a:t>
            </a:r>
            <a:endParaRPr/>
          </a:p>
          <a:p>
            <a:pPr marL="0" indent="0">
              <a:buNone/>
              <a:defRPr/>
            </a:pPr>
            <a:r>
              <a:rPr lang="ru-RU" sz="2000">
                <a:latin typeface="Calibri"/>
                <a:cs typeface="Calibri"/>
              </a:rPr>
              <a:t>Ход игры: Дети берут удочки и пытаются поймать крышечку. Кто больше крышечек поймает.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strips dir="ld"/>
      </p:transition>
    </mc:Choice>
    <mc:Fallback>
      <p:transition spd="slow" advClick="1">
        <p:strips dir="ld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l="0" t="15033" r="0" b="14091"/>
          <a:stretch/>
        </p:blipFill>
        <p:spPr bwMode="auto">
          <a:xfrm>
            <a:off x="436612" y="3717032"/>
            <a:ext cx="2514600" cy="2376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0" t="2846" r="0" b="6950"/>
          <a:stretch/>
        </p:blipFill>
        <p:spPr bwMode="auto">
          <a:xfrm>
            <a:off x="436612" y="404663"/>
            <a:ext cx="2514600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 l="0" t="0" r="0" b="23955"/>
          <a:stretch/>
        </p:blipFill>
        <p:spPr bwMode="auto">
          <a:xfrm>
            <a:off x="3275856" y="303294"/>
            <a:ext cx="2514600" cy="25496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111652" y="300426"/>
            <a:ext cx="2514600" cy="3352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253027" y="3009900"/>
            <a:ext cx="2514600" cy="3352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069442" y="4215096"/>
            <a:ext cx="2863470" cy="2147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VID-20230811-WA007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/>
        </p:blipFill>
        <p:spPr bwMode="auto">
          <a:xfrm>
            <a:off x="611560" y="908720"/>
            <a:ext cx="8110500" cy="4590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>
            <a:spLocks noGrp="1"/>
          </p:cNvSpPr>
          <p:nvPr>
            <p:ph idx="1"/>
          </p:nvPr>
        </p:nvSpPr>
        <p:spPr bwMode="auto">
          <a:xfrm>
            <a:off x="539552" y="332656"/>
            <a:ext cx="8229600" cy="5976664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2000" b="1">
                <a:latin typeface="Calibri"/>
                <a:cs typeface="Calibri"/>
              </a:rPr>
              <a:t>Игра «Лабиринты» </a:t>
            </a:r>
            <a:endParaRPr/>
          </a:p>
          <a:p>
            <a:pPr marL="0" indent="0">
              <a:buNone/>
              <a:defRPr/>
            </a:pPr>
            <a:r>
              <a:rPr lang="ru-RU" sz="2000" b="1">
                <a:latin typeface="Calibri"/>
                <a:cs typeface="Calibri"/>
              </a:rPr>
              <a:t>(игровая деятельность)</a:t>
            </a:r>
            <a:endParaRPr/>
          </a:p>
          <a:p>
            <a:pPr marL="0" indent="0">
              <a:buNone/>
              <a:defRPr/>
            </a:pPr>
            <a:r>
              <a:rPr lang="ru-RU" sz="2000" b="1">
                <a:latin typeface="Calibri"/>
                <a:cs typeface="Calibri"/>
              </a:rPr>
              <a:t>Цель: </a:t>
            </a:r>
            <a:r>
              <a:rPr lang="ru-RU" sz="2000">
                <a:latin typeface="Calibri"/>
                <a:cs typeface="Calibri"/>
              </a:rPr>
              <a:t>активизация межполушарного взаимодействия.</a:t>
            </a:r>
            <a:endParaRPr/>
          </a:p>
          <a:p>
            <a:pPr marL="0" indent="0">
              <a:buNone/>
              <a:defRPr/>
            </a:pPr>
            <a:endParaRPr lang="ru-RU" sz="2000">
              <a:latin typeface="Calibri"/>
              <a:cs typeface="Calibri"/>
            </a:endParaRPr>
          </a:p>
          <a:p>
            <a:pPr marL="0" indent="0">
              <a:buNone/>
              <a:defRPr/>
            </a:pPr>
            <a:r>
              <a:rPr lang="ru-RU" sz="2000" b="1">
                <a:latin typeface="Calibri"/>
                <a:cs typeface="Calibri"/>
              </a:rPr>
              <a:t>Задачи:</a:t>
            </a:r>
            <a:endParaRPr/>
          </a:p>
          <a:p>
            <a:pPr marL="0" indent="0">
              <a:buNone/>
              <a:defRPr/>
            </a:pPr>
            <a:r>
              <a:rPr lang="ru-RU" sz="2000">
                <a:latin typeface="Calibri"/>
                <a:cs typeface="Calibri"/>
              </a:rPr>
              <a:t>1. развитие зрительно-двигательной моторики и концентрации внимания;</a:t>
            </a:r>
            <a:endParaRPr/>
          </a:p>
          <a:p>
            <a:pPr marL="0" indent="0">
              <a:buNone/>
              <a:defRPr/>
            </a:pPr>
            <a:r>
              <a:rPr lang="ru-RU" sz="2000">
                <a:latin typeface="Calibri"/>
                <a:cs typeface="Calibri"/>
              </a:rPr>
              <a:t>2. закрепление навыка зрительного восприятия.</a:t>
            </a:r>
            <a:endParaRPr/>
          </a:p>
          <a:p>
            <a:pPr marL="0" indent="0">
              <a:buNone/>
              <a:defRPr/>
            </a:pPr>
            <a:endParaRPr lang="ru-RU" sz="2000">
              <a:latin typeface="Calibri"/>
              <a:cs typeface="Calibri"/>
            </a:endParaRPr>
          </a:p>
          <a:p>
            <a:pPr marL="0" indent="0">
              <a:buNone/>
              <a:defRPr/>
            </a:pPr>
            <a:r>
              <a:rPr lang="ru-RU" sz="2000" b="1">
                <a:latin typeface="Calibri"/>
                <a:cs typeface="Calibri"/>
              </a:rPr>
              <a:t>Материалы: </a:t>
            </a:r>
            <a:r>
              <a:rPr lang="ru-RU" sz="2000">
                <a:latin typeface="Calibri"/>
                <a:cs typeface="Calibri"/>
              </a:rPr>
              <a:t>карточки с лабиринтами (дорожками)</a:t>
            </a:r>
            <a:endParaRPr/>
          </a:p>
          <a:p>
            <a:pPr marL="0" indent="0">
              <a:buNone/>
              <a:defRPr/>
            </a:pPr>
            <a:r>
              <a:rPr lang="ru-RU" sz="2000" b="1">
                <a:latin typeface="Calibri"/>
                <a:cs typeface="Calibri"/>
              </a:rPr>
              <a:t>Инструкция: </a:t>
            </a:r>
            <a:r>
              <a:rPr lang="ru-RU" sz="2000">
                <a:latin typeface="Calibri"/>
                <a:cs typeface="Calibri"/>
              </a:rPr>
              <a:t>ребёнок проходит лабиринты одновременно двумя руками, передвигая пальчики навстречу друг-другу.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wedge/>
      </p:transition>
    </mc:Choice>
    <mc:Fallback>
      <p:transition spd="slow" advClick="1">
        <p:wedg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948264" y="468563"/>
            <a:ext cx="1975566" cy="26340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0" t="15498" r="0" b="0"/>
          <a:stretch/>
        </p:blipFill>
        <p:spPr bwMode="auto">
          <a:xfrm>
            <a:off x="535951" y="2492896"/>
            <a:ext cx="3911970" cy="247928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 l="0" t="32503" r="0" b="22348"/>
          <a:stretch/>
        </p:blipFill>
        <p:spPr bwMode="auto">
          <a:xfrm>
            <a:off x="468350" y="468563"/>
            <a:ext cx="5540326" cy="1876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rcRect l="0" t="7829" r="0" b="0"/>
          <a:stretch/>
        </p:blipFill>
        <p:spPr bwMode="auto">
          <a:xfrm>
            <a:off x="4931111" y="2054161"/>
            <a:ext cx="2497206" cy="3068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rcRect l="0" t="14872" r="0" b="-2974"/>
          <a:stretch/>
        </p:blipFill>
        <p:spPr bwMode="auto">
          <a:xfrm>
            <a:off x="2598964" y="4513366"/>
            <a:ext cx="3227851" cy="21328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idx="1"/>
          </p:nvPr>
        </p:nvSpPr>
        <p:spPr bwMode="auto">
          <a:xfrm>
            <a:off x="539552" y="332656"/>
            <a:ext cx="8229600" cy="5976664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2000" b="1">
                <a:latin typeface="Calibri"/>
                <a:cs typeface="Calibri"/>
              </a:rPr>
              <a:t>Игра «Весёлые ладошки» (</a:t>
            </a:r>
            <a:r>
              <a:rPr lang="ru-RU" sz="2000" b="1">
                <a:latin typeface="Calibri"/>
                <a:cs typeface="Calibri"/>
              </a:rPr>
              <a:t>нейрозарядка</a:t>
            </a:r>
            <a:r>
              <a:rPr lang="ru-RU" sz="2000" b="1">
                <a:latin typeface="Calibri"/>
                <a:cs typeface="Calibri"/>
              </a:rPr>
              <a:t>)</a:t>
            </a:r>
            <a:endParaRPr/>
          </a:p>
          <a:p>
            <a:pPr marL="0" indent="0">
              <a:buNone/>
              <a:defRPr/>
            </a:pPr>
            <a:r>
              <a:rPr lang="ru-RU" sz="2000" b="1">
                <a:latin typeface="Calibri"/>
                <a:cs typeface="Calibri"/>
              </a:rPr>
              <a:t> (игровая деятельность)</a:t>
            </a:r>
            <a:endParaRPr/>
          </a:p>
          <a:p>
            <a:pPr marL="0" indent="0">
              <a:buNone/>
              <a:defRPr/>
            </a:pPr>
            <a:r>
              <a:rPr lang="ru-RU" sz="2000" b="1">
                <a:latin typeface="Calibri"/>
                <a:cs typeface="Calibri"/>
              </a:rPr>
              <a:t>Цель: </a:t>
            </a:r>
            <a:r>
              <a:rPr lang="ru-RU" sz="2000">
                <a:latin typeface="Calibri"/>
                <a:cs typeface="Calibri"/>
              </a:rPr>
              <a:t>активизация межполушарного взаимодействия.</a:t>
            </a:r>
            <a:endParaRPr/>
          </a:p>
          <a:p>
            <a:pPr marL="0" indent="0">
              <a:buNone/>
              <a:defRPr/>
            </a:pPr>
            <a:r>
              <a:rPr lang="ru-RU" sz="2000" b="1">
                <a:latin typeface="Calibri"/>
                <a:cs typeface="Calibri"/>
              </a:rPr>
              <a:t>Задачи:</a:t>
            </a:r>
            <a:endParaRPr/>
          </a:p>
          <a:p>
            <a:pPr marL="0" indent="0">
              <a:buNone/>
              <a:defRPr/>
            </a:pPr>
            <a:r>
              <a:rPr lang="ru-RU" sz="2000">
                <a:latin typeface="Calibri"/>
                <a:cs typeface="Calibri"/>
              </a:rPr>
              <a:t>1. развивать мелкую и крупную моторику рук, координацию, ловкость, память, внимание, речь и мышление;</a:t>
            </a:r>
            <a:endParaRPr/>
          </a:p>
          <a:p>
            <a:pPr marL="0" indent="0">
              <a:buNone/>
              <a:defRPr/>
            </a:pPr>
            <a:r>
              <a:rPr lang="ru-RU" sz="2000">
                <a:latin typeface="Calibri"/>
                <a:cs typeface="Calibri"/>
              </a:rPr>
              <a:t>2. повышать физическую и умственную работоспособность;</a:t>
            </a:r>
            <a:endParaRPr/>
          </a:p>
          <a:p>
            <a:pPr marL="0" indent="0">
              <a:buNone/>
              <a:defRPr/>
            </a:pPr>
            <a:r>
              <a:rPr lang="ru-RU" sz="2000">
                <a:latin typeface="Calibri"/>
                <a:cs typeface="Calibri"/>
              </a:rPr>
              <a:t>Материалы: карточки с ладошками</a:t>
            </a:r>
            <a:endParaRPr/>
          </a:p>
          <a:p>
            <a:pPr marL="0" indent="0">
              <a:buNone/>
              <a:defRPr/>
            </a:pPr>
            <a:r>
              <a:rPr lang="ru-RU" sz="2000" b="1">
                <a:latin typeface="Calibri"/>
                <a:cs typeface="Calibri"/>
              </a:rPr>
              <a:t>Ход игры</a:t>
            </a:r>
            <a:r>
              <a:rPr lang="ru-RU" sz="2000">
                <a:latin typeface="Calibri"/>
                <a:cs typeface="Calibri"/>
              </a:rPr>
              <a:t>:</a:t>
            </a:r>
            <a:endParaRPr/>
          </a:p>
          <a:p>
            <a:pPr marL="0" indent="0">
              <a:buNone/>
              <a:defRPr/>
            </a:pPr>
            <a:r>
              <a:rPr lang="ru-RU" sz="2000">
                <a:latin typeface="Calibri"/>
                <a:cs typeface="Calibri"/>
              </a:rPr>
              <a:t>1. ребёнок одновременно одной рукой показывает рисунок руки, пальчиком второй руки – цвет квадрата;</a:t>
            </a:r>
            <a:endParaRPr/>
          </a:p>
          <a:p>
            <a:pPr marL="0" indent="0">
              <a:buNone/>
              <a:defRPr/>
            </a:pPr>
            <a:r>
              <a:rPr lang="ru-RU" sz="2000">
                <a:latin typeface="Calibri"/>
                <a:cs typeface="Calibri"/>
              </a:rPr>
              <a:t>2. показывают своими ладошками, как изображено на карточках.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1">
        <p:fade thruBlk="0"/>
      </p:transition>
    </mc:Choice>
    <mc:Fallback>
      <p:transition spd="slow" advClick="1">
        <p:fade thruBlk="0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l="0" t="18765" r="0" b="0"/>
          <a:stretch/>
        </p:blipFill>
        <p:spPr bwMode="auto">
          <a:xfrm>
            <a:off x="323528" y="1762247"/>
            <a:ext cx="2819678" cy="30540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88024" y="3556835"/>
            <a:ext cx="3998217" cy="29986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l="0" t="8433" r="0" b="0"/>
          <a:stretch/>
        </p:blipFill>
        <p:spPr bwMode="auto">
          <a:xfrm>
            <a:off x="2091520" y="3527106"/>
            <a:ext cx="2480480" cy="3028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 l="0" t="24943" r="0" b="32847"/>
          <a:stretch/>
        </p:blipFill>
        <p:spPr bwMode="auto">
          <a:xfrm>
            <a:off x="214408" y="274340"/>
            <a:ext cx="4163057" cy="1317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427984" y="274340"/>
            <a:ext cx="2168036" cy="28907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646539" y="274340"/>
            <a:ext cx="2139702" cy="2852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/>
          <p:nvPr/>
        </p:nvSpPr>
        <p:spPr bwMode="auto">
          <a:xfrm>
            <a:off x="539552" y="332656"/>
            <a:ext cx="8229600" cy="5976664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"/>
              <a:defRPr sz="3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"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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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Char char="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Char char="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Char char=""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Char char=""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>
              <a:spcBef>
                <a:spcPts val="0"/>
              </a:spcBef>
              <a:buClr>
                <a:schemeClr val="accent1"/>
              </a:buClr>
              <a:buSzPct val="60000"/>
              <a:buFont typeface="Wingdings 2"/>
              <a:buChar char=""/>
              <a:defRPr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  <a:defRPr/>
            </a:pPr>
            <a:r>
              <a:rPr lang="ru-RU" sz="2000" b="1">
                <a:latin typeface="Calibri"/>
                <a:cs typeface="Calibri"/>
              </a:rPr>
              <a:t>Игра «Рисунки на мольберте» </a:t>
            </a:r>
            <a:endParaRPr/>
          </a:p>
          <a:p>
            <a:pPr marL="0" indent="0">
              <a:buFont typeface="Wingdings 2"/>
              <a:buNone/>
              <a:defRPr/>
            </a:pPr>
            <a:r>
              <a:rPr lang="ru-RU" sz="2000" b="1">
                <a:latin typeface="Calibri"/>
                <a:cs typeface="Calibri"/>
              </a:rPr>
              <a:t>(художественно-эстетическая  деятельность)</a:t>
            </a:r>
            <a:endParaRPr/>
          </a:p>
          <a:p>
            <a:pPr marL="0" indent="0">
              <a:buFont typeface="Wingdings 2"/>
              <a:buNone/>
              <a:defRPr/>
            </a:pPr>
            <a:r>
              <a:rPr lang="ru-RU" sz="2000" b="1">
                <a:latin typeface="Calibri"/>
                <a:cs typeface="Calibri"/>
              </a:rPr>
              <a:t>Цель: развитие творческих способностей, фантазии, воображения.</a:t>
            </a:r>
            <a:endParaRPr lang="ru-RU" sz="2000">
              <a:latin typeface="Calibri"/>
              <a:cs typeface="Calibri"/>
            </a:endParaRPr>
          </a:p>
          <a:p>
            <a:pPr marL="0" indent="0">
              <a:buFont typeface="Wingdings 2"/>
              <a:buNone/>
              <a:defRPr/>
            </a:pPr>
            <a:r>
              <a:rPr lang="ru-RU" sz="2000" b="1">
                <a:latin typeface="Calibri"/>
                <a:cs typeface="Calibri"/>
              </a:rPr>
              <a:t>Задачи:</a:t>
            </a:r>
            <a:endParaRPr/>
          </a:p>
          <a:p>
            <a:pPr marL="0" indent="0">
              <a:buFont typeface="Wingdings 2"/>
              <a:buNone/>
              <a:defRPr/>
            </a:pPr>
            <a:r>
              <a:rPr lang="ru-RU" sz="2000">
                <a:latin typeface="Calibri"/>
                <a:cs typeface="Calibri"/>
              </a:rPr>
              <a:t>1. развивать навыки ориентирования на вертикальной плоскости ;</a:t>
            </a:r>
            <a:endParaRPr/>
          </a:p>
          <a:p>
            <a:pPr marL="0" indent="0">
              <a:buFont typeface="Wingdings 2"/>
              <a:buNone/>
              <a:defRPr/>
            </a:pPr>
            <a:r>
              <a:rPr lang="ru-RU" sz="2000">
                <a:latin typeface="Calibri"/>
                <a:cs typeface="Calibri"/>
              </a:rPr>
              <a:t>2. формировать творческую активность, коммуникативные навыки;</a:t>
            </a:r>
            <a:endParaRPr/>
          </a:p>
          <a:p>
            <a:pPr marL="0" indent="0">
              <a:buFont typeface="Wingdings 2"/>
              <a:buNone/>
              <a:defRPr/>
            </a:pPr>
            <a:r>
              <a:rPr lang="ru-RU" sz="2000" b="1">
                <a:latin typeface="Calibri"/>
                <a:cs typeface="Calibri"/>
              </a:rPr>
              <a:t>Материалы</a:t>
            </a:r>
            <a:r>
              <a:rPr lang="ru-RU" sz="2000">
                <a:latin typeface="Calibri"/>
                <a:cs typeface="Calibri"/>
              </a:rPr>
              <a:t>: мольберт, листы бумаги (обои), карандаши, фломастеры, краски.</a:t>
            </a:r>
            <a:endParaRPr/>
          </a:p>
          <a:p>
            <a:pPr marL="0" indent="0">
              <a:buFont typeface="Wingdings 2"/>
              <a:buNone/>
              <a:defRPr/>
            </a:pPr>
            <a:r>
              <a:rPr lang="ru-RU" sz="2000" b="1">
                <a:latin typeface="Calibri"/>
                <a:cs typeface="Calibri"/>
              </a:rPr>
              <a:t>Описание</a:t>
            </a:r>
            <a:r>
              <a:rPr lang="ru-RU" sz="2000">
                <a:latin typeface="Calibri"/>
                <a:cs typeface="Calibri"/>
              </a:rPr>
              <a:t>:</a:t>
            </a:r>
            <a:endParaRPr/>
          </a:p>
          <a:p>
            <a:pPr marL="0" indent="0">
              <a:buFont typeface="Wingdings 2"/>
              <a:buNone/>
              <a:defRPr/>
            </a:pPr>
            <a:r>
              <a:rPr lang="ru-RU" sz="2000">
                <a:latin typeface="Calibri"/>
                <a:cs typeface="Calibri"/>
              </a:rPr>
              <a:t>Дети встают с двух сторон мольберта и рисуют разнообразные рисунки.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image" Target="../media/image2.jpg"/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Arial"/>
        <a:cs typeface="Arial"/>
      </a:majorFont>
      <a:minorFont>
        <a:latin typeface="Franklin Gothic Book"/>
        <a:ea typeface="Arial"/>
        <a:cs typeface="Arial"/>
      </a:minorFont>
    </a:fontScheme>
    <a:fmtScheme name="Начальная">
      <a:fillStyleLst>
        <a:solidFill>
          <a:schemeClr val="phClr"/>
        </a:solidFill>
        <a:gradFill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blipFill>
          <a:blip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algn="t" flip="none" sx="95000" sy="95000" tx="0" ty="0"/>
        </a:blipFill>
        <a:blipFill>
          <a:blip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/>
        </a:blip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R7-Office/7.3.3.59</Application>
  <DocSecurity>0</DocSecurity>
  <PresentationFormat>Экран (4:3)</PresentationFormat>
  <Paragraphs>0</Paragraphs>
  <Slides>12</Slides>
  <Notes>12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Пользователь</dc:creator>
  <cp:keywords/>
  <dc:description/>
  <dc:identifier/>
  <dc:language/>
  <cp:lastModifiedBy>Евгений Фролов</cp:lastModifiedBy>
  <cp:revision>31</cp:revision>
  <dcterms:created xsi:type="dcterms:W3CDTF">2018-09-16T14:55:54Z</dcterms:created>
  <dcterms:modified xsi:type="dcterms:W3CDTF">2023-08-13T21:18:57Z</dcterms:modified>
  <cp:category/>
  <cp:contentStatus/>
  <cp:version/>
</cp:coreProperties>
</file>