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8" r:id="rId4"/>
    <p:sldId id="256" r:id="rId5"/>
    <p:sldId id="259" r:id="rId6"/>
    <p:sldId id="260" r:id="rId7"/>
    <p:sldId id="265" r:id="rId8"/>
    <p:sldId id="261" r:id="rId9"/>
    <p:sldId id="264" r:id="rId10"/>
    <p:sldId id="266" r:id="rId11"/>
    <p:sldId id="267" r:id="rId12"/>
    <p:sldId id="271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17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5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2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5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0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2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4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87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851B-F7B1-412A-B43B-2DFE9A5B85D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0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704856" cy="5741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Bahnschrift SemiBold" pitchFamily="34" charset="0"/>
              </a:rPr>
              <a:t>«Игровые методы и приёмы  формирования  функциональной грамотности в начальной школе на уроках английского языка»</a:t>
            </a:r>
            <a:endParaRPr lang="en-US" sz="4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50"/>
              </a:solidFill>
              <a:latin typeface="Bahnschrift SemiBold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Bahnschrift SemiBold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5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1178695" y="2173752"/>
            <a:ext cx="6786610" cy="278608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food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2293" y="687352"/>
            <a:ext cx="192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bananas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673686"/>
            <a:ext cx="243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Ice- cream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1785926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3000372"/>
            <a:ext cx="928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2428868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5715016"/>
            <a:ext cx="6796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What is your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food?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77D80-7B2C-49A6-8ECE-31413F5C5052}"/>
              </a:ext>
            </a:extLst>
          </p:cNvPr>
          <p:cNvSpPr txBox="1"/>
          <p:nvPr/>
        </p:nvSpPr>
        <p:spPr>
          <a:xfrm>
            <a:off x="6858016" y="954930"/>
            <a:ext cx="115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chips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41934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the words !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186821"/>
            <a:ext cx="8858312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Chicken               vegetables            eggs                 burgers</a:t>
            </a:r>
          </a:p>
          <a:p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Pizza                    water                   cheese             fish</a:t>
            </a:r>
          </a:p>
          <a:p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Ice- cream            lemonade             sandwiches    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rice</a:t>
            </a:r>
          </a:p>
          <a:p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Chocolate             jelly                     chips               biscuits</a:t>
            </a:r>
          </a:p>
          <a:p>
            <a:endParaRPr lang="ru-RU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56536"/>
            <a:ext cx="1288618" cy="1020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857628"/>
            <a:ext cx="1500198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428868"/>
            <a:ext cx="107157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000504"/>
            <a:ext cx="1214446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3000372"/>
            <a:ext cx="1571636" cy="104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4929198"/>
            <a:ext cx="157163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5143512"/>
            <a:ext cx="142876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0364" y="4143380"/>
            <a:ext cx="1519238" cy="126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2571744"/>
            <a:ext cx="114300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5357826"/>
            <a:ext cx="157163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9124" y="4000504"/>
            <a:ext cx="1643042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3504" y="5429264"/>
            <a:ext cx="235745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43504" y="3000372"/>
            <a:ext cx="219074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72198" y="4429132"/>
            <a:ext cx="185738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43768" y="5357826"/>
            <a:ext cx="1852615" cy="126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86644" y="3214686"/>
            <a:ext cx="161926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98530"/>
            <a:ext cx="88583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–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нравится, любить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-я люблю           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like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люблю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like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любит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doesn’t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like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любит 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doesn’t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like –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любит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198" y="2841964"/>
            <a:ext cx="8643998" cy="188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and write!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507207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Betty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4071942"/>
            <a:ext cx="22145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Burgers –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Eggs -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  <a:p>
            <a:pPr algn="ctr"/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5214950"/>
            <a:ext cx="1160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4143380"/>
            <a:ext cx="3143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Chocolate –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Lemonade-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00768"/>
            <a:ext cx="90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Betty like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burgers, but she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doesn’t like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eggs.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4C03A1-396C-4DEB-9A93-794EF22ED8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8" y="3588744"/>
            <a:ext cx="1986110" cy="209789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C66EC54-3113-44D4-8F8A-6AFC097A2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30" y="3678988"/>
            <a:ext cx="1625716" cy="195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46A95F7-F3EF-458E-A20D-389C380A3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25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704856" cy="112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Bahnschrift SemiBold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Bahnschrift SemiBold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5794DD-1C7C-9C2A-C7E5-5A82461F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1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нформационный флаер talk couple in love cartoon.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40" y="1326348"/>
            <a:ext cx="6756454" cy="4500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755576" y="293796"/>
            <a:ext cx="8929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Мотивация                Успех 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Bahnschrift SemiBold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175956" y="702398"/>
            <a:ext cx="1656184" cy="0"/>
          </a:xfrm>
          <a:prstGeom prst="straightConnector1">
            <a:avLst/>
          </a:prstGeom>
          <a:ln w="57150">
            <a:solidFill>
              <a:srgbClr val="FF0000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25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humb.tildacdn.com/tild3039-6164-4761-b566-616637306530/-/resize/900x/-/format/webp/bac0bfa4c8d233ce37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humb.tildacdn.com/tild3039-6164-4761-b566-616637306530/-/resize/900x/-/format/webp/bac0bfa4c8d233ce373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dl3.joxi.net/drive/2021/11/15/0043/2296/2861304/04/3c83c011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9"/>
          <a:stretch/>
        </p:blipFill>
        <p:spPr bwMode="auto">
          <a:xfrm>
            <a:off x="460375" y="1196752"/>
            <a:ext cx="8406535" cy="5010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6170" y="312738"/>
            <a:ext cx="8929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Bahnschrift SemiBold" pitchFamily="34" charset="0"/>
              </a:rPr>
              <a:t>Структура-Позитив-Соревнование-Успех</a:t>
            </a:r>
            <a:r>
              <a:rPr lang="ru-RU" sz="4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Bahnschrift SemiBold" pitchFamily="34" charset="0"/>
              </a:rPr>
              <a:t> 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38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6632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  <a:latin typeface="Bahnschrift SemiBold" pitchFamily="34" charset="0"/>
              </a:rPr>
              <a:t>Сторителлинг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213121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Превращаем сухой материал в увлекательную историю!</a:t>
            </a:r>
          </a:p>
        </p:txBody>
      </p:sp>
      <p:pic>
        <p:nvPicPr>
          <p:cNvPr id="4098" name="Picture 2" descr="Storytelling cartoon illustration vect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328592" cy="4071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119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к нарисовать эльфа поэтапно карандашом — действительно легкий урок  рисования — Пошаговые уроки рис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" y="188639"/>
            <a:ext cx="3462745" cy="345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3687861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my</a:t>
            </a:r>
            <a:endParaRPr lang="ru-RU" dirty="0"/>
          </a:p>
        </p:txBody>
      </p:sp>
      <p:pic>
        <p:nvPicPr>
          <p:cNvPr id="5124" name="Picture 4" descr="Cartoon Elf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6"/>
          <a:stretch/>
        </p:blipFill>
        <p:spPr bwMode="auto">
          <a:xfrm>
            <a:off x="5148064" y="244666"/>
            <a:ext cx="2304256" cy="334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1232" y="3723810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his     -her</a:t>
            </a:r>
            <a:endParaRPr lang="ru-RU" dirty="0"/>
          </a:p>
        </p:txBody>
      </p:sp>
      <p:pic>
        <p:nvPicPr>
          <p:cNvPr id="5126" name="Picture 6" descr="Симпатичный маленький мальчик мультфильм | Премиум векторы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39" y="3837613"/>
            <a:ext cx="582153" cy="82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к нарисовать мультяшную девочку с косичками в полный рост — Пошаговые  уроки рисован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911" y="3786526"/>
            <a:ext cx="924719" cy="8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3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40E4D5-84DB-4E5A-BAC6-4027615E7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563563"/>
          </a:xfrm>
        </p:spPr>
        <p:txBody>
          <a:bodyPr>
            <a:normAutofit fontScale="90000"/>
          </a:bodyPr>
          <a:lstStyle/>
          <a:p>
            <a:r>
              <a:rPr lang="en-US" altLang="ru-RU" sz="4000" b="1">
                <a:solidFill>
                  <a:srgbClr val="FF9900"/>
                </a:solidFill>
              </a:rPr>
              <a:t>Fill in  the  pronouns.</a:t>
            </a:r>
            <a:endParaRPr lang="ru-RU" altLang="ru-RU" sz="4000" b="1">
              <a:solidFill>
                <a:srgbClr val="FF9900"/>
              </a:solidFill>
            </a:endParaRP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90AFED0C-0597-4EA6-B5E7-BDD8BDF64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981075"/>
            <a:ext cx="8226425" cy="51149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b="1" dirty="0">
                <a:solidFill>
                  <a:srgbClr val="990000"/>
                </a:solidFill>
              </a:rPr>
              <a:t>1)Mr. Wilson is  a teacher.______ pupils  are smart. (his/ her/its)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b="1" dirty="0">
                <a:solidFill>
                  <a:srgbClr val="990000"/>
                </a:solidFill>
              </a:rPr>
              <a:t>2)The  Greens  have  got  three sons.______ sons can  swim very  well. (his/ our/their)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b="1" dirty="0">
                <a:solidFill>
                  <a:srgbClr val="990000"/>
                </a:solidFill>
              </a:rPr>
              <a:t>3) We  are  friends. _____names are  Tom and  Tim. (our/ their/  my)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b="1" dirty="0">
                <a:solidFill>
                  <a:srgbClr val="990000"/>
                </a:solidFill>
              </a:rPr>
              <a:t>4) Mrs. White has  got a  pet. _____pet  likes  to eat chocolate. (its/her/ his/)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b="1" dirty="0">
                <a:solidFill>
                  <a:srgbClr val="990000"/>
                </a:solidFill>
              </a:rPr>
              <a:t>5) My  name  is  Mary. ________brother’s name is Mark. (his/my/ her/)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b="1" dirty="0">
                <a:solidFill>
                  <a:srgbClr val="990000"/>
                </a:solidFill>
              </a:rPr>
              <a:t>6) Ted and Ben have  got  bikes._________ bikes are  not  old. (our/their/ your)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b="1" dirty="0">
                <a:solidFill>
                  <a:srgbClr val="990000"/>
                </a:solidFill>
              </a:rPr>
              <a:t>7) My  cat  is black and slim.____ eyes are  green. (his/her/ its)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b="1" dirty="0">
                <a:solidFill>
                  <a:srgbClr val="990000"/>
                </a:solidFill>
              </a:rPr>
              <a:t>8) Ann’s father  has got  a  car. _____car is  red </a:t>
            </a:r>
            <a:r>
              <a:rPr lang="en-US" altLang="ru-RU" sz="2400" dirty="0">
                <a:solidFill>
                  <a:srgbClr val="990000"/>
                </a:solidFill>
              </a:rPr>
              <a:t>. (her/his/our)</a:t>
            </a:r>
            <a:r>
              <a:rPr lang="en-US" altLang="ru-RU" sz="2400" dirty="0"/>
              <a:t> </a:t>
            </a:r>
            <a:endParaRPr lang="ru-RU" alt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6632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>
                <a:solidFill>
                  <a:srgbClr val="002060"/>
                </a:solidFill>
                <a:latin typeface="Bahnschrift SemiBold" pitchFamily="34" charset="0"/>
              </a:rPr>
              <a:t>Квест</a:t>
            </a:r>
            <a:r>
              <a:rPr lang="ru-RU" sz="6600" b="1" dirty="0">
                <a:solidFill>
                  <a:srgbClr val="002060"/>
                </a:solidFill>
                <a:latin typeface="Bahnschrift SemiBold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213121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Участвуем в увлекательной приключенческой игре!</a:t>
            </a:r>
          </a:p>
        </p:txBody>
      </p:sp>
      <p:pic>
        <p:nvPicPr>
          <p:cNvPr id="6146" name="Picture 2" descr="Презентация: Квест. Что это такое? Как в него играть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5" t="55716" r="31825" b="3790"/>
          <a:stretch/>
        </p:blipFill>
        <p:spPr bwMode="auto">
          <a:xfrm>
            <a:off x="1925782" y="2507672"/>
            <a:ext cx="5472545" cy="4089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804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6632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  <a:latin typeface="Bahnschrift SemiBold" pitchFamily="34" charset="0"/>
              </a:rPr>
              <a:t>Игровая ситуативность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90339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Используем технологию </a:t>
            </a:r>
          </a:p>
          <a:p>
            <a:pPr algn="ctr"/>
            <a:r>
              <a:rPr lang="ru-RU" sz="3200" dirty="0"/>
              <a:t>ситуативно-игрового подхода</a:t>
            </a:r>
          </a:p>
        </p:txBody>
      </p:sp>
      <p:pic>
        <p:nvPicPr>
          <p:cNvPr id="1026" name="Picture 2" descr="Начальная школа в Германии - не для учебы». Как поступают в первый класс за  границей? — Ozon Клу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67557"/>
            <a:ext cx="5147817" cy="3217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9429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323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Bahnschrift SemiBold</vt:lpstr>
      <vt:lpstr>Bookman Old Style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Fill in  the  pronouns.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RBT</dc:creator>
  <cp:lastModifiedBy>Татьяна</cp:lastModifiedBy>
  <cp:revision>15</cp:revision>
  <dcterms:created xsi:type="dcterms:W3CDTF">2021-11-15T06:14:36Z</dcterms:created>
  <dcterms:modified xsi:type="dcterms:W3CDTF">2023-09-07T07:01:49Z</dcterms:modified>
</cp:coreProperties>
</file>