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63" r:id="rId3"/>
    <p:sldId id="261" r:id="rId4"/>
    <p:sldId id="268" r:id="rId5"/>
    <p:sldId id="257" r:id="rId6"/>
    <p:sldId id="264" r:id="rId7"/>
    <p:sldId id="265" r:id="rId8"/>
    <p:sldId id="266" r:id="rId9"/>
    <p:sldId id="267" r:id="rId1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127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7EAF463A-BC7C-46EE-9F1E-7F377CCA4891}" type="datetimeFigureOut">
              <a:rPr lang="en-US" smtClean="0"/>
              <a:pPr/>
              <a:t>9/8/2023</a:t>
            </a:fld>
            <a:endParaRPr lang="en-US"/>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en-US"/>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9/8/2023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9/8/2023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7EAF463A-BC7C-46EE-9F1E-7F377CCA4891}" type="datetimeFigureOut">
              <a:rPr lang="en-US" smtClean="0"/>
              <a:pPr/>
              <a:t>9/8/2023</a:t>
            </a:fld>
            <a:endParaRPr lang="en-US"/>
          </a:p>
        </p:txBody>
      </p:sp>
      <p:sp>
        <p:nvSpPr>
          <p:cNvPr id="9" name="Номер слайда 8"/>
          <p:cNvSpPr>
            <a:spLocks noGrp="1"/>
          </p:cNvSpPr>
          <p:nvPr>
            <p:ph type="sldNum" sz="quarter" idx="15"/>
          </p:nvPr>
        </p:nvSpPr>
        <p:spPr/>
        <p:txBody>
          <a:bodyPr rtlCol="0"/>
          <a:lstStyle/>
          <a:p>
            <a:fld id="{A483448D-3A78-4528-A469-B745A65DA480}" type="slidenum">
              <a:rPr lang="en-US" smtClean="0"/>
              <a:pPr/>
              <a:t>‹#›</a:t>
            </a:fld>
            <a:endParaRPr lang="en-US"/>
          </a:p>
        </p:txBody>
      </p:sp>
      <p:sp>
        <p:nvSpPr>
          <p:cNvPr id="10" name="Нижний колонтитул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7EAF463A-BC7C-46EE-9F1E-7F377CCA4891}" type="datetimeFigureOut">
              <a:rPr lang="en-US" smtClean="0"/>
              <a:pPr/>
              <a:t>9/8/2023</a:t>
            </a:fld>
            <a:endParaRPr lang="en-US"/>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en-US"/>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9/8/2023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9/8/2023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7EAF463A-BC7C-46EE-9F1E-7F377CCA4891}" type="datetimeFigureOut">
              <a:rPr lang="en-US" smtClean="0"/>
              <a:pPr/>
              <a:t>9/8/2023</a:t>
            </a:fld>
            <a:endParaRPr lang="en-US"/>
          </a:p>
        </p:txBody>
      </p:sp>
      <p:sp>
        <p:nvSpPr>
          <p:cNvPr id="7" name="Номер слайда 6"/>
          <p:cNvSpPr>
            <a:spLocks noGrp="1"/>
          </p:cNvSpPr>
          <p:nvPr>
            <p:ph type="sldNum" sz="quarter" idx="11"/>
          </p:nvPr>
        </p:nvSpPr>
        <p:spPr/>
        <p:txBody>
          <a:bodyPr rtlCol="0"/>
          <a:lstStyle/>
          <a:p>
            <a:fld id="{A483448D-3A78-4528-A469-B745A65DA480}" type="slidenum">
              <a:rPr lang="en-US" smtClean="0"/>
              <a:pPr/>
              <a:t>‹#›</a:t>
            </a:fld>
            <a:endParaRPr lang="en-US"/>
          </a:p>
        </p:txBody>
      </p:sp>
      <p:sp>
        <p:nvSpPr>
          <p:cNvPr id="8" name="Нижний колонтитул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9/8/2023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7EAF463A-BC7C-46EE-9F1E-7F377CCA4891}" type="datetimeFigureOut">
              <a:rPr lang="en-US" smtClean="0"/>
              <a:pPr/>
              <a:t>9/8/2023</a:t>
            </a:fld>
            <a:endParaRPr lang="en-US"/>
          </a:p>
        </p:txBody>
      </p:sp>
      <p:sp>
        <p:nvSpPr>
          <p:cNvPr id="22" name="Номер слайда 21"/>
          <p:cNvSpPr>
            <a:spLocks noGrp="1"/>
          </p:cNvSpPr>
          <p:nvPr>
            <p:ph type="sldNum" sz="quarter" idx="15"/>
          </p:nvPr>
        </p:nvSpPr>
        <p:spPr/>
        <p:txBody>
          <a:bodyPr rtlCol="0"/>
          <a:lstStyle/>
          <a:p>
            <a:fld id="{A483448D-3A78-4528-A469-B745A65DA480}" type="slidenum">
              <a:rPr lang="en-US" smtClean="0"/>
              <a:pPr/>
              <a:t>‹#›</a:t>
            </a:fld>
            <a:endParaRPr lang="en-US"/>
          </a:p>
        </p:txBody>
      </p:sp>
      <p:sp>
        <p:nvSpPr>
          <p:cNvPr id="23" name="Нижний колонтитул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7EAF463A-BC7C-46EE-9F1E-7F377CCA4891}" type="datetimeFigureOut">
              <a:rPr lang="en-US" smtClean="0"/>
              <a:pPr/>
              <a:t>9/8/2023</a:t>
            </a:fld>
            <a:endParaRPr lang="en-US"/>
          </a:p>
        </p:txBody>
      </p:sp>
      <p:sp>
        <p:nvSpPr>
          <p:cNvPr id="18" name="Номер слайда 17"/>
          <p:cNvSpPr>
            <a:spLocks noGrp="1"/>
          </p:cNvSpPr>
          <p:nvPr>
            <p:ph type="sldNum" sz="quarter" idx="11"/>
          </p:nvPr>
        </p:nvSpPr>
        <p:spPr/>
        <p:txBody>
          <a:bodyPr rtlCol="0"/>
          <a:lstStyle/>
          <a:p>
            <a:fld id="{A483448D-3A78-4528-A469-B745A65DA480}" type="slidenum">
              <a:rPr lang="en-US" smtClean="0"/>
              <a:pPr/>
              <a:t>‹#›</a:t>
            </a:fld>
            <a:endParaRPr lang="en-US"/>
          </a:p>
        </p:txBody>
      </p:sp>
      <p:sp>
        <p:nvSpPr>
          <p:cNvPr id="21" name="Нижний колонтитул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EAF463A-BC7C-46EE-9F1E-7F377CCA4891}" type="datetimeFigureOut">
              <a:rPr lang="en-US" smtClean="0"/>
              <a:pPr/>
              <a:t>9/8/2023</a:t>
            </a:fld>
            <a:endParaRPr lang="en-US"/>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373562"/>
          </a:xfrm>
        </p:spPr>
        <p:txBody>
          <a:bodyPr>
            <a:normAutofit/>
          </a:bodyPr>
          <a:lstStyle/>
          <a:p>
            <a:pPr algn="ctr"/>
            <a:r>
              <a:rPr lang="ru-RU" sz="1600" dirty="0" smtClean="0">
                <a:solidFill>
                  <a:schemeClr val="tx1"/>
                </a:solidFill>
              </a:rPr>
              <a:t>Дидактическая игра как средство формирования у детей старшего возраста о здоровом образе жизни</a:t>
            </a:r>
            <a:r>
              <a:rPr lang="ru-RU" dirty="0" smtClean="0">
                <a:solidFill>
                  <a:schemeClr val="tx1"/>
                </a:solidFill>
              </a:rPr>
              <a:t/>
            </a:r>
            <a:br>
              <a:rPr lang="ru-RU" dirty="0" smtClean="0">
                <a:solidFill>
                  <a:schemeClr val="tx1"/>
                </a:solidFill>
              </a:rPr>
            </a:br>
            <a:r>
              <a:rPr lang="ru-RU" dirty="0" smtClean="0">
                <a:solidFill>
                  <a:schemeClr val="tx1"/>
                </a:solidFill>
              </a:rPr>
              <a:t/>
            </a:r>
            <a:br>
              <a:rPr lang="ru-RU" dirty="0" smtClean="0">
                <a:solidFill>
                  <a:schemeClr val="tx1"/>
                </a:solidFill>
              </a:rPr>
            </a:br>
            <a:r>
              <a:rPr lang="ru-RU" dirty="0" smtClean="0">
                <a:solidFill>
                  <a:schemeClr val="tx1"/>
                </a:solidFill>
              </a:rPr>
              <a:t/>
            </a:r>
            <a:br>
              <a:rPr lang="ru-RU" dirty="0" smtClean="0">
                <a:solidFill>
                  <a:schemeClr val="tx1"/>
                </a:solidFill>
              </a:rPr>
            </a:br>
            <a:r>
              <a:rPr lang="ru-RU" dirty="0" smtClean="0">
                <a:solidFill>
                  <a:schemeClr val="tx1"/>
                </a:solidFill>
              </a:rPr>
              <a:t/>
            </a:r>
            <a:br>
              <a:rPr lang="ru-RU" dirty="0" smtClean="0">
                <a:solidFill>
                  <a:schemeClr val="tx1"/>
                </a:solidFill>
              </a:rPr>
            </a:br>
            <a:r>
              <a:rPr lang="ru-RU" sz="1400" dirty="0" smtClean="0">
                <a:solidFill>
                  <a:schemeClr val="tx1"/>
                </a:solidFill>
                <a:latin typeface="Times New Roman" pitchFamily="18" charset="0"/>
                <a:cs typeface="Times New Roman" pitchFamily="18" charset="0"/>
              </a:rPr>
              <a:t>МБДОУ № 43 г. Иркутск</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Воспитатели: </a:t>
            </a:r>
            <a:r>
              <a:rPr lang="ru-RU" sz="1400" dirty="0" err="1" smtClean="0">
                <a:solidFill>
                  <a:schemeClr val="tx1"/>
                </a:solidFill>
                <a:latin typeface="Times New Roman" pitchFamily="18" charset="0"/>
                <a:cs typeface="Times New Roman" pitchFamily="18" charset="0"/>
              </a:rPr>
              <a:t>Скородумова</a:t>
            </a:r>
            <a:r>
              <a:rPr lang="ru-RU" sz="1400" dirty="0" smtClean="0">
                <a:solidFill>
                  <a:schemeClr val="tx1"/>
                </a:solidFill>
                <a:latin typeface="Times New Roman" pitchFamily="18" charset="0"/>
                <a:cs typeface="Times New Roman" pitchFamily="18" charset="0"/>
              </a:rPr>
              <a:t> ОГ</a:t>
            </a:r>
            <a:br>
              <a:rPr lang="ru-RU" sz="1400" dirty="0" smtClean="0">
                <a:solidFill>
                  <a:schemeClr val="tx1"/>
                </a:solidFill>
                <a:latin typeface="Times New Roman" pitchFamily="18" charset="0"/>
                <a:cs typeface="Times New Roman" pitchFamily="18" charset="0"/>
              </a:rPr>
            </a:br>
            <a:r>
              <a:rPr lang="ru-RU" sz="1400" dirty="0" err="1" smtClean="0">
                <a:solidFill>
                  <a:schemeClr val="tx1"/>
                </a:solidFill>
                <a:latin typeface="Times New Roman" pitchFamily="18" charset="0"/>
                <a:cs typeface="Times New Roman" pitchFamily="18" charset="0"/>
              </a:rPr>
              <a:t>Шкрадова</a:t>
            </a:r>
            <a:r>
              <a:rPr lang="ru-RU" sz="1400" dirty="0" smtClean="0">
                <a:solidFill>
                  <a:schemeClr val="tx1"/>
                </a:solidFill>
                <a:latin typeface="Times New Roman" pitchFamily="18" charset="0"/>
                <a:cs typeface="Times New Roman" pitchFamily="18" charset="0"/>
              </a:rPr>
              <a:t> ЛА</a:t>
            </a:r>
            <a:endParaRPr lang="ru-RU" sz="1400" dirty="0">
              <a:solidFill>
                <a:schemeClr val="tx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602162"/>
          </a:xfrm>
        </p:spPr>
        <p:txBody>
          <a:bodyPr>
            <a:normAutofit/>
          </a:bodyPr>
          <a:lstStyle/>
          <a:p>
            <a:pPr algn="ctr"/>
            <a:r>
              <a:rPr lang="ru-RU" sz="1600" dirty="0" smtClean="0">
                <a:solidFill>
                  <a:schemeClr val="tx1"/>
                </a:solidFill>
                <a:latin typeface="Times New Roman" pitchFamily="18" charset="0"/>
                <a:cs typeface="Times New Roman" pitchFamily="18" charset="0"/>
              </a:rPr>
              <a:t>Здоровье – самое дорогое, что есть у человека. Бережное отношение к своему собственному здоровью нужно воспитывать с самого детства.</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Общение со сверстниками и взрослыми – важнейшее условие для личностного развития. Именно в общении ребенок усваивает необходимую информацию, систему ценностей, учится ориентироваться в жизненных ситуациях.</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Проблема сохранения здоровья остается самой острой социальной проблемой общества. Современный человек все более осознает необходимость в здоровом образе жизни, личной активности и улучшении здоровья.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Игры ДИДАКТИЧЕСКАЯ ИГРА  по-прежнему занимают значительное место в работе с детьми. Это связано с возрастными особенностями дошкольников, игровой основой данных мероприятий, оригинальностью их проведения.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Данная форма работы всегда является выигрышной, так как в ней представлены не только игровые моменты, оригинальная подача материала, но и занятость в различных формах коллективной и групповой работы при подготовке и проведении самих мероприятий.</a:t>
            </a:r>
            <a:r>
              <a:rPr lang="ru-RU" sz="1600" dirty="0" smtClean="0">
                <a:solidFill>
                  <a:schemeClr val="tx1"/>
                </a:solidFill>
              </a:rPr>
              <a:t/>
            </a:r>
            <a:br>
              <a:rPr lang="ru-RU" sz="1600" dirty="0" smtClean="0">
                <a:solidFill>
                  <a:schemeClr val="tx1"/>
                </a:solidFill>
              </a:rPr>
            </a:br>
            <a:endParaRPr lang="ru-RU" sz="16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3078162"/>
          </a:xfrm>
        </p:spPr>
        <p:txBody>
          <a:bodyPr>
            <a:normAutofit/>
          </a:bodyPr>
          <a:lstStyle/>
          <a:p>
            <a:pPr algn="ctr"/>
            <a:r>
              <a:rPr lang="ru-RU" sz="1400" dirty="0" smtClean="0">
                <a:latin typeface="Times New Roman" pitchFamily="18" charset="0"/>
                <a:cs typeface="Times New Roman" pitchFamily="18" charset="0"/>
              </a:rPr>
              <a:t>Быть здоровым – ответственность каждого </a:t>
            </a:r>
            <a:r>
              <a:rPr lang="ru-RU" sz="1400" dirty="0" smtClean="0">
                <a:latin typeface="Times New Roman" pitchFamily="18" charset="0"/>
                <a:cs typeface="Times New Roman" pitchFamily="18" charset="0"/>
              </a:rPr>
              <a:t>человека. </a:t>
            </a:r>
            <a:r>
              <a:rPr lang="ru-RU" sz="1400" dirty="0" smtClean="0">
                <a:latin typeface="Times New Roman" pitchFamily="18" charset="0"/>
                <a:cs typeface="Times New Roman" pitchFamily="18" charset="0"/>
              </a:rPr>
              <a:t>Сегодня </a:t>
            </a:r>
            <a:r>
              <a:rPr lang="ru-RU" sz="1400" dirty="0" smtClean="0">
                <a:latin typeface="Times New Roman" pitchFamily="18" charset="0"/>
                <a:cs typeface="Times New Roman" pitchFamily="18" charset="0"/>
              </a:rPr>
              <a:t>здоровье детей рассматривается как полное физическое, психическое и социальное благополучие. Формирование у детей дошкольного возраста понятий и убеждений в необходимости сохранения своего здоровья и укрепление его возможно с помощью приобщения детей к здоровому образу жизни. Игра является влияние основным работе видом запомнить деятельности знания в дошкольном имеет возрасте. Сознательная спортом установка образа дошкольника усвоение формируется знаний именно людям в игре. В значение дошкольный влиянием период внимание игра здоровом оказывает задача большое зрения влияние процессе на психическое развивать развитие детей ребенка.</a:t>
            </a:r>
            <a:r>
              <a:rPr lang="ru-RU" dirty="0" smtClean="0"/>
              <a:t/>
            </a:r>
            <a:br>
              <a:rPr lang="ru-RU" dirty="0" smtClean="0"/>
            </a:br>
            <a:endParaRPr lang="ru-RU" b="1" dirty="0"/>
          </a:p>
        </p:txBody>
      </p:sp>
      <p:sp>
        <p:nvSpPr>
          <p:cNvPr id="3" name="Содержимое 2"/>
          <p:cNvSpPr>
            <a:spLocks noGrp="1"/>
          </p:cNvSpPr>
          <p:nvPr>
            <p:ph sz="quarter" idx="1"/>
          </p:nvPr>
        </p:nvSpPr>
        <p:spPr/>
        <p:txBody>
          <a:bodyPr/>
          <a:lstStyle/>
          <a:p>
            <a:endParaRPr lang="ru-RU" dirty="0" smtClean="0"/>
          </a:p>
          <a:p>
            <a:endParaRPr lang="ru-RU" dirty="0" smtClean="0"/>
          </a:p>
        </p:txBody>
      </p:sp>
      <p:pic>
        <p:nvPicPr>
          <p:cNvPr id="1027" name="Picture 3" descr="C:\Users\Админ\Desktop\спортдети\IMG_20210715_164515.jpg"/>
          <p:cNvPicPr>
            <a:picLocks noChangeAspect="1" noChangeArrowheads="1"/>
          </p:cNvPicPr>
          <p:nvPr/>
        </p:nvPicPr>
        <p:blipFill>
          <a:blip r:embed="rId2" cstate="print"/>
          <a:srcRect/>
          <a:stretch>
            <a:fillRect/>
          </a:stretch>
        </p:blipFill>
        <p:spPr bwMode="auto">
          <a:xfrm>
            <a:off x="533400" y="3505200"/>
            <a:ext cx="5638800" cy="3124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83162"/>
          </a:xfrm>
        </p:spPr>
        <p:txBody>
          <a:bodyPr>
            <a:noAutofit/>
          </a:bodyPr>
          <a:lstStyle/>
          <a:p>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1.Анкетирование детей и родителей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2.Подбор методической литературы, бесед, загадок, стихов, пословиц, песен, дидактических игр, иллюстрированного материала.</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3.Рассматривание альбомов «Виды спорта»; «Азбука здоровья».</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4.Чтение и обсуждение произведений по теме.</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5.Подбор подвижных игр в группе и на воздухе.</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6.Подбор наглядного материала и консультаций для родителей.</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1.Беседа с детьми « Мое здоровье»</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2.Беседа «Зачем нужны витамины?»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3.Игровая ситуация « Как защититься от микробов?»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4.Дидактическая игра «Полезные продукты»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5.Беседа «Зачем людям спорт?»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6.Составление детьми описательных рассказов «Мой любимый вид спорта»</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7.Подвижные игры, эстафеты на участке. (картотека подвижных игр)</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8.Загадки про спорт и здоровый образ жизни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9.Прослушивание песни А. Добронравова, </a:t>
            </a:r>
            <a:r>
              <a:rPr lang="ru-RU" sz="1400" dirty="0" err="1" smtClean="0">
                <a:solidFill>
                  <a:schemeClr val="tx1"/>
                </a:solidFill>
                <a:latin typeface="Times New Roman" pitchFamily="18" charset="0"/>
                <a:cs typeface="Times New Roman" pitchFamily="18" charset="0"/>
              </a:rPr>
              <a:t>Н.Пахмутовой</a:t>
            </a:r>
            <a:r>
              <a:rPr lang="ru-RU" sz="1400" dirty="0" smtClean="0">
                <a:solidFill>
                  <a:schemeClr val="tx1"/>
                </a:solidFill>
                <a:latin typeface="Times New Roman" pitchFamily="18" charset="0"/>
                <a:cs typeface="Times New Roman" pitchFamily="18" charset="0"/>
              </a:rPr>
              <a:t> «Трус не играет в хоккей».</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10.Консультации для родителей </a:t>
            </a:r>
            <a:endParaRPr lang="ru-RU" sz="1400" dirty="0">
              <a:solidFill>
                <a:schemeClr val="tx1"/>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1"/>
                </a:solidFill>
              </a:rPr>
              <a:t>Дидактические игра «Назови полезные фрукты». Советы Доктора Ай </a:t>
            </a:r>
            <a:r>
              <a:rPr lang="ru-RU" dirty="0" err="1" smtClean="0">
                <a:solidFill>
                  <a:schemeClr val="tx1"/>
                </a:solidFill>
              </a:rPr>
              <a:t>болита</a:t>
            </a:r>
            <a:r>
              <a:rPr lang="ru-RU" dirty="0" smtClean="0">
                <a:solidFill>
                  <a:schemeClr val="tx1"/>
                </a:solidFill>
              </a:rPr>
              <a:t>!</a:t>
            </a:r>
            <a:endParaRPr lang="ru-RU" dirty="0">
              <a:solidFill>
                <a:schemeClr val="tx1"/>
              </a:solidFill>
            </a:endParaRPr>
          </a:p>
        </p:txBody>
      </p:sp>
      <p:pic>
        <p:nvPicPr>
          <p:cNvPr id="2052" name="Picture 4" descr="C:\Users\Админ\Downloads\IMG-c93dc8d27ea7a750abdab518b5c21bfe-V.jpg"/>
          <p:cNvPicPr>
            <a:picLocks noChangeAspect="1" noChangeArrowheads="1"/>
          </p:cNvPicPr>
          <p:nvPr/>
        </p:nvPicPr>
        <p:blipFill>
          <a:blip r:embed="rId2"/>
          <a:srcRect/>
          <a:stretch>
            <a:fillRect/>
          </a:stretch>
        </p:blipFill>
        <p:spPr bwMode="auto">
          <a:xfrm>
            <a:off x="228600" y="1600200"/>
            <a:ext cx="4038600" cy="4953000"/>
          </a:xfrm>
          <a:prstGeom prst="rect">
            <a:avLst/>
          </a:prstGeom>
          <a:noFill/>
        </p:spPr>
      </p:pic>
      <p:pic>
        <p:nvPicPr>
          <p:cNvPr id="2055" name="Picture 7" descr="C:\Users\Админ\Downloads\IMG-fda9fe0212cdadff37ab79a9364172ff-V.jpg"/>
          <p:cNvPicPr>
            <a:picLocks noChangeAspect="1" noChangeArrowheads="1"/>
          </p:cNvPicPr>
          <p:nvPr/>
        </p:nvPicPr>
        <p:blipFill>
          <a:blip r:embed="rId3"/>
          <a:srcRect/>
          <a:stretch>
            <a:fillRect/>
          </a:stretch>
        </p:blipFill>
        <p:spPr bwMode="auto">
          <a:xfrm>
            <a:off x="4419600" y="1676400"/>
            <a:ext cx="4343400" cy="4953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392362"/>
          </a:xfrm>
        </p:spPr>
        <p:txBody>
          <a:bodyPr>
            <a:noAutofit/>
          </a:bodyPr>
          <a:lstStyle/>
          <a:p>
            <a:pPr algn="ctr"/>
            <a:r>
              <a:rPr lang="ru-RU" sz="1400" dirty="0" smtClean="0">
                <a:latin typeface="Times New Roman" pitchFamily="18" charset="0"/>
                <a:cs typeface="Times New Roman" pitchFamily="18" charset="0"/>
              </a:rPr>
              <a:t>Формируем ловкость дидактическая игра Никогда не унывай</a:t>
            </a:r>
            <a:r>
              <a:rPr lang="ru-RU"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Играя, образа ребенок знаний без опасных большого заданий напряжения целью выполняет эмоций ряд знаний заданий, которой разрешение всегда которых внимание при детей других детей условиях период было развивать бы для жизни него убеждений затруднительно. Создавая является положительные здоровом эмоции, значение игра глубже оказывает является стимулирующее здоровье влияние решаются на умственную спортом активность различной дошкольников, продуктов что детей и станет которой условием задача более познают эффективного старшего их обучения.</a:t>
            </a:r>
            <a:endParaRPr lang="ru-RU" sz="1400" dirty="0">
              <a:latin typeface="Times New Roman" pitchFamily="18" charset="0"/>
              <a:cs typeface="Times New Roman" pitchFamily="18" charset="0"/>
            </a:endParaRPr>
          </a:p>
        </p:txBody>
      </p:sp>
      <p:pic>
        <p:nvPicPr>
          <p:cNvPr id="2050" name="Picture 2" descr="C:\Users\Админ\Downloads\IMG_20210610_101107.jpg"/>
          <p:cNvPicPr>
            <a:picLocks noChangeAspect="1" noChangeArrowheads="1"/>
          </p:cNvPicPr>
          <p:nvPr/>
        </p:nvPicPr>
        <p:blipFill>
          <a:blip r:embed="rId2" cstate="print"/>
          <a:srcRect/>
          <a:stretch>
            <a:fillRect/>
          </a:stretch>
        </p:blipFill>
        <p:spPr bwMode="auto">
          <a:xfrm>
            <a:off x="533400" y="3048000"/>
            <a:ext cx="4572000" cy="3352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Летний вид спорта закаляет и здоровье укрепляет как защитится от микробов летом!</a:t>
            </a:r>
            <a:endParaRPr lang="ru-RU" dirty="0"/>
          </a:p>
        </p:txBody>
      </p:sp>
      <p:pic>
        <p:nvPicPr>
          <p:cNvPr id="3074" name="Picture 2" descr="C:\Users\Админ\Downloads\IMG_20210609_105530.jpg"/>
          <p:cNvPicPr>
            <a:picLocks noChangeAspect="1" noChangeArrowheads="1"/>
          </p:cNvPicPr>
          <p:nvPr/>
        </p:nvPicPr>
        <p:blipFill>
          <a:blip r:embed="rId2" cstate="print"/>
          <a:srcRect/>
          <a:stretch>
            <a:fillRect/>
          </a:stretch>
        </p:blipFill>
        <p:spPr bwMode="auto">
          <a:xfrm>
            <a:off x="457200" y="1524000"/>
            <a:ext cx="7643813" cy="4572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858962"/>
          </a:xfrm>
        </p:spPr>
        <p:txBody>
          <a:bodyPr>
            <a:noAutofit/>
          </a:bodyPr>
          <a:lstStyle/>
          <a:p>
            <a:pPr algn="ctr"/>
            <a:r>
              <a:rPr lang="ru-RU" sz="1400" dirty="0" smtClean="0">
                <a:latin typeface="Times New Roman" pitchFamily="18" charset="0"/>
                <a:cs typeface="Times New Roman" pitchFamily="18" charset="0"/>
              </a:rPr>
              <a:t>Дидактическая игра — целенаправленная творческая деятельность, в процессе которой обучаемые глубже и ярче постигают явление окружающей действительности и познают мир. В процессе дидактических игр по формированию знаний о здоровом образе жизни решаются задачи: закрепляются правила поведения заданий в опасных старшего ситуациях. Формируется различной представление знания о органах зрения тела учить и их функциях. Формируется здоровом желание учить заниматься жизни спортом, правил изучаются глубже виды спорта внимание и закрепляются помощники правила научиться поведения глубже на солнце, опасно на воде.</a:t>
            </a:r>
            <a:endParaRPr lang="ru-RU" sz="1400" dirty="0">
              <a:latin typeface="Times New Roman" pitchFamily="18" charset="0"/>
              <a:cs typeface="Times New Roman" pitchFamily="18" charset="0"/>
            </a:endParaRPr>
          </a:p>
        </p:txBody>
      </p:sp>
      <p:pic>
        <p:nvPicPr>
          <p:cNvPr id="4099" name="Picture 3" descr="C:\Users\Админ\Downloads\IMG_20210609_092209.jpg"/>
          <p:cNvPicPr>
            <a:picLocks noChangeAspect="1" noChangeArrowheads="1"/>
          </p:cNvPicPr>
          <p:nvPr/>
        </p:nvPicPr>
        <p:blipFill>
          <a:blip r:embed="rId2" cstate="print"/>
          <a:srcRect/>
          <a:stretch>
            <a:fillRect/>
          </a:stretch>
        </p:blipFill>
        <p:spPr bwMode="auto">
          <a:xfrm>
            <a:off x="381000" y="2743200"/>
            <a:ext cx="4191000" cy="3810001"/>
          </a:xfrm>
          <a:prstGeom prst="rect">
            <a:avLst/>
          </a:prstGeom>
          <a:noFill/>
        </p:spPr>
      </p:pic>
      <p:pic>
        <p:nvPicPr>
          <p:cNvPr id="4100" name="Picture 4" descr="C:\Users\Админ\Downloads\IMG_20210609_091226.jpg"/>
          <p:cNvPicPr>
            <a:picLocks noChangeAspect="1" noChangeArrowheads="1"/>
          </p:cNvPicPr>
          <p:nvPr/>
        </p:nvPicPr>
        <p:blipFill>
          <a:blip r:embed="rId3" cstate="print"/>
          <a:srcRect/>
          <a:stretch>
            <a:fillRect/>
          </a:stretch>
        </p:blipFill>
        <p:spPr bwMode="auto">
          <a:xfrm>
            <a:off x="4648200" y="2743200"/>
            <a:ext cx="4114800" cy="3810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После витаминного коктейля любим по играть на ловкость и быстроту!!</a:t>
            </a:r>
            <a:endParaRPr lang="ru-RU" dirty="0"/>
          </a:p>
        </p:txBody>
      </p:sp>
      <p:pic>
        <p:nvPicPr>
          <p:cNvPr id="5122" name="Picture 2" descr="C:\Users\Админ\Downloads\IMG_20210609_090740.jpg"/>
          <p:cNvPicPr>
            <a:picLocks noChangeAspect="1" noChangeArrowheads="1"/>
          </p:cNvPicPr>
          <p:nvPr/>
        </p:nvPicPr>
        <p:blipFill>
          <a:blip r:embed="rId2" cstate="print"/>
          <a:srcRect/>
          <a:stretch>
            <a:fillRect/>
          </a:stretch>
        </p:blipFill>
        <p:spPr bwMode="auto">
          <a:xfrm>
            <a:off x="381000" y="1828800"/>
            <a:ext cx="7924800" cy="47244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63</TotalTime>
  <Words>333</Words>
  <PresentationFormat>Экран (4:3)</PresentationFormat>
  <Paragraphs>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Эркер</vt:lpstr>
      <vt:lpstr>Дидактическая игра как средство формирования у детей старшего возраста о здоровом образе жизни    МБДОУ № 43 г. Иркутск Воспитатели: Скородумова ОГ Шкрадова ЛА</vt:lpstr>
      <vt:lpstr>Здоровье – самое дорогое, что есть у человека. Бережное отношение к своему собственному здоровью нужно воспитывать с самого детства. Общение со сверстниками и взрослыми – важнейшее условие для личностного развития. Именно в общении ребенок усваивает необходимую информацию, систему ценностей, учится ориентироваться в жизненных ситуациях. Проблема сохранения здоровья остается самой острой социальной проблемой общества. Современный человек все более осознает необходимость в здоровом образе жизни, личной активности и улучшении здоровья.  Игры ДИДАКТИЧЕСКАЯ ИГРА  по-прежнему занимают значительное место в работе с детьми. Это связано с возрастными особенностями дошкольников, игровой основой данных мероприятий, оригинальностью их проведения.  Данная форма работы всегда является выигрышной, так как в ней представлены не только игровые моменты, оригинальная подача материала, но и занятость в различных формах коллективной и групповой работы при подготовке и проведении самих мероприятий. </vt:lpstr>
      <vt:lpstr>Быть здоровым – ответственность каждого человека. Сегодня здоровье детей рассматривается как полное физическое, психическое и социальное благополучие. Формирование у детей дошкольного возраста понятий и убеждений в необходимости сохранения своего здоровья и укрепление его возможно с помощью приобщения детей к здоровому образу жизни. Игра является влияние основным работе видом запомнить деятельности знания в дошкольном имеет возрасте. Сознательная спортом установка образа дошкольника усвоение формируется знаний именно людям в игре. В значение дошкольный влиянием период внимание игра здоровом оказывает задача большое зрения влияние процессе на психическое развивать развитие детей ребенка. </vt:lpstr>
      <vt:lpstr> 1.Анкетирование детей и родителей  2.Подбор методической литературы, бесед, загадок, стихов, пословиц, песен, дидактических игр, иллюстрированного материала. 3.Рассматривание альбомов «Виды спорта»; «Азбука здоровья». 4.Чтение и обсуждение произведений по теме. 5.Подбор подвижных игр в группе и на воздухе. 6.Подбор наглядного материала и консультаций для родителей.    1.Беседа с детьми « Мое здоровье» 2.Беседа «Зачем нужны витамины?»  3.Игровая ситуация « Как защититься от микробов?»  4.Дидактическая игра «Полезные продукты»  5.Беседа «Зачем людям спорт?»  6.Составление детьми описательных рассказов «Мой любимый вид спорта» 7.Подвижные игры, эстафеты на участке. (картотека подвижных игр) 8.Загадки про спорт и здоровый образ жизни  9.Прослушивание песни А. Добронравова, Н.Пахмутовой «Трус не играет в хоккей». 10.Консультации для родителей </vt:lpstr>
      <vt:lpstr>Дидактические игра «Назови полезные фрукты». Советы Доктора Ай болита!</vt:lpstr>
      <vt:lpstr>Формируем ловкость дидактическая игра Никогда не унывай! Играя, образа ребенок знаний без опасных большого заданий напряжения целью выполняет эмоций ряд знаний заданий, которой разрешение всегда которых внимание при детей других детей условиях период было развивать бы для жизни него убеждений затруднительно. Создавая является положительные здоровом эмоции, значение игра глубже оказывает является стимулирующее здоровье влияние решаются на умственную спортом активность различной дошкольников, продуктов что детей и станет которой условием задача более познают эффективного старшего их обучения.</vt:lpstr>
      <vt:lpstr>Летний вид спорта закаляет и здоровье укрепляет как защитится от микробов летом!</vt:lpstr>
      <vt:lpstr>Дидактическая игра — целенаправленная творческая деятельность, в процессе которой обучаемые глубже и ярче постигают явление окружающей действительности и познают мир. В процессе дидактических игр по формированию знаний о здоровом образе жизни решаются задачи: закрепляются правила поведения заданий в опасных старшего ситуациях. Формируется различной представление знания о органах зрения тела учить и их функциях. Формируется здоровом желание учить заниматься жизни спортом, правил изучаются глубже виды спорта внимание и закрепляются помощники правила научиться поведения глубже на солнце, опасно на воде.</vt:lpstr>
      <vt:lpstr>После витаминного коктейля любим по играть на ловкость и быстроту!!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Отчет по образовательной деятельности с детьми в летне-оздоровительный период</dc:title>
  <dc:creator>Владимир</dc:creator>
  <cp:lastModifiedBy>Админ</cp:lastModifiedBy>
  <cp:revision>5</cp:revision>
  <dcterms:created xsi:type="dcterms:W3CDTF">2021-08-22T14:37:33Z</dcterms:created>
  <dcterms:modified xsi:type="dcterms:W3CDTF">2023-09-08T07:15:43Z</dcterms:modified>
</cp:coreProperties>
</file>