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56" r:id="rId3"/>
    <p:sldId id="257" r:id="rId4"/>
    <p:sldId id="258" r:id="rId5"/>
    <p:sldId id="259" r:id="rId6"/>
    <p:sldId id="260" r:id="rId7"/>
    <p:sldId id="263" r:id="rId8"/>
    <p:sldId id="267" r:id="rId9"/>
    <p:sldId id="269" r:id="rId10"/>
    <p:sldId id="270" r:id="rId11"/>
    <p:sldId id="268" r:id="rId12"/>
    <p:sldId id="271" r:id="rId13"/>
    <p:sldId id="272" r:id="rId14"/>
    <p:sldId id="273" r:id="rId15"/>
    <p:sldId id="274" r:id="rId16"/>
    <p:sldId id="26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01" autoAdjust="0"/>
  </p:normalViewPr>
  <p:slideViewPr>
    <p:cSldViewPr>
      <p:cViewPr>
        <p:scale>
          <a:sx n="66" d="100"/>
          <a:sy n="66" d="100"/>
        </p:scale>
        <p:origin x="-150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EF003-B61E-45FA-95C0-0F556E551860}" type="datetimeFigureOut">
              <a:rPr lang="ru-RU" smtClean="0"/>
              <a:t>19.09.2023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312D6-8B2A-40A9-AFDF-642022D67C5A}" type="slidenum">
              <a:rPr lang="ru-RU" smtClean="0"/>
              <a:t>‹#›</a:t>
            </a:fld>
            <a:endParaRPr lang="ru-RU"/>
          </a:p>
        </p:txBody>
      </p:sp>
    </p:spTree>
    <p:extLst>
      <p:ext uri="{BB962C8B-B14F-4D97-AF65-F5344CB8AC3E}">
        <p14:creationId xmlns:p14="http://schemas.microsoft.com/office/powerpoint/2010/main" val="374600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C9312D6-8B2A-40A9-AFDF-642022D67C5A}" type="slidenum">
              <a:rPr lang="ru-RU" smtClean="0"/>
              <a:t>2</a:t>
            </a:fld>
            <a:endParaRPr lang="ru-RU"/>
          </a:p>
        </p:txBody>
      </p:sp>
    </p:spTree>
    <p:extLst>
      <p:ext uri="{BB962C8B-B14F-4D97-AF65-F5344CB8AC3E}">
        <p14:creationId xmlns:p14="http://schemas.microsoft.com/office/powerpoint/2010/main" val="418892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7" y="0"/>
            <a:ext cx="9427848" cy="7111866"/>
          </a:xfrm>
          <a:prstGeom prst="rect">
            <a:avLst/>
          </a:prstGeom>
        </p:spPr>
      </p:pic>
    </p:spTree>
    <p:extLst>
      <p:ext uri="{BB962C8B-B14F-4D97-AF65-F5344CB8AC3E}">
        <p14:creationId xmlns:p14="http://schemas.microsoft.com/office/powerpoint/2010/main" val="1515977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1" y="2348881"/>
            <a:ext cx="6840760" cy="4509120"/>
          </a:xfrm>
          <a:prstGeom prst="rect">
            <a:avLst/>
          </a:prstGeom>
        </p:spPr>
      </p:pic>
      <p:sp>
        <p:nvSpPr>
          <p:cNvPr id="2" name="Заголовок 1"/>
          <p:cNvSpPr>
            <a:spLocks noGrp="1"/>
          </p:cNvSpPr>
          <p:nvPr>
            <p:ph type="title"/>
          </p:nvPr>
        </p:nvSpPr>
        <p:spPr>
          <a:xfrm>
            <a:off x="467544" y="260648"/>
            <a:ext cx="8229600" cy="2736304"/>
          </a:xfrm>
        </p:spPr>
        <p:txBody>
          <a:bodyPr>
            <a:normAutofit/>
          </a:bodyPr>
          <a:lstStyle/>
          <a:p>
            <a:r>
              <a:rPr lang="ru-RU" sz="2400" b="1" dirty="0">
                <a:latin typeface="Times New Roman" panose="02020603050405020304" pitchFamily="18" charset="0"/>
                <a:cs typeface="Times New Roman" panose="02020603050405020304" pitchFamily="18" charset="0"/>
              </a:rPr>
              <a:t>Артикуляционная гимнастика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Вкусное варенье».</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smtClean="0"/>
              <a:t>После беседы: воспитатель с </a:t>
            </a:r>
            <a:r>
              <a:rPr lang="ru-RU" sz="2400" dirty="0"/>
              <a:t>медведем </a:t>
            </a:r>
            <a:r>
              <a:rPr lang="ru-RU" sz="2400" dirty="0" smtClean="0"/>
              <a:t> предлагают, </a:t>
            </a:r>
            <a:r>
              <a:rPr lang="ru-RU" sz="2400" dirty="0"/>
              <a:t>детям выполнить </a:t>
            </a:r>
            <a:r>
              <a:rPr lang="ru-RU" sz="2400" u="sng" dirty="0" smtClean="0"/>
              <a:t>артикуляционную</a:t>
            </a:r>
            <a:r>
              <a:rPr lang="ru-RU" sz="2400" dirty="0" smtClean="0"/>
              <a:t> </a:t>
            </a:r>
            <a:r>
              <a:rPr lang="ru-RU" sz="2400" u="sng" dirty="0"/>
              <a:t>гимнастику </a:t>
            </a:r>
            <a:r>
              <a:rPr lang="ru-RU" sz="2400" dirty="0"/>
              <a:t>«</a:t>
            </a:r>
            <a:r>
              <a:rPr lang="ru-RU" sz="2400" u="sng" dirty="0"/>
              <a:t>Вкусное </a:t>
            </a:r>
            <a:r>
              <a:rPr lang="ru-RU" sz="2400" u="sng" dirty="0" smtClean="0"/>
              <a:t>варенье</a:t>
            </a:r>
            <a:r>
              <a:rPr lang="ru-RU" sz="2400" dirty="0" smtClean="0"/>
              <a:t>».</a:t>
            </a:r>
            <a:r>
              <a:rPr lang="ru-RU" sz="2400" dirty="0"/>
              <a:t/>
            </a:r>
            <a:br>
              <a:rPr lang="ru-RU" sz="2400" dirty="0"/>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354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043608" y="332656"/>
            <a:ext cx="7056784" cy="2592288"/>
          </a:xfrm>
        </p:spPr>
        <p:txBody>
          <a:bodyPr>
            <a:normAutofit fontScale="90000"/>
          </a:bodyPr>
          <a:lstStyle/>
          <a:p>
            <a:pPr algn="l"/>
            <a:r>
              <a:rPr lang="ru-RU" sz="3100" b="1" dirty="0" smtClean="0">
                <a:latin typeface="Times New Roman" panose="02020603050405020304" pitchFamily="18" charset="0"/>
                <a:cs typeface="Times New Roman" panose="02020603050405020304" pitchFamily="18" charset="0"/>
              </a:rPr>
              <a:t>              Работа </a:t>
            </a:r>
            <a:r>
              <a:rPr lang="ru-RU" sz="3100" b="1" dirty="0">
                <a:latin typeface="Times New Roman" panose="02020603050405020304" pitchFamily="18" charset="0"/>
                <a:cs typeface="Times New Roman" panose="02020603050405020304" pitchFamily="18" charset="0"/>
              </a:rPr>
              <a:t>с иллюстрациями </a:t>
            </a:r>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                   </a:t>
            </a:r>
            <a:r>
              <a:rPr lang="ru-RU" sz="2700" i="1" dirty="0" smtClean="0">
                <a:latin typeface="Times New Roman" panose="02020603050405020304" pitchFamily="18" charset="0"/>
                <a:cs typeface="Times New Roman" panose="02020603050405020304" pitchFamily="18" charset="0"/>
              </a:rPr>
              <a:t>«</a:t>
            </a:r>
            <a:r>
              <a:rPr lang="ru-RU" sz="2700" i="1" dirty="0">
                <a:latin typeface="Times New Roman" panose="02020603050405020304" pitchFamily="18" charset="0"/>
                <a:cs typeface="Times New Roman" panose="02020603050405020304" pitchFamily="18" charset="0"/>
              </a:rPr>
              <a:t>Полезные продукты»</a:t>
            </a:r>
            <a:r>
              <a:rPr lang="ru-RU" dirty="0"/>
              <a:t/>
            </a:r>
            <a:br>
              <a:rPr lang="ru-RU" dirty="0"/>
            </a:br>
            <a:r>
              <a:rPr lang="ru-RU" sz="2700" dirty="0" smtClean="0">
                <a:latin typeface="Times New Roman" panose="02020603050405020304" pitchFamily="18" charset="0"/>
                <a:cs typeface="Times New Roman" panose="02020603050405020304" pitchFamily="18" charset="0"/>
              </a:rPr>
              <a:t>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t>
            </a:r>
            <a:r>
              <a:rPr lang="ru-RU" sz="2700" b="1" i="1" dirty="0" smtClean="0">
                <a:latin typeface="Times New Roman" panose="02020603050405020304" pitchFamily="18" charset="0"/>
                <a:cs typeface="Times New Roman" panose="02020603050405020304" pitchFamily="18" charset="0"/>
              </a:rPr>
              <a:t>-Воспитатель </a:t>
            </a:r>
            <a:r>
              <a:rPr lang="ru-RU" sz="2700" dirty="0">
                <a:latin typeface="Times New Roman" panose="02020603050405020304" pitchFamily="18" charset="0"/>
                <a:cs typeface="Times New Roman" panose="02020603050405020304" pitchFamily="18" charset="0"/>
              </a:rPr>
              <a:t>проводит работу по иллюстрациям, организует с детьми </a:t>
            </a:r>
            <a:r>
              <a:rPr lang="ru-RU" sz="2700" dirty="0" smtClean="0">
                <a:latin typeface="Times New Roman" panose="02020603050405020304" pitchFamily="18" charset="0"/>
                <a:cs typeface="Times New Roman" panose="02020603050405020304" pitchFamily="18" charset="0"/>
              </a:rPr>
              <a:t>беседу.</a:t>
            </a: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t>
            </a:r>
            <a:br>
              <a:rPr lang="ru-RU" sz="2700" dirty="0" smtClean="0">
                <a:latin typeface="Times New Roman" panose="02020603050405020304" pitchFamily="18" charset="0"/>
                <a:cs typeface="Times New Roman" panose="02020603050405020304" pitchFamily="18" charset="0"/>
              </a:rPr>
            </a:br>
            <a:r>
              <a:rPr lang="ru-RU" sz="2700" b="1" i="1" dirty="0" smtClean="0">
                <a:latin typeface="Times New Roman" panose="02020603050405020304" pitchFamily="18" charset="0"/>
                <a:cs typeface="Times New Roman" panose="02020603050405020304" pitchFamily="18" charset="0"/>
              </a:rPr>
              <a:t>-Дети </a:t>
            </a:r>
            <a:r>
              <a:rPr lang="ru-RU" sz="2700" dirty="0">
                <a:latin typeface="Times New Roman" panose="02020603050405020304" pitchFamily="18" charset="0"/>
                <a:cs typeface="Times New Roman" panose="02020603050405020304" pitchFamily="18" charset="0"/>
              </a:rPr>
              <a:t>распознают продукты питания на </a:t>
            </a:r>
            <a:r>
              <a:rPr lang="ru-RU" sz="2700" dirty="0" smtClean="0">
                <a:latin typeface="Times New Roman" panose="02020603050405020304" pitchFamily="18" charset="0"/>
                <a:cs typeface="Times New Roman" panose="02020603050405020304" pitchFamily="18" charset="0"/>
              </a:rPr>
              <a:t>иллюстрации.</a:t>
            </a:r>
            <a:endParaRPr lang="ru-RU" sz="27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34" y="3443313"/>
            <a:ext cx="3414687" cy="3414687"/>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861" y="3422153"/>
            <a:ext cx="4766390" cy="3427835"/>
          </a:xfrm>
          <a:prstGeom prst="rect">
            <a:avLst/>
          </a:prstGeom>
        </p:spPr>
      </p:pic>
    </p:spTree>
    <p:extLst>
      <p:ext uri="{BB962C8B-B14F-4D97-AF65-F5344CB8AC3E}">
        <p14:creationId xmlns:p14="http://schemas.microsoft.com/office/powerpoint/2010/main" val="339022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2764"/>
            <a:ext cx="3096344" cy="2216636"/>
          </a:xfrm>
          <a:prstGeom prst="rect">
            <a:avLst/>
          </a:prstGeom>
        </p:spPr>
      </p:pic>
      <p:sp>
        <p:nvSpPr>
          <p:cNvPr id="2" name="Заголовок 1"/>
          <p:cNvSpPr>
            <a:spLocks noGrp="1"/>
          </p:cNvSpPr>
          <p:nvPr>
            <p:ph type="title"/>
          </p:nvPr>
        </p:nvSpPr>
        <p:spPr>
          <a:xfrm>
            <a:off x="179512" y="274638"/>
            <a:ext cx="8856984" cy="6178698"/>
          </a:xfrm>
        </p:spPr>
        <p:txBody>
          <a:bodyPr>
            <a:normAutofit fontScale="90000"/>
          </a:bodyPr>
          <a:lstStyle/>
          <a:p>
            <a:r>
              <a:rPr lang="ru-RU" sz="2800" b="1" dirty="0">
                <a:latin typeface="Times New Roman" panose="02020603050405020304" pitchFamily="18" charset="0"/>
                <a:cs typeface="Times New Roman" panose="02020603050405020304" pitchFamily="18" charset="0"/>
              </a:rPr>
              <a:t>Динамическая пауза </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Я пеку, пеку, пеку</a:t>
            </a:r>
            <a:r>
              <a:rPr lang="ru-RU" sz="2400" i="1" dirty="0" smtClean="0">
                <a:latin typeface="Times New Roman" panose="02020603050405020304" pitchFamily="18" charset="0"/>
                <a:cs typeface="Times New Roman" panose="02020603050405020304" pitchFamily="18" charset="0"/>
              </a:rPr>
              <a:t>…»</a:t>
            </a:r>
            <a:br>
              <a:rPr lang="ru-RU" sz="2400" i="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     </a:t>
            </a:r>
            <a:br>
              <a:rPr lang="ru-RU" sz="2400" i="1" dirty="0" smtClean="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   -</a:t>
            </a:r>
            <a:r>
              <a:rPr lang="ru-RU" sz="2400" b="1" i="1" dirty="0" smtClean="0"/>
              <a:t>Воспитатель</a:t>
            </a:r>
            <a:r>
              <a:rPr lang="ru-RU" sz="2400" dirty="0" smtClean="0"/>
              <a:t> </a:t>
            </a:r>
            <a:r>
              <a:rPr lang="ru-RU" sz="2400" dirty="0"/>
              <a:t>предлагает детям вместе с </a:t>
            </a:r>
            <a:r>
              <a:rPr lang="ru-RU" sz="2400" u="sng" dirty="0"/>
              <a:t>Мишей и Машей </a:t>
            </a:r>
            <a:r>
              <a:rPr lang="ru-RU" sz="2400" dirty="0"/>
              <a:t>отдохнуть и потанцевать и в танце испечь пряники</a:t>
            </a:r>
            <a:r>
              <a:rPr lang="ru-RU" sz="2400" dirty="0" smtClean="0"/>
              <a:t>… </a:t>
            </a:r>
            <a:br>
              <a:rPr lang="ru-RU" sz="2400" dirty="0" smtClean="0"/>
            </a:br>
            <a:r>
              <a:rPr lang="ru-RU" sz="2400" dirty="0"/>
              <a:t/>
            </a:r>
            <a:br>
              <a:rPr lang="ru-RU" sz="2400" dirty="0"/>
            </a:br>
            <a:r>
              <a:rPr lang="ru-RU" sz="2400" dirty="0" smtClean="0"/>
              <a:t>          -</a:t>
            </a:r>
            <a:r>
              <a:rPr lang="ru-RU" sz="2400" b="1" i="1" dirty="0" smtClean="0"/>
              <a:t>Дети  </a:t>
            </a:r>
            <a:r>
              <a:rPr lang="ru-RU" sz="2400" dirty="0"/>
              <a:t>выполняет танцевальные упражнения песни, соотносит с движениями. </a:t>
            </a:r>
            <a:r>
              <a:rPr lang="ru-RU" sz="2400" u="sng" dirty="0"/>
              <a:t>Эмоциональный отдых ребенка</a:t>
            </a:r>
            <a:r>
              <a:rPr lang="ru-RU" sz="2400" u="sng" dirty="0" smtClean="0"/>
              <a:t/>
            </a:r>
            <a:br>
              <a:rPr lang="ru-RU" sz="2400" u="sng" dirty="0" smtClean="0"/>
            </a:br>
            <a:r>
              <a:rPr lang="ru-RU" sz="2400" u="sng" dirty="0" smtClean="0"/>
              <a:t/>
            </a:r>
            <a:br>
              <a:rPr lang="ru-RU" sz="2400" u="sng" dirty="0" smtClean="0"/>
            </a:br>
            <a:r>
              <a:rPr lang="ru-RU" sz="2200" i="1" dirty="0" smtClean="0">
                <a:latin typeface="Times New Roman" panose="02020603050405020304" pitchFamily="18" charset="0"/>
                <a:cs typeface="Times New Roman" panose="02020603050405020304" pitchFamily="18" charset="0"/>
              </a:rPr>
              <a:t>Я </a:t>
            </a:r>
            <a:r>
              <a:rPr lang="ru-RU" sz="2200" i="1" dirty="0">
                <a:latin typeface="Times New Roman" panose="02020603050405020304" pitchFamily="18" charset="0"/>
                <a:cs typeface="Times New Roman" panose="02020603050405020304" pitchFamily="18" charset="0"/>
              </a:rPr>
              <a:t>пеку, пеку, пеку</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Деткам всем по пирожку.</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А для милой мамочки</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Испеку два пряничка.</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
            </a:r>
            <a:br>
              <a:rPr lang="ru-RU" sz="2200" i="1" dirty="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Кушай, кушай, мамочка,</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Вкусные два пряничка.</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А ребяток позову,</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Пирожками </a:t>
            </a:r>
            <a:r>
              <a:rPr lang="ru-RU" sz="2200" i="1" dirty="0" smtClean="0">
                <a:latin typeface="Times New Roman" panose="02020603050405020304" pitchFamily="18" charset="0"/>
                <a:cs typeface="Times New Roman" panose="02020603050405020304" pitchFamily="18" charset="0"/>
              </a:rPr>
              <a:t>угощу</a:t>
            </a:r>
            <a:r>
              <a:rPr lang="ru-RU" sz="2200" i="1" dirty="0">
                <a:latin typeface="Times New Roman" panose="02020603050405020304" pitchFamily="18" charset="0"/>
                <a:cs typeface="Times New Roman" panose="02020603050405020304" pitchFamily="18" charset="0"/>
              </a:rPr>
              <a:t>.</a:t>
            </a:r>
            <a:endParaRPr lang="ru-RU" sz="2200"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512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537012"/>
            <a:ext cx="4427984" cy="332098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5" y="3573016"/>
            <a:ext cx="4415830" cy="3311872"/>
          </a:xfrm>
          <a:prstGeom prst="rect">
            <a:avLst/>
          </a:prstGeom>
        </p:spPr>
      </p:pic>
      <p:sp>
        <p:nvSpPr>
          <p:cNvPr id="2" name="Заголовок 1"/>
          <p:cNvSpPr>
            <a:spLocks noGrp="1"/>
          </p:cNvSpPr>
          <p:nvPr>
            <p:ph type="title"/>
          </p:nvPr>
        </p:nvSpPr>
        <p:spPr>
          <a:xfrm>
            <a:off x="457200" y="274638"/>
            <a:ext cx="8229600" cy="3226370"/>
          </a:xfrm>
        </p:spPr>
        <p:txBody>
          <a:bodyPr>
            <a:normAutofit fontScale="90000"/>
          </a:bodyPr>
          <a:lstStyle/>
          <a:p>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Дидактическая игра</a:t>
            </a:r>
            <a:r>
              <a:rPr lang="ru-RU" sz="2800" b="1"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700" i="1" dirty="0" smtClean="0">
                <a:latin typeface="Times New Roman" panose="02020603050405020304" pitchFamily="18" charset="0"/>
                <a:cs typeface="Times New Roman" panose="02020603050405020304" pitchFamily="18" charset="0"/>
              </a:rPr>
              <a:t> </a:t>
            </a:r>
            <a:r>
              <a:rPr lang="ru-RU" sz="2700" i="1" dirty="0">
                <a:latin typeface="Times New Roman" panose="02020603050405020304" pitchFamily="18" charset="0"/>
                <a:cs typeface="Times New Roman" panose="02020603050405020304" pitchFamily="18" charset="0"/>
              </a:rPr>
              <a:t>«Купи в магазине точно такой же продукт</a:t>
            </a:r>
            <a:r>
              <a:rPr lang="ru-RU" sz="2700" i="1" dirty="0" smtClean="0">
                <a:latin typeface="Times New Roman" panose="02020603050405020304" pitchFamily="18" charset="0"/>
                <a:cs typeface="Times New Roman" panose="02020603050405020304" pitchFamily="18" charset="0"/>
              </a:rPr>
              <a:t>»</a:t>
            </a:r>
            <a:br>
              <a:rPr lang="ru-RU" sz="2700" i="1" dirty="0" smtClean="0">
                <a:latin typeface="Times New Roman" panose="02020603050405020304" pitchFamily="18" charset="0"/>
                <a:cs typeface="Times New Roman" panose="02020603050405020304" pitchFamily="18" charset="0"/>
              </a:rPr>
            </a:br>
            <a:r>
              <a:rPr lang="ru-RU" sz="2700" i="1" dirty="0" smtClean="0">
                <a:latin typeface="Times New Roman" panose="02020603050405020304" pitchFamily="18" charset="0"/>
                <a:cs typeface="Times New Roman" panose="02020603050405020304" pitchFamily="18" charset="0"/>
              </a:rPr>
              <a:t/>
            </a:r>
            <a:br>
              <a:rPr lang="ru-RU" sz="2700" i="1" dirty="0" smtClean="0">
                <a:latin typeface="Times New Roman" panose="02020603050405020304" pitchFamily="18" charset="0"/>
                <a:cs typeface="Times New Roman" panose="02020603050405020304" pitchFamily="18" charset="0"/>
              </a:rPr>
            </a:br>
            <a:r>
              <a:rPr lang="ru-RU" sz="2700" b="1" i="1" dirty="0" smtClean="0">
                <a:latin typeface="Times New Roman" panose="02020603050405020304" pitchFamily="18" charset="0"/>
                <a:cs typeface="Times New Roman" panose="02020603050405020304" pitchFamily="18" charset="0"/>
              </a:rPr>
              <a:t>-Воспитатель </a:t>
            </a:r>
            <a:r>
              <a:rPr lang="ru-RU" sz="2700" dirty="0">
                <a:latin typeface="Times New Roman" panose="02020603050405020304" pitchFamily="18" charset="0"/>
                <a:cs typeface="Times New Roman" panose="02020603050405020304" pitchFamily="18" charset="0"/>
              </a:rPr>
              <a:t>работает с детьми в уголке, оснащенном для сюжетной – </a:t>
            </a:r>
            <a:r>
              <a:rPr lang="ru-RU" sz="2700" u="sng" dirty="0">
                <a:latin typeface="Times New Roman" panose="02020603050405020304" pitchFamily="18" charset="0"/>
                <a:cs typeface="Times New Roman" panose="02020603050405020304" pitchFamily="18" charset="0"/>
              </a:rPr>
              <a:t>ролевой</a:t>
            </a:r>
            <a:r>
              <a:rPr lang="ru-RU" sz="2700" dirty="0">
                <a:latin typeface="Times New Roman" panose="02020603050405020304" pitchFamily="18" charset="0"/>
                <a:cs typeface="Times New Roman" panose="02020603050405020304" pitchFamily="18" charset="0"/>
              </a:rPr>
              <a:t> </a:t>
            </a:r>
            <a:r>
              <a:rPr lang="ru-RU" sz="2700" u="sng" dirty="0">
                <a:latin typeface="Times New Roman" panose="02020603050405020304" pitchFamily="18" charset="0"/>
                <a:cs typeface="Times New Roman" panose="02020603050405020304" pitchFamily="18" charset="0"/>
              </a:rPr>
              <a:t>игры </a:t>
            </a:r>
            <a:r>
              <a:rPr lang="ru-RU" sz="2700" dirty="0">
                <a:latin typeface="Times New Roman" panose="02020603050405020304" pitchFamily="18" charset="0"/>
                <a:cs typeface="Times New Roman" panose="02020603050405020304" pitchFamily="18" charset="0"/>
              </a:rPr>
              <a:t>«</a:t>
            </a:r>
            <a:r>
              <a:rPr lang="ru-RU" sz="2700" u="sng" dirty="0">
                <a:latin typeface="Times New Roman" panose="02020603050405020304" pitchFamily="18" charset="0"/>
                <a:cs typeface="Times New Roman" panose="02020603050405020304" pitchFamily="18" charset="0"/>
              </a:rPr>
              <a:t>Магазин</a:t>
            </a:r>
            <a:r>
              <a:rPr lang="ru-RU" sz="2700" dirty="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b="1" i="1" dirty="0" smtClean="0">
                <a:latin typeface="Times New Roman" panose="02020603050405020304" pitchFamily="18" charset="0"/>
                <a:cs typeface="Times New Roman" panose="02020603050405020304" pitchFamily="18" charset="0"/>
              </a:rPr>
              <a:t>-Дети  </a:t>
            </a:r>
            <a:r>
              <a:rPr lang="ru-RU" sz="2700" dirty="0" smtClean="0">
                <a:latin typeface="Times New Roman" panose="02020603050405020304" pitchFamily="18" charset="0"/>
                <a:cs typeface="Times New Roman" panose="02020603050405020304" pitchFamily="18" charset="0"/>
              </a:rPr>
              <a:t>соотносят предметы </a:t>
            </a:r>
            <a:r>
              <a:rPr lang="ru-RU" sz="2700" dirty="0">
                <a:latin typeface="Times New Roman" panose="02020603050405020304" pitchFamily="18" charset="0"/>
                <a:cs typeface="Times New Roman" panose="02020603050405020304" pitchFamily="18" charset="0"/>
              </a:rPr>
              <a:t>на картинке с предметами в магазине.</a:t>
            </a:r>
            <a:br>
              <a:rPr lang="ru-RU" sz="2700" dirty="0">
                <a:latin typeface="Times New Roman" panose="02020603050405020304" pitchFamily="18" charset="0"/>
                <a:cs typeface="Times New Roman" panose="02020603050405020304" pitchFamily="18" charset="0"/>
              </a:rPr>
            </a:br>
            <a:r>
              <a:rPr lang="ru-RU" sz="2700" i="1" dirty="0">
                <a:latin typeface="Times New Roman" panose="02020603050405020304" pitchFamily="18" charset="0"/>
                <a:cs typeface="Times New Roman" panose="02020603050405020304" pitchFamily="18" charset="0"/>
              </a:rPr>
              <a:t/>
            </a:r>
            <a:br>
              <a:rPr lang="ru-RU" sz="2700" i="1" dirty="0">
                <a:latin typeface="Times New Roman" panose="02020603050405020304" pitchFamily="18" charset="0"/>
                <a:cs typeface="Times New Roman" panose="02020603050405020304" pitchFamily="18" charset="0"/>
              </a:rPr>
            </a:br>
            <a:endParaRPr lang="ru-RU" sz="2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819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2946" t="6285" r="4766" b="4098"/>
          <a:stretch/>
        </p:blipFill>
        <p:spPr>
          <a:xfrm>
            <a:off x="0" y="3438698"/>
            <a:ext cx="3711265" cy="3429000"/>
          </a:xfrm>
          <a:prstGeom prst="rect">
            <a:avLst/>
          </a:prstGeom>
        </p:spPr>
      </p:pic>
      <p:sp>
        <p:nvSpPr>
          <p:cNvPr id="2" name="Заголовок 1"/>
          <p:cNvSpPr>
            <a:spLocks noGrp="1"/>
          </p:cNvSpPr>
          <p:nvPr>
            <p:ph type="title"/>
          </p:nvPr>
        </p:nvSpPr>
        <p:spPr>
          <a:xfrm>
            <a:off x="539552" y="260648"/>
            <a:ext cx="8229600" cy="3384376"/>
          </a:xfrm>
        </p:spPr>
        <p:txBody>
          <a:bodyPr>
            <a:normAutofit fontScale="90000"/>
          </a:bodyPr>
          <a:lstStyle/>
          <a:p>
            <a:r>
              <a:rPr lang="ru-RU" sz="2800" b="1" dirty="0">
                <a:latin typeface="Times New Roman" panose="02020603050405020304" pitchFamily="18" charset="0"/>
                <a:cs typeface="Times New Roman" panose="02020603050405020304" pitchFamily="18" charset="0"/>
              </a:rPr>
              <a:t>Практическая работа. Аппликация </a:t>
            </a: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Съедобное, не съедобное».</a:t>
            </a:r>
            <a:r>
              <a:rPr lang="ru-RU" dirty="0"/>
              <a:t/>
            </a:r>
            <a:br>
              <a:rPr lang="ru-RU" dirty="0"/>
            </a:b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a:t>
            </a:r>
            <a:r>
              <a:rPr lang="ru-RU" sz="2200" b="1" i="1" dirty="0" smtClean="0">
                <a:latin typeface="Times New Roman" panose="02020603050405020304" pitchFamily="18" charset="0"/>
                <a:cs typeface="Times New Roman" panose="02020603050405020304" pitchFamily="18" charset="0"/>
              </a:rPr>
              <a:t>Педаго</a:t>
            </a:r>
            <a:r>
              <a:rPr lang="ru-RU" sz="2200" b="1" i="1" u="sng" dirty="0" smtClean="0">
                <a:latin typeface="Times New Roman" panose="02020603050405020304" pitchFamily="18" charset="0"/>
                <a:cs typeface="Times New Roman" panose="02020603050405020304" pitchFamily="18" charset="0"/>
              </a:rPr>
              <a:t>г</a:t>
            </a:r>
            <a:r>
              <a:rPr lang="ru-RU" sz="2200" b="1"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проводит аппликацию </a:t>
            </a:r>
            <a:r>
              <a:rPr lang="ru-RU" sz="2200" i="1" dirty="0" smtClean="0">
                <a:latin typeface="Times New Roman" panose="02020603050405020304" pitchFamily="18" charset="0"/>
                <a:cs typeface="Times New Roman" panose="02020603050405020304" pitchFamily="18" charset="0"/>
              </a:rPr>
              <a:t>«</a:t>
            </a:r>
            <a:r>
              <a:rPr lang="ru-RU" sz="2200" i="1" dirty="0">
                <a:latin typeface="Times New Roman" panose="02020603050405020304" pitchFamily="18" charset="0"/>
                <a:cs typeface="Times New Roman" panose="02020603050405020304" pitchFamily="18" charset="0"/>
              </a:rPr>
              <a:t>Съедобное, не съедобное</a:t>
            </a:r>
            <a:r>
              <a:rPr lang="ru-RU" sz="2200" i="1" dirty="0" smtClean="0">
                <a:latin typeface="Times New Roman" panose="02020603050405020304" pitchFamily="18" charset="0"/>
                <a:cs typeface="Times New Roman" panose="02020603050405020304" pitchFamily="18" charset="0"/>
              </a:rPr>
              <a:t>».</a:t>
            </a:r>
            <a:br>
              <a:rPr lang="ru-RU" sz="2200" i="1" dirty="0" smtClean="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
            </a:r>
            <a:br>
              <a:rPr lang="ru-RU" sz="2200" i="1" dirty="0" smtClean="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a:t>
            </a:r>
            <a:r>
              <a:rPr lang="ru-RU" sz="2200" b="1" i="1" dirty="0">
                <a:latin typeface="Times New Roman" panose="02020603050405020304" pitchFamily="18" charset="0"/>
                <a:cs typeface="Times New Roman" panose="02020603050405020304" pitchFamily="18" charset="0"/>
              </a:rPr>
              <a:t>Воспитатель</a:t>
            </a:r>
            <a:r>
              <a:rPr lang="ru-RU" sz="2200" dirty="0">
                <a:latin typeface="Times New Roman" panose="02020603050405020304" pitchFamily="18" charset="0"/>
                <a:cs typeface="Times New Roman" panose="02020603050405020304" pitchFamily="18" charset="0"/>
              </a:rPr>
              <a:t> раздает картинки с продуктами и </a:t>
            </a:r>
            <a:r>
              <a:rPr lang="ru-RU" sz="2200" dirty="0" smtClean="0">
                <a:latin typeface="Times New Roman" panose="02020603050405020304" pitchFamily="18" charset="0"/>
                <a:cs typeface="Times New Roman" panose="02020603050405020304" pitchFamily="18" charset="0"/>
              </a:rPr>
              <a:t>игрушками.</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t>
            </a:r>
            <a:r>
              <a:rPr lang="ru-RU" sz="2200" b="1" i="1" dirty="0" smtClean="0">
                <a:latin typeface="Times New Roman" panose="02020603050405020304" pitchFamily="18" charset="0"/>
                <a:cs typeface="Times New Roman" panose="02020603050405020304" pitchFamily="18" charset="0"/>
              </a:rPr>
              <a:t>-Ребята</a:t>
            </a:r>
            <a:r>
              <a:rPr lang="ru-RU" sz="2200" dirty="0" smtClean="0">
                <a:latin typeface="Times New Roman" panose="02020603050405020304" pitchFamily="18" charset="0"/>
                <a:cs typeface="Times New Roman" panose="02020603050405020304" pitchFamily="18" charset="0"/>
              </a:rPr>
              <a:t>, вам нужно подойти </a:t>
            </a:r>
            <a:r>
              <a:rPr lang="ru-RU" sz="2200" dirty="0">
                <a:latin typeface="Times New Roman" panose="02020603050405020304" pitchFamily="18" charset="0"/>
                <a:cs typeface="Times New Roman" panose="02020603050405020304" pitchFamily="18" charset="0"/>
              </a:rPr>
              <a:t>к плакату и распределить свои картинки, игрушки приклейте в шкаф для игрушек, а продукты, на плакат, где изображены тарелки.</a:t>
            </a:r>
            <a:br>
              <a:rPr lang="ru-RU" sz="2200" dirty="0">
                <a:latin typeface="Times New Roman" panose="02020603050405020304" pitchFamily="18" charset="0"/>
                <a:cs typeface="Times New Roman" panose="02020603050405020304" pitchFamily="18" charset="0"/>
              </a:rPr>
            </a:br>
            <a:endParaRPr lang="ru-RU" sz="2200" i="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3200274"/>
            <a:ext cx="3059832" cy="3623571"/>
          </a:xfrm>
          <a:prstGeom prst="rect">
            <a:avLst/>
          </a:prstGeom>
        </p:spPr>
      </p:pic>
    </p:spTree>
    <p:extLst>
      <p:ext uri="{BB962C8B-B14F-4D97-AF65-F5344CB8AC3E}">
        <p14:creationId xmlns:p14="http://schemas.microsoft.com/office/powerpoint/2010/main" val="3400756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9531" r="30000"/>
          <a:stretch/>
        </p:blipFill>
        <p:spPr>
          <a:xfrm>
            <a:off x="107504" y="3845491"/>
            <a:ext cx="2691209" cy="2999490"/>
          </a:xfrm>
          <a:prstGeom prst="rect">
            <a:avLst/>
          </a:prstGeom>
        </p:spPr>
      </p:pic>
      <p:pic>
        <p:nvPicPr>
          <p:cNvPr id="17" name="Рисунок 16"/>
          <p:cNvPicPr>
            <a:picLocks noChangeAspect="1"/>
          </p:cNvPicPr>
          <p:nvPr/>
        </p:nvPicPr>
        <p:blipFill rotWithShape="1">
          <a:blip r:embed="rId4">
            <a:extLst>
              <a:ext uri="{28A0092B-C50C-407E-A947-70E740481C1C}">
                <a14:useLocalDpi xmlns:a14="http://schemas.microsoft.com/office/drawing/2010/main" val="0"/>
              </a:ext>
            </a:extLst>
          </a:blip>
          <a:srcRect l="72969" t="28315" r="1250" b="-190"/>
          <a:stretch/>
        </p:blipFill>
        <p:spPr>
          <a:xfrm>
            <a:off x="6786563" y="1928813"/>
            <a:ext cx="2357437" cy="4929187"/>
          </a:xfrm>
          <a:prstGeom prst="rect">
            <a:avLst/>
          </a:prstGeom>
        </p:spPr>
      </p:pic>
      <p:sp>
        <p:nvSpPr>
          <p:cNvPr id="2" name="Заголовок 1"/>
          <p:cNvSpPr>
            <a:spLocks noGrp="1"/>
          </p:cNvSpPr>
          <p:nvPr>
            <p:ph type="title"/>
          </p:nvPr>
        </p:nvSpPr>
        <p:spPr>
          <a:xfrm>
            <a:off x="457200" y="260648"/>
            <a:ext cx="7139136" cy="3168352"/>
          </a:xfrm>
        </p:spPr>
        <p:txBody>
          <a:bodyPr>
            <a:normAutofit fontScale="90000"/>
          </a:bodyPr>
          <a:lstStyle/>
          <a:p>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
            </a:r>
            <a:br>
              <a:rPr lang="ru-RU" sz="2700" b="1" dirty="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Заключительная часть</a:t>
            </a:r>
            <a:br>
              <a:rPr lang="ru-RU" sz="2700" b="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Подведение </a:t>
            </a:r>
            <a:r>
              <a:rPr lang="ru-RU" sz="2200" dirty="0">
                <a:latin typeface="Times New Roman" panose="02020603050405020304" pitchFamily="18" charset="0"/>
                <a:cs typeface="Times New Roman" panose="02020603050405020304" pitchFamily="18" charset="0"/>
              </a:rPr>
              <a:t>итогов</a:t>
            </a:r>
            <a:r>
              <a:rPr lang="ru-RU" sz="2200" i="1" dirty="0">
                <a:latin typeface="Times New Roman" panose="02020603050405020304" pitchFamily="18" charset="0"/>
                <a:cs typeface="Times New Roman" panose="02020603050405020304" pitchFamily="18" charset="0"/>
              </a:rPr>
              <a:t/>
            </a:r>
            <a:br>
              <a:rPr lang="ru-RU" sz="2200" i="1" dirty="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
            </a:r>
            <a:br>
              <a:rPr lang="ru-RU" sz="2200" i="1" dirty="0" smtClean="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З</a:t>
            </a:r>
            <a:r>
              <a:rPr lang="ru-RU" sz="2200" i="1" dirty="0" smtClean="0">
                <a:latin typeface="Times New Roman" panose="02020603050405020304" pitchFamily="18" charset="0"/>
                <a:cs typeface="Times New Roman" panose="02020603050405020304" pitchFamily="18" charset="0"/>
              </a:rPr>
              <a:t>акрепление </a:t>
            </a:r>
            <a:r>
              <a:rPr lang="ru-RU" sz="2200" i="1" dirty="0">
                <a:latin typeface="Times New Roman" panose="02020603050405020304" pitchFamily="18" charset="0"/>
                <a:cs typeface="Times New Roman" panose="02020603050405020304" pitchFamily="18" charset="0"/>
              </a:rPr>
              <a:t>имеющихся знаний.</a:t>
            </a:r>
            <a:br>
              <a:rPr lang="ru-RU" sz="2200" i="1" dirty="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       </a:t>
            </a:r>
            <a:br>
              <a:rPr lang="ru-RU" sz="2200" i="1" dirty="0" smtClean="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   </a:t>
            </a:r>
            <a:r>
              <a:rPr lang="ru-RU" sz="2200" b="1" i="1" dirty="0" smtClean="0">
                <a:latin typeface="Times New Roman" panose="02020603050405020304" pitchFamily="18" charset="0"/>
                <a:cs typeface="Times New Roman" panose="02020603050405020304" pitchFamily="18" charset="0"/>
              </a:rPr>
              <a:t>-Педагог </a:t>
            </a:r>
            <a:r>
              <a:rPr lang="ru-RU" sz="2200" dirty="0" smtClean="0">
                <a:latin typeface="Times New Roman" panose="02020603050405020304" pitchFamily="18" charset="0"/>
                <a:cs typeface="Times New Roman" panose="02020603050405020304" pitchFamily="18" charset="0"/>
              </a:rPr>
              <a:t>закрепляет знания по проведённому занятию.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Вопросы </a:t>
            </a:r>
            <a:r>
              <a:rPr lang="ru-RU" sz="2200" dirty="0">
                <a:latin typeface="Times New Roman" panose="02020603050405020304" pitchFamily="18" charset="0"/>
                <a:cs typeface="Times New Roman" panose="02020603050405020304" pitchFamily="18" charset="0"/>
              </a:rPr>
              <a:t>по теме </a:t>
            </a:r>
            <a:r>
              <a:rPr lang="ru-RU" sz="2200" dirty="0" smtClean="0">
                <a:latin typeface="Times New Roman" panose="02020603050405020304" pitchFamily="18" charset="0"/>
                <a:cs typeface="Times New Roman" panose="02020603050405020304" pitchFamily="18" charset="0"/>
              </a:rPr>
              <a:t>занятия:(</a:t>
            </a:r>
            <a:r>
              <a:rPr lang="ru-RU" sz="2200" dirty="0">
                <a:latin typeface="Times New Roman" panose="02020603050405020304" pitchFamily="18" charset="0"/>
                <a:cs typeface="Times New Roman" panose="02020603050405020304" pitchFamily="18" charset="0"/>
              </a:rPr>
              <a:t>Какие продукты являются полезными?</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-Что любит, есть Маша и Миша, а что любите есть вы</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b="1" i="1" dirty="0" smtClean="0">
                <a:latin typeface="Times New Roman" panose="02020603050405020304" pitchFamily="18" charset="0"/>
                <a:cs typeface="Times New Roman" panose="02020603050405020304" pitchFamily="18" charset="0"/>
              </a:rPr>
              <a:t>-Герои </a:t>
            </a:r>
            <a:r>
              <a:rPr lang="ru-RU" sz="2200" dirty="0">
                <a:latin typeface="Times New Roman" panose="02020603050405020304" pitchFamily="18" charset="0"/>
                <a:cs typeface="Times New Roman" panose="02020603050405020304" pitchFamily="18" charset="0"/>
              </a:rPr>
              <a:t>угощают </a:t>
            </a:r>
            <a:r>
              <a:rPr lang="ru-RU" sz="2200" dirty="0" smtClean="0">
                <a:latin typeface="Times New Roman" panose="02020603050405020304" pitchFamily="18" charset="0"/>
                <a:cs typeface="Times New Roman" panose="02020603050405020304" pitchFamily="18" charset="0"/>
              </a:rPr>
              <a:t>детей соком </a:t>
            </a:r>
            <a:r>
              <a:rPr lang="ru-RU" sz="2200" dirty="0">
                <a:latin typeface="Times New Roman" panose="02020603050405020304" pitchFamily="18" charset="0"/>
                <a:cs typeface="Times New Roman" panose="02020603050405020304" pitchFamily="18" charset="0"/>
              </a:rPr>
              <a:t>и прощаются.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479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957392"/>
          </a:xfrm>
          <a:prstGeom prst="rect">
            <a:avLst/>
          </a:prstGeom>
        </p:spPr>
      </p:pic>
    </p:spTree>
    <p:extLst>
      <p:ext uri="{BB962C8B-B14F-4D97-AF65-F5344CB8AC3E}">
        <p14:creationId xmlns:p14="http://schemas.microsoft.com/office/powerpoint/2010/main" val="417005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3999" cy="6858000"/>
          </a:xfrm>
        </p:spPr>
        <p:txBody>
          <a:bodyPr>
            <a:normAutofit fontScale="90000"/>
          </a:bodyPr>
          <a:lstStyle/>
          <a:p>
            <a:r>
              <a:rPr lang="ru-RU" sz="2000" dirty="0"/>
              <a:t/>
            </a:r>
            <a:br>
              <a:rPr lang="ru-RU" sz="2000" dirty="0"/>
            </a:br>
            <a:r>
              <a:rPr lang="ru-RU" sz="2000" dirty="0"/>
              <a:t/>
            </a:r>
            <a:br>
              <a:rPr lang="ru-RU" sz="2000" dirty="0"/>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Муниципальное </a:t>
            </a:r>
            <a:r>
              <a:rPr lang="ru-RU" sz="1400" dirty="0">
                <a:latin typeface="Times New Roman" panose="02020603050405020304" pitchFamily="18" charset="0"/>
                <a:cs typeface="Times New Roman" panose="02020603050405020304" pitchFamily="18" charset="0"/>
              </a:rPr>
              <a:t>бюджетное образовательное учреждение № 186</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«Детский сад комбинированного вида</a:t>
            </a:r>
            <a:r>
              <a:rPr lang="ru-RU" sz="1400" dirty="0" smtClean="0">
                <a:latin typeface="Times New Roman" panose="02020603050405020304" pitchFamily="18" charset="0"/>
                <a:cs typeface="Times New Roman" panose="02020603050405020304" pitchFamily="18" charset="0"/>
              </a:rPr>
              <a:t>»</a:t>
            </a:r>
            <a:r>
              <a:rPr lang="ru-RU" sz="1300" dirty="0" smtClean="0">
                <a:latin typeface="Times New Roman" panose="02020603050405020304" pitchFamily="18" charset="0"/>
                <a:cs typeface="Times New Roman" panose="02020603050405020304" pitchFamily="18" charset="0"/>
              </a:rPr>
              <a:t/>
            </a:r>
            <a:br>
              <a:rPr lang="ru-RU" sz="1300" dirty="0" smtClean="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Конспект</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непосредственной образовательной</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деятельности познавательному </a:t>
            </a:r>
            <a:r>
              <a:rPr lang="ru-RU" sz="2000" b="1" dirty="0" smtClean="0">
                <a:latin typeface="Times New Roman" panose="02020603050405020304" pitchFamily="18" charset="0"/>
                <a:cs typeface="Times New Roman" panose="02020603050405020304" pitchFamily="18" charset="0"/>
              </a:rPr>
              <a:t>развитию.</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Тема</a:t>
            </a:r>
            <a:r>
              <a:rPr lang="ru-RU" sz="2400" i="1" dirty="0">
                <a:latin typeface="Times New Roman" panose="02020603050405020304" pitchFamily="18" charset="0"/>
                <a:cs typeface="Times New Roman" panose="02020603050405020304" pitchFamily="18" charset="0"/>
              </a:rPr>
              <a:t>: «Аппликация. Продукты питания»</a:t>
            </a:r>
            <a:br>
              <a:rPr lang="ru-RU" sz="2400" i="1"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для детей младшего </a:t>
            </a:r>
            <a:r>
              <a:rPr lang="ru-RU" sz="2400" i="1" dirty="0" smtClean="0">
                <a:latin typeface="Times New Roman" panose="02020603050405020304" pitchFamily="18" charset="0"/>
                <a:cs typeface="Times New Roman" panose="02020603050405020304" pitchFamily="18" charset="0"/>
              </a:rPr>
              <a:t>возраста.</a:t>
            </a:r>
            <a:r>
              <a:rPr lang="ru-RU" sz="2400" i="1" dirty="0">
                <a:latin typeface="Times New Roman" panose="02020603050405020304" pitchFamily="18" charset="0"/>
                <a:cs typeface="Times New Roman" panose="02020603050405020304" pitchFamily="18" charset="0"/>
              </a:rPr>
              <a:t/>
            </a:r>
            <a:br>
              <a:rPr lang="ru-RU" sz="2400" i="1" dirty="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
            </a:r>
            <a:br>
              <a:rPr lang="ru-RU" sz="2400" i="1" dirty="0" smtClean="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
            </a:r>
            <a:br>
              <a:rPr lang="ru-RU" sz="2400" i="1"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t>
            </a:r>
            <a:r>
              <a:rPr lang="ru-RU" sz="1400" u="sng" dirty="0" smtClean="0">
                <a:latin typeface="Times New Roman" panose="02020603050405020304" pitchFamily="18" charset="0"/>
                <a:cs typeface="Times New Roman" panose="02020603050405020304" pitchFamily="18" charset="0"/>
              </a:rPr>
              <a:t>ФИО </a:t>
            </a:r>
            <a:r>
              <a:rPr lang="ru-RU" sz="1400" u="sng" dirty="0" smtClean="0">
                <a:latin typeface="Times New Roman" panose="02020603050405020304" pitchFamily="18" charset="0"/>
                <a:cs typeface="Times New Roman" panose="02020603050405020304" pitchFamily="18" charset="0"/>
              </a:rPr>
              <a:t>педагога</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Алексеева </a:t>
            </a:r>
            <a:r>
              <a:rPr lang="ru-RU" sz="1400" dirty="0">
                <a:latin typeface="Times New Roman" panose="02020603050405020304" pitchFamily="18" charset="0"/>
                <a:cs typeface="Times New Roman" panose="02020603050405020304" pitchFamily="18" charset="0"/>
              </a:rPr>
              <a:t>Г.В</a:t>
            </a:r>
            <a:r>
              <a:rPr lang="ru-RU" sz="1400" dirty="0" smtClean="0">
                <a:latin typeface="Times New Roman" panose="02020603050405020304" pitchFamily="18" charset="0"/>
                <a:cs typeface="Times New Roman" panose="02020603050405020304" pitchFamily="18" charset="0"/>
              </a:rPr>
              <a:t>.,</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Седых Т.В</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t>
            </a:r>
            <a:r>
              <a:rPr lang="ru-RU" sz="1400" u="sng" dirty="0" smtClean="0">
                <a:latin typeface="Times New Roman" panose="02020603050405020304" pitchFamily="18" charset="0"/>
                <a:cs typeface="Times New Roman" panose="02020603050405020304" pitchFamily="18" charset="0"/>
              </a:rPr>
              <a:t>Должность</a:t>
            </a:r>
            <a:r>
              <a:rPr lang="ru-RU" sz="1400" u="sng" dirty="0">
                <a:latin typeface="Times New Roman" panose="02020603050405020304" pitchFamily="18" charset="0"/>
                <a:cs typeface="Times New Roman" panose="02020603050405020304" pitchFamily="18" charset="0"/>
              </a:rPr>
              <a:t>: воспитатель</a:t>
            </a:r>
            <a:r>
              <a:rPr lang="ru-RU" sz="1400" dirty="0">
                <a:latin typeface="Times New Roman" panose="02020603050405020304" pitchFamily="18" charset="0"/>
                <a:cs typeface="Times New Roman" panose="02020603050405020304" pitchFamily="18" charset="0"/>
              </a:rPr>
              <a:t>.</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416"/>
            <a:ext cx="45719" cy="717341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44" y="-203176"/>
            <a:ext cx="9468544" cy="7084953"/>
          </a:xfrm>
          <a:prstGeom prst="rect">
            <a:avLst/>
          </a:prstGeom>
        </p:spPr>
      </p:pic>
    </p:spTree>
    <p:extLst>
      <p:ext uri="{BB962C8B-B14F-4D97-AF65-F5344CB8AC3E}">
        <p14:creationId xmlns:p14="http://schemas.microsoft.com/office/powerpoint/2010/main" val="1347477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484784"/>
            <a:ext cx="6408712" cy="3960440"/>
          </a:xfrm>
        </p:spPr>
        <p:txBody>
          <a:bodyPr>
            <a:noAutofit/>
          </a:bodyPr>
          <a:lstStyle/>
          <a:p>
            <a:r>
              <a:rPr lang="ru-RU" sz="2400" dirty="0" smtClean="0"/>
              <a:t/>
            </a:r>
            <a:br>
              <a:rPr lang="ru-RU" sz="2400" dirty="0" smtClean="0"/>
            </a:br>
            <a:r>
              <a:rPr lang="ru-RU" sz="2400" dirty="0"/>
              <a:t/>
            </a:r>
            <a:br>
              <a:rPr lang="ru-RU" sz="2400" dirty="0"/>
            </a:br>
            <a:endParaRPr lang="ru-RU"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9088"/>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Прямоугольник 5"/>
          <p:cNvSpPr/>
          <p:nvPr/>
        </p:nvSpPr>
        <p:spPr>
          <a:xfrm>
            <a:off x="0" y="188640"/>
            <a:ext cx="8892480" cy="4524315"/>
          </a:xfrm>
          <a:prstGeom prst="rect">
            <a:avLst/>
          </a:prstGeom>
        </p:spPr>
        <p:txBody>
          <a:bodyPr wrap="square">
            <a:spAutoFit/>
          </a:bodyPr>
          <a:lstStyle/>
          <a:p>
            <a:r>
              <a:rPr lang="ru-RU" sz="2400" b="1" i="1" u="sng" dirty="0"/>
              <a:t>Цель</a:t>
            </a:r>
            <a:r>
              <a:rPr lang="ru-RU" sz="2400" b="1" i="1" dirty="0"/>
              <a:t>: </a:t>
            </a:r>
            <a:r>
              <a:rPr lang="ru-RU" sz="2400" dirty="0"/>
              <a:t>расширение знаний детей о продуктах питания.</a:t>
            </a:r>
          </a:p>
          <a:p>
            <a:r>
              <a:rPr lang="ru-RU" sz="2400" b="1" i="1" u="sng" dirty="0"/>
              <a:t>Задачи:</a:t>
            </a:r>
            <a:endParaRPr lang="ru-RU" sz="2400" i="1" u="sng" dirty="0"/>
          </a:p>
          <a:p>
            <a:r>
              <a:rPr lang="ru-RU" sz="2400" b="1" dirty="0"/>
              <a:t>-</a:t>
            </a:r>
            <a:r>
              <a:rPr lang="ru-RU" sz="2400" dirty="0"/>
              <a:t>продолжить формировать знания детей  о продуктах питании;</a:t>
            </a:r>
          </a:p>
          <a:p>
            <a:r>
              <a:rPr lang="ru-RU" sz="2400" dirty="0"/>
              <a:t>-обогатить активный и пассивный словарь детей по теме;</a:t>
            </a:r>
          </a:p>
          <a:p>
            <a:r>
              <a:rPr lang="ru-RU" sz="2400" dirty="0"/>
              <a:t>-учить внимательно, слушать, вслушиваться в стихотворный текст, понимать его;</a:t>
            </a:r>
          </a:p>
          <a:p>
            <a:r>
              <a:rPr lang="ru-RU" sz="2400" dirty="0"/>
              <a:t>-учить детей находить предмет, изображенный на картинке;</a:t>
            </a:r>
          </a:p>
          <a:p>
            <a:r>
              <a:rPr lang="ru-RU" sz="2400" dirty="0"/>
              <a:t>-формировать артикуляцию различных звуков;</a:t>
            </a:r>
          </a:p>
          <a:p>
            <a:r>
              <a:rPr lang="ru-RU" sz="2400" dirty="0"/>
              <a:t>-совершенствовать навыки наклеивания;</a:t>
            </a:r>
          </a:p>
          <a:p>
            <a:r>
              <a:rPr lang="ru-RU" sz="2400" dirty="0"/>
              <a:t>-обучать детей отличать продукты питания от других предметов;</a:t>
            </a:r>
          </a:p>
          <a:p>
            <a:r>
              <a:rPr lang="ru-RU" sz="2400" dirty="0"/>
              <a:t>-упражнять в умении  согласовывать свои действия со словами песни.</a:t>
            </a: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4294212"/>
            <a:ext cx="3419872" cy="2564904"/>
          </a:xfrm>
          <a:prstGeom prst="rect">
            <a:avLst/>
          </a:prstGeom>
        </p:spPr>
      </p:pic>
    </p:spTree>
    <p:extLst>
      <p:ext uri="{BB962C8B-B14F-4D97-AF65-F5344CB8AC3E}">
        <p14:creationId xmlns:p14="http://schemas.microsoft.com/office/powerpoint/2010/main" val="243868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Заголовок 3"/>
          <p:cNvSpPr>
            <a:spLocks noGrp="1"/>
          </p:cNvSpPr>
          <p:nvPr>
            <p:ph type="title"/>
          </p:nvPr>
        </p:nvSpPr>
        <p:spPr>
          <a:xfrm>
            <a:off x="107504" y="188640"/>
            <a:ext cx="8928992" cy="5040560"/>
          </a:xfrm>
        </p:spPr>
        <p:txBody>
          <a:bodyPr>
            <a:normAutofit fontScale="90000"/>
          </a:bodyPr>
          <a:lstStyle/>
          <a:p>
            <a:r>
              <a:rPr lang="ru-RU" sz="2700" b="1" i="1" dirty="0">
                <a:latin typeface="Times New Roman" panose="02020603050405020304" pitchFamily="18" charset="0"/>
                <a:cs typeface="Times New Roman" panose="02020603050405020304" pitchFamily="18" charset="0"/>
              </a:rPr>
              <a:t>Планируемые результаты</a:t>
            </a:r>
            <a:r>
              <a:rPr lang="ru-RU" sz="2700" b="1" dirty="0">
                <a:latin typeface="Times New Roman" panose="02020603050405020304" pitchFamily="18" charset="0"/>
                <a:cs typeface="Times New Roman" panose="02020603050405020304" pitchFamily="18" charset="0"/>
              </a:rPr>
              <a:t>:</a:t>
            </a:r>
            <a:r>
              <a:rPr lang="ru-RU" sz="2700" dirty="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Дети </a:t>
            </a:r>
            <a:r>
              <a:rPr lang="ru-RU" sz="2700" dirty="0">
                <a:latin typeface="Times New Roman" panose="02020603050405020304" pitchFamily="18" charset="0"/>
                <a:cs typeface="Times New Roman" panose="02020603050405020304" pitchFamily="18" charset="0"/>
              </a:rPr>
              <a:t>знают основные виды продуктов, умеют их называть, классифицировать. Оперируют новыми словами по теме, словарный запас обогащен. Умеют слушать текст,  стихотворения, рассматривать иллюстрации отвечать  на вопросы по содержанию. Эмоционально отзывчиво при восприятии произведений изобразительного искусства  и  умения  взаимодействовать  со  сверстниками при создании коллективных работ. Самостоятельно находит точно такой же предмет, а также предмет, отличающийся от остальных. Проявляет интерес к стихам, песням и сказкам, рассматриванию картинки, стремится двигаться под музыку; эмоционально откликается на различные произведения.</a:t>
            </a:r>
            <a:br>
              <a:rPr lang="ru-RU" sz="2700" dirty="0">
                <a:latin typeface="Times New Roman" panose="02020603050405020304" pitchFamily="18" charset="0"/>
                <a:cs typeface="Times New Roman" panose="02020603050405020304" pitchFamily="18" charset="0"/>
              </a:rPr>
            </a:br>
            <a:endParaRPr lang="ru-RU" sz="2700"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20367"/>
            <a:ext cx="4716017" cy="3637633"/>
          </a:xfrm>
          <a:prstGeom prst="rect">
            <a:avLst/>
          </a:prstGeom>
        </p:spPr>
      </p:pic>
    </p:spTree>
    <p:extLst>
      <p:ext uri="{BB962C8B-B14F-4D97-AF65-F5344CB8AC3E}">
        <p14:creationId xmlns:p14="http://schemas.microsoft.com/office/powerpoint/2010/main" val="94387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8437" t="2289" r="9531"/>
          <a:stretch/>
        </p:blipFill>
        <p:spPr>
          <a:xfrm>
            <a:off x="1979712" y="3795517"/>
            <a:ext cx="5544616" cy="3062483"/>
          </a:xfrm>
          <a:prstGeom prst="rect">
            <a:avLst/>
          </a:prstGeom>
        </p:spPr>
      </p:pic>
      <p:sp>
        <p:nvSpPr>
          <p:cNvPr id="2" name="Заголовок 1"/>
          <p:cNvSpPr>
            <a:spLocks noGrp="1"/>
          </p:cNvSpPr>
          <p:nvPr>
            <p:ph type="title"/>
          </p:nvPr>
        </p:nvSpPr>
        <p:spPr>
          <a:xfrm>
            <a:off x="467544" y="260648"/>
            <a:ext cx="8435280" cy="3960440"/>
          </a:xfrm>
        </p:spPr>
        <p:txBody>
          <a:bodyPr>
            <a:normAutofit/>
          </a:bodyPr>
          <a:lstStyle/>
          <a:p>
            <a:r>
              <a:rPr lang="ru-RU" sz="2400" b="1" u="sng" dirty="0">
                <a:latin typeface="Times New Roman" panose="02020603050405020304" pitchFamily="18" charset="0"/>
                <a:cs typeface="Times New Roman" panose="02020603050405020304" pitchFamily="18" charset="0"/>
              </a:rPr>
              <a:t>Методическое оснащение: </a:t>
            </a:r>
            <a:r>
              <a:rPr lang="ru-RU" sz="2400" i="1" u="sng" dirty="0" smtClean="0">
                <a:latin typeface="Times New Roman" panose="02020603050405020304" pitchFamily="18" charset="0"/>
                <a:cs typeface="Times New Roman" panose="02020603050405020304" pitchFamily="18" charset="0"/>
              </a:rPr>
              <a:t/>
            </a:r>
            <a:br>
              <a:rPr lang="ru-RU" sz="2400" i="1" u="sng"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перчаточные </a:t>
            </a:r>
            <a:r>
              <a:rPr lang="ru-RU" sz="2400" dirty="0">
                <a:latin typeface="Times New Roman" panose="02020603050405020304" pitchFamily="18" charset="0"/>
                <a:cs typeface="Times New Roman" panose="02020603050405020304" pitchFamily="18" charset="0"/>
              </a:rPr>
              <a:t>куклы (</a:t>
            </a:r>
            <a:r>
              <a:rPr lang="ru-RU" sz="2400" i="1" u="sng" dirty="0">
                <a:latin typeface="Times New Roman" panose="02020603050405020304" pitchFamily="18" charset="0"/>
                <a:cs typeface="Times New Roman" panose="02020603050405020304" pitchFamily="18" charset="0"/>
              </a:rPr>
              <a:t>девочка Маша, медведь</a:t>
            </a:r>
            <a:r>
              <a:rPr lang="ru-RU" sz="2400" dirty="0">
                <a:latin typeface="Times New Roman" panose="02020603050405020304" pitchFamily="18" charset="0"/>
                <a:cs typeface="Times New Roman" panose="02020603050405020304" pitchFamily="18" charset="0"/>
              </a:rPr>
              <a:t>), корзина с муляжами овощей и фруктов, иллюстрация  к стихотворению </a:t>
            </a:r>
            <a:r>
              <a:rPr lang="ru-RU" sz="2400" u="sng" dirty="0">
                <a:latin typeface="Times New Roman" panose="02020603050405020304" pitchFamily="18" charset="0"/>
                <a:cs typeface="Times New Roman" panose="02020603050405020304" pitchFamily="18" charset="0"/>
              </a:rPr>
              <a:t>«</a:t>
            </a:r>
            <a:r>
              <a:rPr lang="ru-RU" sz="2400" i="1" u="sng" dirty="0">
                <a:latin typeface="Times New Roman" panose="02020603050405020304" pitchFamily="18" charset="0"/>
                <a:cs typeface="Times New Roman" panose="02020603050405020304" pitchFamily="18" charset="0"/>
              </a:rPr>
              <a:t>Маша и каша</a:t>
            </a:r>
            <a:r>
              <a:rPr lang="ru-RU" sz="2400" u="sng"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иллюстрации  по теме «Продукты питания», музыкальная установка, карточки к  </a:t>
            </a:r>
            <a:r>
              <a:rPr lang="ru-RU" sz="2400" i="1" u="sng" dirty="0">
                <a:latin typeface="Times New Roman" panose="02020603050405020304" pitchFamily="18" charset="0"/>
                <a:cs typeface="Times New Roman" panose="02020603050405020304" pitchFamily="18" charset="0"/>
              </a:rPr>
              <a:t>Д.И. «Купи в магазине точно такой же продукт»</a:t>
            </a:r>
            <a:r>
              <a:rPr lang="ru-RU" sz="2400" dirty="0">
                <a:latin typeface="Times New Roman" panose="02020603050405020304" pitchFamily="18" charset="0"/>
                <a:cs typeface="Times New Roman" panose="02020603050405020304" pitchFamily="18" charset="0"/>
              </a:rPr>
              <a:t>,  стойка для магазина, муляжи продуктов соответствующие карточкам,  плакаты для аппликации, картинки, клей.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4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7" y="-171400"/>
            <a:ext cx="9144000" cy="6857999"/>
          </a:xfrm>
          <a:prstGeom prst="rect">
            <a:avLst/>
          </a:prstGeom>
        </p:spPr>
      </p:pic>
      <p:sp>
        <p:nvSpPr>
          <p:cNvPr id="2" name="Заголовок 1"/>
          <p:cNvSpPr>
            <a:spLocks noGrp="1"/>
          </p:cNvSpPr>
          <p:nvPr>
            <p:ph type="title"/>
          </p:nvPr>
        </p:nvSpPr>
        <p:spPr>
          <a:xfrm>
            <a:off x="1547664" y="332656"/>
            <a:ext cx="6120680" cy="2736304"/>
          </a:xfrm>
        </p:spPr>
        <p:txBody>
          <a:bodyPr>
            <a:normAutofit fontScale="90000"/>
          </a:bodyPr>
          <a:lstStyle/>
          <a:p>
            <a:r>
              <a:rPr lang="ru-RU" sz="2700" b="1" dirty="0" smtClean="0">
                <a:latin typeface="Times New Roman" panose="02020603050405020304" pitchFamily="18" charset="0"/>
                <a:cs typeface="Times New Roman" panose="02020603050405020304" pitchFamily="18" charset="0"/>
              </a:rPr>
              <a:t>Вводная часть</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t>        </a:t>
            </a:r>
            <a:r>
              <a:rPr lang="ru-RU" sz="2400" dirty="0">
                <a:latin typeface="Times New Roman" panose="02020603050405020304" pitchFamily="18" charset="0"/>
                <a:cs typeface="Times New Roman" panose="02020603050405020304" pitchFamily="18" charset="0"/>
              </a:rPr>
              <a:t>Ритуальное приветствие </a:t>
            </a:r>
            <a:r>
              <a:rPr lang="ru-RU" sz="2400" dirty="0" smtClean="0"/>
              <a:t/>
            </a:r>
            <a:br>
              <a:rPr lang="ru-RU" sz="2400" dirty="0" smtClean="0"/>
            </a:br>
            <a:r>
              <a:rPr lang="ru-RU" sz="2400" i="1" dirty="0" smtClean="0"/>
              <a:t>«</a:t>
            </a:r>
            <a:r>
              <a:rPr lang="ru-RU" sz="2400" i="1" dirty="0"/>
              <a:t>Улыбка» </a:t>
            </a:r>
            <a:r>
              <a:rPr lang="ru-RU" sz="2400" dirty="0" smtClean="0"/>
              <a:t/>
            </a:r>
            <a:br>
              <a:rPr lang="ru-RU" sz="2400" dirty="0" smtClean="0"/>
            </a:br>
            <a:r>
              <a:rPr lang="ru-RU" sz="2200" b="1" i="1" dirty="0" smtClean="0">
                <a:latin typeface="Times New Roman" panose="02020603050405020304" pitchFamily="18" charset="0"/>
                <a:cs typeface="Times New Roman" panose="02020603050405020304" pitchFamily="18" charset="0"/>
              </a:rPr>
              <a:t>-Воспитатель </a:t>
            </a:r>
            <a:r>
              <a:rPr lang="ru-RU" sz="2200" dirty="0">
                <a:latin typeface="Times New Roman" panose="02020603050405020304" pitchFamily="18" charset="0"/>
                <a:cs typeface="Times New Roman" panose="02020603050405020304" pitchFamily="18" charset="0"/>
              </a:rPr>
              <a:t>и дети приветствуют друг друга улыбкой.</a:t>
            </a:r>
            <a:br>
              <a:rPr lang="ru-RU" sz="2200" dirty="0">
                <a:latin typeface="Times New Roman" panose="02020603050405020304" pitchFamily="18" charset="0"/>
                <a:cs typeface="Times New Roman" panose="02020603050405020304" pitchFamily="18" charset="0"/>
              </a:rPr>
            </a:br>
            <a:r>
              <a:rPr lang="ru-RU" sz="2200" b="1" i="1" dirty="0" smtClean="0">
                <a:latin typeface="Times New Roman" panose="02020603050405020304" pitchFamily="18" charset="0"/>
                <a:cs typeface="Times New Roman" panose="02020603050405020304" pitchFamily="18" charset="0"/>
              </a:rPr>
              <a:t>-Детей </a:t>
            </a:r>
            <a:r>
              <a:rPr lang="ru-RU" sz="2200" dirty="0" smtClean="0">
                <a:latin typeface="Times New Roman" panose="02020603050405020304" pitchFamily="18" charset="0"/>
                <a:cs typeface="Times New Roman" panose="02020603050405020304" pitchFamily="18" charset="0"/>
              </a:rPr>
              <a:t>ознакамлевают  </a:t>
            </a:r>
            <a:r>
              <a:rPr lang="ru-RU" sz="2200" dirty="0">
                <a:latin typeface="Times New Roman" panose="02020603050405020304" pitchFamily="18" charset="0"/>
                <a:cs typeface="Times New Roman" panose="02020603050405020304" pitchFamily="18" charset="0"/>
              </a:rPr>
              <a:t>с темой занятия. </a:t>
            </a:r>
            <a:r>
              <a:rPr lang="ru-RU" sz="2200" dirty="0" smtClean="0">
                <a:latin typeface="Times New Roman" panose="02020603050405020304" pitchFamily="18" charset="0"/>
                <a:cs typeface="Times New Roman" panose="02020603050405020304" pitchFamily="18" charset="0"/>
              </a:rPr>
              <a:t>Устанавливают  </a:t>
            </a:r>
            <a:r>
              <a:rPr lang="ru-RU" sz="2200" dirty="0">
                <a:latin typeface="Times New Roman" panose="02020603050405020304" pitchFamily="18" charset="0"/>
                <a:cs typeface="Times New Roman" panose="02020603050405020304" pitchFamily="18" charset="0"/>
              </a:rPr>
              <a:t>положительный эмоциональны </a:t>
            </a:r>
            <a:r>
              <a:rPr lang="ru-RU" sz="2200" dirty="0" smtClean="0">
                <a:latin typeface="Times New Roman" panose="02020603050405020304" pitchFamily="18" charset="0"/>
                <a:cs typeface="Times New Roman" panose="02020603050405020304" pitchFamily="18" charset="0"/>
              </a:rPr>
              <a:t>настрой детей.</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3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335342"/>
            <a:ext cx="5400600" cy="2093658"/>
          </a:xfrm>
        </p:spPr>
        <p:txBody>
          <a:bodyPr>
            <a:normAutofit/>
          </a:bodyPr>
          <a:lstStyle/>
          <a:p>
            <a:r>
              <a:rPr lang="ru-RU" dirty="0"/>
              <a:t/>
            </a:r>
            <a:br>
              <a:rPr lang="ru-RU" dirty="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7"/>
            <a:ext cx="82089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Прямоугольник 4"/>
          <p:cNvSpPr/>
          <p:nvPr/>
        </p:nvSpPr>
        <p:spPr>
          <a:xfrm>
            <a:off x="1547664" y="332657"/>
            <a:ext cx="5976664" cy="830997"/>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   Основная </a:t>
            </a:r>
            <a:r>
              <a:rPr lang="ru-RU" sz="2400" b="1" dirty="0">
                <a:latin typeface="Times New Roman" panose="02020603050405020304" pitchFamily="18" charset="0"/>
                <a:cs typeface="Times New Roman" panose="02020603050405020304" pitchFamily="18" charset="0"/>
              </a:rPr>
              <a:t>часть</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2483768" y="332657"/>
            <a:ext cx="5256584" cy="3385542"/>
          </a:xfrm>
          <a:prstGeom prst="rect">
            <a:avLst/>
          </a:prstGeom>
        </p:spPr>
        <p:txBody>
          <a:bodyPr wrap="square">
            <a:spAutoFit/>
          </a:bodyPr>
          <a:lstStyle/>
          <a:p>
            <a:endParaRPr lang="ru-RU" dirty="0" smtClean="0"/>
          </a:p>
          <a:p>
            <a:endParaRPr lang="ru-RU" dirty="0"/>
          </a:p>
          <a:p>
            <a:r>
              <a:rPr lang="ru-RU" sz="2000" b="1" i="1" dirty="0" smtClean="0">
                <a:latin typeface="Times New Roman" panose="02020603050405020304" pitchFamily="18" charset="0"/>
                <a:cs typeface="Times New Roman" panose="02020603050405020304" pitchFamily="18" charset="0"/>
              </a:rPr>
              <a:t>-Педагог </a:t>
            </a:r>
            <a:r>
              <a:rPr lang="ru-RU" sz="2000" dirty="0">
                <a:latin typeface="Times New Roman" panose="02020603050405020304" pitchFamily="18" charset="0"/>
                <a:cs typeface="Times New Roman" panose="02020603050405020304" pitchFamily="18" charset="0"/>
              </a:rPr>
              <a:t>выстраивает диалог с детьми:</a:t>
            </a:r>
          </a:p>
          <a:p>
            <a:r>
              <a:rPr lang="ru-RU" sz="2000" dirty="0">
                <a:latin typeface="Times New Roman" panose="02020603050405020304" pitchFamily="18" charset="0"/>
                <a:cs typeface="Times New Roman" panose="02020603050405020304" pitchFamily="18" charset="0"/>
              </a:rPr>
              <a:t>-Ребята, подумайте и скажите, что вы любите есть больше всего? (ответы детей).</a:t>
            </a:r>
          </a:p>
          <a:p>
            <a:r>
              <a:rPr lang="ru-RU" sz="2000" dirty="0">
                <a:latin typeface="Times New Roman" panose="02020603050405020304" pitchFamily="18" charset="0"/>
                <a:cs typeface="Times New Roman" panose="02020603050405020304" pitchFamily="18" charset="0"/>
              </a:rPr>
              <a:t>А что любит, есть Маша? (Кашу).</a:t>
            </a:r>
          </a:p>
          <a:p>
            <a:r>
              <a:rPr lang="ru-RU" sz="2000" dirty="0">
                <a:latin typeface="Times New Roman" panose="02020603050405020304" pitchFamily="18" charset="0"/>
                <a:cs typeface="Times New Roman" panose="02020603050405020304" pitchFamily="18" charset="0"/>
              </a:rPr>
              <a:t>Педагог поощряет детей и предлагает, прослушать стихотворение,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которое </a:t>
            </a:r>
            <a:r>
              <a:rPr lang="ru-RU" sz="2000" dirty="0">
                <a:latin typeface="Times New Roman" panose="02020603050405020304" pitchFamily="18" charset="0"/>
                <a:cs typeface="Times New Roman" panose="02020603050405020304" pitchFamily="18" charset="0"/>
              </a:rPr>
              <a:t>расскажет кукла  и рассмотреть иллюстрацию</a:t>
            </a:r>
            <a:r>
              <a:rPr lang="ru-RU" sz="2000" dirty="0" smtClean="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662528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331640" y="404664"/>
            <a:ext cx="6120680" cy="4680520"/>
          </a:xfrm>
        </p:spPr>
        <p:txBody>
          <a:bodyPr>
            <a:normAutofit fontScale="90000"/>
          </a:bodyPr>
          <a:lstStyle/>
          <a:p>
            <a:r>
              <a:rPr lang="ru-RU" sz="3100" b="1" u="sng" dirty="0">
                <a:latin typeface="Times New Roman" panose="02020603050405020304" pitchFamily="18" charset="0"/>
                <a:cs typeface="Times New Roman" panose="02020603050405020304" pitchFamily="18" charset="0"/>
              </a:rPr>
              <a:t>Сюрпризный </a:t>
            </a:r>
            <a:r>
              <a:rPr lang="ru-RU" sz="3100" b="1" u="sng" dirty="0" smtClean="0">
                <a:latin typeface="Times New Roman" panose="02020603050405020304" pitchFamily="18" charset="0"/>
                <a:cs typeface="Times New Roman" panose="02020603050405020304" pitchFamily="18" charset="0"/>
              </a:rPr>
              <a:t>момент:</a:t>
            </a:r>
            <a:r>
              <a:rPr lang="ru-RU" sz="4000" b="1" u="sng" dirty="0" smtClean="0">
                <a:latin typeface="Times New Roman" panose="02020603050405020304" pitchFamily="18" charset="0"/>
                <a:cs typeface="Times New Roman" panose="02020603050405020304" pitchFamily="18" charset="0"/>
              </a:rPr>
              <a:t/>
            </a:r>
            <a:br>
              <a:rPr lang="ru-RU" sz="4000" b="1" u="sng"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В группе раздается стук. </a:t>
            </a:r>
            <a:r>
              <a:rPr lang="ru-RU" sz="2200" dirty="0" smtClean="0">
                <a:latin typeface="Times New Roman" panose="02020603050405020304" pitchFamily="18" charset="0"/>
                <a:cs typeface="Times New Roman" panose="02020603050405020304" pitchFamily="18" charset="0"/>
              </a:rPr>
              <a:t>Дети </a:t>
            </a:r>
            <a:r>
              <a:rPr lang="ru-RU" sz="2200" dirty="0">
                <a:latin typeface="Times New Roman" panose="02020603050405020304" pitchFamily="18" charset="0"/>
                <a:cs typeface="Times New Roman" panose="02020603050405020304" pitchFamily="18" charset="0"/>
              </a:rPr>
              <a:t>и воспитатель встречают гостя (</a:t>
            </a:r>
            <a:r>
              <a:rPr lang="ru-RU" sz="2200" i="1" u="sng" dirty="0">
                <a:latin typeface="Times New Roman" panose="02020603050405020304" pitchFamily="18" charset="0"/>
                <a:cs typeface="Times New Roman" panose="02020603050405020304" pitchFamily="18" charset="0"/>
              </a:rPr>
              <a:t>медведь и Маша, куклы - перчатки</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Миша, да не с пустыми руками, с корзиной, что же в ней? (дети заглядывают в корзину).</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это </a:t>
            </a:r>
            <a:r>
              <a:rPr lang="ru-RU" sz="2200" dirty="0">
                <a:latin typeface="Times New Roman" panose="02020603050405020304" pitchFamily="18" charset="0"/>
                <a:cs typeface="Times New Roman" panose="02020603050405020304" pitchFamily="18" charset="0"/>
              </a:rPr>
              <a:t>овощи и </a:t>
            </a:r>
            <a:r>
              <a:rPr lang="ru-RU" sz="2200" dirty="0" smtClean="0">
                <a:latin typeface="Times New Roman" panose="02020603050405020304" pitchFamily="18" charset="0"/>
                <a:cs typeface="Times New Roman" panose="02020603050405020304" pitchFamily="18" charset="0"/>
              </a:rPr>
              <a:t>фрукты</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Наша </a:t>
            </a:r>
            <a:r>
              <a:rPr lang="ru-RU" sz="2200" i="1" dirty="0">
                <a:latin typeface="Times New Roman" panose="02020603050405020304" pitchFamily="18" charset="0"/>
                <a:cs typeface="Times New Roman" panose="02020603050405020304" pitchFamily="18" charset="0"/>
              </a:rPr>
              <a:t>Маша </a:t>
            </a:r>
            <a:r>
              <a:rPr lang="ru-RU" sz="2200" i="1" dirty="0" err="1">
                <a:latin typeface="Times New Roman" panose="02020603050405020304" pitchFamily="18" charset="0"/>
                <a:cs typeface="Times New Roman" panose="02020603050405020304" pitchFamily="18" charset="0"/>
              </a:rPr>
              <a:t>маленька</a:t>
            </a:r>
            <a:r>
              <a:rPr lang="ru-RU" sz="2200" i="1" dirty="0">
                <a:latin typeface="Times New Roman" panose="02020603050405020304" pitchFamily="18" charset="0"/>
                <a:cs typeface="Times New Roman" panose="02020603050405020304" pitchFamily="18" charset="0"/>
              </a:rPr>
              <a:t>,</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На ней шубка аленька.</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Опушка бобровая,</a:t>
            </a:r>
            <a:br>
              <a:rPr lang="ru-RU" sz="2200"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Маша чернобровая.</a:t>
            </a:r>
            <a:br>
              <a:rPr lang="ru-RU" sz="2200" i="1" dirty="0">
                <a:latin typeface="Times New Roman" panose="02020603050405020304" pitchFamily="18" charset="0"/>
                <a:cs typeface="Times New Roman" panose="02020603050405020304" pitchFamily="18" charset="0"/>
              </a:rPr>
            </a:br>
            <a:r>
              <a:rPr lang="ru-RU" sz="2700" b="1" i="1" dirty="0" smtClean="0">
                <a:latin typeface="Times New Roman" panose="02020603050405020304" pitchFamily="18" charset="0"/>
                <a:cs typeface="Times New Roman" panose="02020603050405020304" pitchFamily="18" charset="0"/>
              </a:rPr>
              <a:t/>
            </a:r>
            <a:br>
              <a:rPr lang="ru-RU" sz="2700" b="1" i="1" dirty="0" smtClean="0">
                <a:latin typeface="Times New Roman" panose="02020603050405020304" pitchFamily="18" charset="0"/>
                <a:cs typeface="Times New Roman" panose="02020603050405020304" pitchFamily="18" charset="0"/>
              </a:rPr>
            </a:br>
            <a:endParaRPr lang="ru-RU" sz="2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54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2070" t="8000" r="20555"/>
          <a:stretch/>
        </p:blipFill>
        <p:spPr>
          <a:xfrm>
            <a:off x="6588224" y="4568570"/>
            <a:ext cx="2537445" cy="2281467"/>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25938" t="2726" r="2969" b="8980"/>
          <a:stretch/>
        </p:blipFill>
        <p:spPr>
          <a:xfrm>
            <a:off x="1" y="4581128"/>
            <a:ext cx="2945530" cy="2276872"/>
          </a:xfrm>
          <a:prstGeom prst="rect">
            <a:avLst/>
          </a:prstGeom>
        </p:spPr>
      </p:pic>
      <p:sp>
        <p:nvSpPr>
          <p:cNvPr id="2" name="Заголовок 1"/>
          <p:cNvSpPr>
            <a:spLocks noGrp="1"/>
          </p:cNvSpPr>
          <p:nvPr>
            <p:ph type="title"/>
          </p:nvPr>
        </p:nvSpPr>
        <p:spPr>
          <a:xfrm>
            <a:off x="1547664" y="274638"/>
            <a:ext cx="6264696" cy="5242594"/>
          </a:xfrm>
        </p:spPr>
        <p:txBody>
          <a:bodyPr>
            <a:normAutofit fontScale="90000"/>
          </a:bodyPr>
          <a:lstStyle/>
          <a:p>
            <a:r>
              <a:rPr lang="ru-RU" sz="2700" b="1" dirty="0">
                <a:latin typeface="Times New Roman" panose="02020603050405020304" pitchFamily="18" charset="0"/>
                <a:cs typeface="Times New Roman" panose="02020603050405020304" pitchFamily="18" charset="0"/>
              </a:rPr>
              <a:t>Чтение стихотворения </a:t>
            </a:r>
            <a:br>
              <a:rPr lang="ru-RU" sz="2700" b="1" dirty="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«Каша</a:t>
            </a:r>
            <a:r>
              <a:rPr lang="ru-RU" sz="2700" b="1"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400" u="sng" dirty="0" smtClean="0">
                <a:latin typeface="Times New Roman" panose="02020603050405020304" pitchFamily="18" charset="0"/>
                <a:cs typeface="Times New Roman" panose="02020603050405020304" pitchFamily="18" charset="0"/>
              </a:rPr>
              <a:t> </a:t>
            </a:r>
            <a:r>
              <a:rPr lang="ru-RU" sz="2400" b="1" i="1" u="sng" dirty="0" smtClean="0">
                <a:latin typeface="Times New Roman" panose="02020603050405020304" pitchFamily="18" charset="0"/>
                <a:cs typeface="Times New Roman" panose="02020603050405020304" pitchFamily="18" charset="0"/>
              </a:rPr>
              <a:t>Воспитатель:</a:t>
            </a:r>
            <a:r>
              <a:rPr lang="ru-RU" sz="2400" b="1" i="1"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проводит беседует по содержанию стихотворения и </a:t>
            </a:r>
            <a:r>
              <a:rPr lang="ru-RU" sz="2400" dirty="0" smtClean="0">
                <a:latin typeface="Times New Roman" panose="02020603050405020304" pitchFamily="18" charset="0"/>
                <a:cs typeface="Times New Roman" panose="02020603050405020304" pitchFamily="18" charset="0"/>
              </a:rPr>
              <a:t>иллюстрации.</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Маша каши наварила,</a:t>
            </a:r>
            <a:br>
              <a:rPr lang="ru-RU" sz="2400" i="1"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Маша кашей всех кормила.</a:t>
            </a:r>
            <a:br>
              <a:rPr lang="ru-RU" sz="2400" i="1"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Положила Маша кашу </a:t>
            </a:r>
            <a:r>
              <a:rPr lang="ru-RU" sz="2400" i="1" dirty="0" smtClean="0">
                <a:latin typeface="Times New Roman" panose="02020603050405020304" pitchFamily="18" charset="0"/>
                <a:cs typeface="Times New Roman" panose="02020603050405020304" pitchFamily="18" charset="0"/>
              </a:rPr>
              <a:t/>
            </a:r>
            <a:br>
              <a:rPr lang="ru-RU" sz="2400" i="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Кошке </a:t>
            </a:r>
            <a:r>
              <a:rPr lang="ru-RU" sz="2400" i="1" dirty="0">
                <a:latin typeface="Times New Roman" panose="02020603050405020304" pitchFamily="18" charset="0"/>
                <a:cs typeface="Times New Roman" panose="02020603050405020304" pitchFamily="18" charset="0"/>
              </a:rPr>
              <a:t>– в чашку, </a:t>
            </a:r>
            <a:r>
              <a:rPr lang="ru-RU" sz="2400" i="1" dirty="0" smtClean="0">
                <a:latin typeface="Times New Roman" panose="02020603050405020304" pitchFamily="18" charset="0"/>
                <a:cs typeface="Times New Roman" panose="02020603050405020304" pitchFamily="18" charset="0"/>
              </a:rPr>
              <a:t/>
            </a:r>
            <a:br>
              <a:rPr lang="ru-RU" sz="2400" i="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Жучке </a:t>
            </a:r>
            <a:r>
              <a:rPr lang="ru-RU" sz="2400" i="1" dirty="0">
                <a:latin typeface="Times New Roman" panose="02020603050405020304" pitchFamily="18" charset="0"/>
                <a:cs typeface="Times New Roman" panose="02020603050405020304" pitchFamily="18" charset="0"/>
              </a:rPr>
              <a:t>в плошку, </a:t>
            </a:r>
            <a:r>
              <a:rPr lang="ru-RU" sz="2400" i="1" dirty="0" smtClean="0">
                <a:latin typeface="Times New Roman" panose="02020603050405020304" pitchFamily="18" charset="0"/>
                <a:cs typeface="Times New Roman" panose="02020603050405020304" pitchFamily="18" charset="0"/>
              </a:rPr>
              <a:t/>
            </a:r>
            <a:br>
              <a:rPr lang="ru-RU" sz="2400" i="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А </a:t>
            </a:r>
            <a:r>
              <a:rPr lang="ru-RU" sz="2400" i="1" dirty="0">
                <a:latin typeface="Times New Roman" panose="02020603050405020304" pitchFamily="18" charset="0"/>
                <a:cs typeface="Times New Roman" panose="02020603050405020304" pitchFamily="18" charset="0"/>
              </a:rPr>
              <a:t>коту в большую ложку. </a:t>
            </a:r>
            <a:r>
              <a:rPr lang="ru-RU" sz="2400" i="1" dirty="0" smtClean="0">
                <a:latin typeface="Times New Roman" panose="02020603050405020304" pitchFamily="18" charset="0"/>
                <a:cs typeface="Times New Roman" panose="02020603050405020304" pitchFamily="18" charset="0"/>
              </a:rPr>
              <a:t/>
            </a:r>
            <a:br>
              <a:rPr lang="ru-RU" sz="2400" i="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В </a:t>
            </a:r>
            <a:r>
              <a:rPr lang="ru-RU" sz="2400" i="1" dirty="0">
                <a:latin typeface="Times New Roman" panose="02020603050405020304" pitchFamily="18" charset="0"/>
                <a:cs typeface="Times New Roman" panose="02020603050405020304" pitchFamily="18" charset="0"/>
              </a:rPr>
              <a:t>миску курицам, цыплятам. </a:t>
            </a:r>
            <a:r>
              <a:rPr lang="ru-RU" sz="2400" i="1" dirty="0" smtClean="0">
                <a:latin typeface="Times New Roman" panose="02020603050405020304" pitchFamily="18" charset="0"/>
                <a:cs typeface="Times New Roman" panose="02020603050405020304" pitchFamily="18" charset="0"/>
              </a:rPr>
              <a:t/>
            </a:r>
            <a:br>
              <a:rPr lang="ru-RU" sz="2400" i="1"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И </a:t>
            </a:r>
            <a:r>
              <a:rPr lang="ru-RU" sz="2400" i="1" dirty="0">
                <a:latin typeface="Times New Roman" panose="02020603050405020304" pitchFamily="18" charset="0"/>
                <a:cs typeface="Times New Roman" panose="02020603050405020304" pitchFamily="18" charset="0"/>
              </a:rPr>
              <a:t>в корытце поросятам.</a:t>
            </a:r>
            <a:br>
              <a:rPr lang="ru-RU" sz="2400" i="1"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138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210</Words>
  <Application>Microsoft Office PowerPoint</Application>
  <PresentationFormat>Экран (4:3)</PresentationFormat>
  <Paragraphs>33</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    Муниципальное бюджетное образовательное учреждение № 186 «Детский сад комбинированного вида»  Конспект непосредственной образовательной деятельности познавательному развитию.  Тема: «Аппликация. Продукты питания» для детей младшего возраста.                                                         ФИО педагога: Алексеева Г.В.,                                                                                                                                Седых Т.В.                                                                                                                        Должность: воспитатель.   </vt:lpstr>
      <vt:lpstr>  </vt:lpstr>
      <vt:lpstr>Планируемые результаты: Дети знают основные виды продуктов, умеют их называть, классифицировать. Оперируют новыми словами по теме, словарный запас обогащен. Умеют слушать текст,  стихотворения, рассматривать иллюстрации отвечать  на вопросы по содержанию. Эмоционально отзывчиво при восприятии произведений изобразительного искусства  и  умения  взаимодействовать  со  сверстниками при создании коллективных работ. Самостоятельно находит точно такой же предмет, а также предмет, отличающийся от остальных. Проявляет интерес к стихам, песням и сказкам, рассматриванию картинки, стремится двигаться под музыку; эмоционально откликается на различные произведения. </vt:lpstr>
      <vt:lpstr>Методическое оснащение:  перчаточные куклы (девочка Маша, медведь), корзина с муляжами овощей и фруктов, иллюстрация  к стихотворению «Маша и каша», иллюстрации  по теме «Продукты питания», музыкальная установка, карточки к  Д.И. «Купи в магазине точно такой же продукт»,  стойка для магазина, муляжи продуктов соответствующие карточкам,  плакаты для аппликации, картинки, клей.   </vt:lpstr>
      <vt:lpstr>Вводная часть         Ритуальное приветствие  «Улыбка»  -Воспитатель и дети приветствуют друг друга улыбкой. -Детей ознакамлевают  с темой занятия. Устанавливают  положительный эмоциональны настрой детей. </vt:lpstr>
      <vt:lpstr> </vt:lpstr>
      <vt:lpstr>Сюрпризный момент:  В группе раздается стук. Дети и воспитатель встречают гостя (медведь и Маша, куклы - перчатки). Миша, да не с пустыми руками, с корзиной, что же в ней? (дети заглядывают в корзину). это овощи и фрукты  Наша Маша маленька, На ней шубка аленька. Опушка бобровая, Маша чернобровая.  </vt:lpstr>
      <vt:lpstr>Чтение стихотворения  «Каша».   Воспитатель: проводит беседует по содержанию стихотворения и иллюстрации.   Маша каши наварила, Маша кашей всех кормила. Положила Маша кашу  Кошке – в чашку,  Жучке в плошку,  А коту в большую ложку.  В миску курицам, цыплятам.  И в корытце поросятам.  </vt:lpstr>
      <vt:lpstr>Артикуляционная гимнастика  «Вкусное варенье». -После беседы: воспитатель с медведем  предлагают, детям выполнить артикуляционную гимнастику «Вкусное варенье». </vt:lpstr>
      <vt:lpstr>              Работа с иллюстрациями                     «Полезные продукты»      -Воспитатель проводит работу по иллюстрациям, организует с детьми беседу.   -Дети распознают продукты питания на иллюстрации.</vt:lpstr>
      <vt:lpstr>Динамическая пауза   «Я пеку, пеку, пеку…»           -Воспитатель предлагает детям вместе с Мишей и Машей отдохнуть и потанцевать и в танце испечь пряники…             -Дети  выполняет танцевальные упражнения песни, соотносит с движениями. Эмоциональный отдых ребенка  Я пеку, пеку, пеку Деткам всем по пирожку. А для милой мамочки Испеку два пряничка.   Кушай, кушай, мамочка, Вкусные два пряничка. А ребяток позову, Пирожками угощу.</vt:lpstr>
      <vt:lpstr> Дидактическая игра.  «Купи в магазине точно такой же продукт»  -Воспитатель работает с детьми в уголке, оснащенном для сюжетной – ролевой игры «Магазин».     -Дети  соотносят предметы на картинке с предметами в магазине.  </vt:lpstr>
      <vt:lpstr>Практическая работа. Аппликация  «Съедобное, не съедобное».     -Педагог проводит аппликацию «Съедобное, не съедобное».  -Воспитатель раздает картинки с продуктами и игрушками.               -Ребята, вам нужно подойти к плакату и распределить свои картинки, игрушки приклейте в шкаф для игрушек, а продукты, на плакат, где изображены тарелки. </vt:lpstr>
      <vt:lpstr>  Заключительная часть Подведение итогов  Закрепление имеющихся знаний.            -Педагог закрепляет знания по проведённому занятию.   - Вопросы по теме занятия:(Какие продукты являются полезными? -Что любит, есть Маша и Миша, а что любите есть вы?)  -Герои угощают детей соком и прощаются.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Галина Витальевна</dc:creator>
  <cp:lastModifiedBy>User</cp:lastModifiedBy>
  <cp:revision>53</cp:revision>
  <dcterms:created xsi:type="dcterms:W3CDTF">2021-11-21T08:59:35Z</dcterms:created>
  <dcterms:modified xsi:type="dcterms:W3CDTF">2023-09-19T13:15:27Z</dcterms:modified>
</cp:coreProperties>
</file>