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6" r:id="rId11"/>
    <p:sldId id="267" r:id="rId12"/>
    <p:sldId id="264" r:id="rId13"/>
    <p:sldId id="265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4.bin"/><Relationship Id="rId3" Type="http://schemas.openxmlformats.org/officeDocument/2006/relationships/image" Target="../media/image9.jpeg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jpeg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5.wmf"/><Relationship Id="rId15" Type="http://schemas.openxmlformats.org/officeDocument/2006/relationships/image" Target="../media/image6.jpeg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.png"/><Relationship Id="rId1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5496" y="44624"/>
            <a:ext cx="9073008" cy="6768752"/>
            <a:chOff x="35496" y="44624"/>
            <a:chExt cx="9073008" cy="676875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50904" y="116632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35496" y="6741368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07504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9045533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2" descr="C:\Users\Пользователь\Desktop\IuvIYEB8F2c-как-смарт-объект-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3" r="20156" b="41102"/>
          <a:stretch/>
        </p:blipFill>
        <p:spPr bwMode="auto">
          <a:xfrm>
            <a:off x="7884368" y="5877272"/>
            <a:ext cx="936104" cy="5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41497" y="1700808"/>
            <a:ext cx="81565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Графики функций</a:t>
            </a:r>
            <a:endParaRPr lang="ru-RU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316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496" y="44624"/>
            <a:ext cx="9073008" cy="6768752"/>
            <a:chOff x="35496" y="44624"/>
            <a:chExt cx="9073008" cy="676875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50904" y="116632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35496" y="6741368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7504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9045533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1331640" y="188913"/>
            <a:ext cx="6365881" cy="704850"/>
            <a:chOff x="1973" y="5"/>
            <a:chExt cx="4010" cy="444"/>
          </a:xfrm>
        </p:grpSpPr>
        <p:sp>
          <p:nvSpPr>
            <p:cNvPr id="8" name="Text Box 82"/>
            <p:cNvSpPr txBox="1">
              <a:spLocks noChangeArrowheads="1"/>
            </p:cNvSpPr>
            <p:nvPr/>
          </p:nvSpPr>
          <p:spPr bwMode="auto">
            <a:xfrm>
              <a:off x="1973" y="119"/>
              <a:ext cx="401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Квадратичная функция  </a:t>
              </a:r>
              <a:r>
                <a:rPr lang="ru-RU" sz="2800" b="1" i="1" dirty="0">
                  <a:solidFill>
                    <a:srgbClr val="FF3300"/>
                  </a:solidFill>
                  <a:latin typeface="Times New Roman" pitchFamily="18" charset="0"/>
                </a:rPr>
                <a:t>у = </a:t>
              </a:r>
              <a:r>
                <a:rPr lang="ru-RU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ах 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+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</a:rPr>
                <a:t>bx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 +c</a:t>
              </a:r>
              <a:endParaRPr lang="ru-RU" sz="2800" b="1" i="1" dirty="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9" name="Text Box 83"/>
            <p:cNvSpPr txBox="1">
              <a:spLocks noChangeArrowheads="1"/>
            </p:cNvSpPr>
            <p:nvPr/>
          </p:nvSpPr>
          <p:spPr bwMode="auto">
            <a:xfrm>
              <a:off x="5056" y="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 dirty="0">
                  <a:solidFill>
                    <a:srgbClr val="FF33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0" name="Text Box 2"/>
          <p:cNvSpPr txBox="1">
            <a:spLocks noChangeArrowheads="1"/>
          </p:cNvSpPr>
          <p:nvPr/>
        </p:nvSpPr>
        <p:spPr bwMode="auto">
          <a:xfrm rot="17511373">
            <a:off x="4837113" y="2751138"/>
            <a:ext cx="1219200" cy="495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5C005C"/>
                </a:solidFill>
                <a:latin typeface="Times New Roman" pitchFamily="18" charset="0"/>
              </a:rPr>
              <a:t>у = х</a:t>
            </a:r>
            <a:r>
              <a:rPr lang="ru-RU" sz="2400" baseline="30000">
                <a:solidFill>
                  <a:srgbClr val="5C005C"/>
                </a:solidFill>
                <a:latin typeface="Times New Roman" pitchFamily="18" charset="0"/>
              </a:rPr>
              <a:t>2</a:t>
            </a:r>
          </a:p>
        </p:txBody>
      </p:sp>
      <p:pic>
        <p:nvPicPr>
          <p:cNvPr id="11" name="Picture 3" descr="Без имени-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7"/>
          <a:stretch>
            <a:fillRect/>
          </a:stretch>
        </p:blipFill>
        <p:spPr bwMode="auto">
          <a:xfrm>
            <a:off x="611188" y="766763"/>
            <a:ext cx="7200900" cy="56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 descr="парабола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973390" y="3613150"/>
            <a:ext cx="2592388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2979738" y="833438"/>
            <a:ext cx="2592387" cy="3055937"/>
            <a:chOff x="1954" y="1612"/>
            <a:chExt cx="1633" cy="1925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 rot="-4088627">
              <a:off x="2811" y="2874"/>
              <a:ext cx="1015" cy="312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>
                  <a:solidFill>
                    <a:srgbClr val="5C005C"/>
                  </a:solidFill>
                  <a:latin typeface="Times New Roman" pitchFamily="18" charset="0"/>
                </a:rPr>
                <a:t>у = х</a:t>
              </a:r>
              <a:r>
                <a:rPr lang="ru-RU" sz="2400" baseline="30000">
                  <a:solidFill>
                    <a:srgbClr val="5C005C"/>
                  </a:solidFill>
                  <a:latin typeface="Times New Roman" pitchFamily="18" charset="0"/>
                </a:rPr>
                <a:t>2</a:t>
              </a:r>
              <a:r>
                <a:rPr lang="ru-RU" sz="2400">
                  <a:solidFill>
                    <a:srgbClr val="5C005C"/>
                  </a:solidFill>
                  <a:latin typeface="Times New Roman" pitchFamily="18" charset="0"/>
                </a:rPr>
                <a:t> - 8</a:t>
              </a:r>
              <a:endParaRPr lang="ru-RU" sz="2400" baseline="30000">
                <a:solidFill>
                  <a:srgbClr val="5C005C"/>
                </a:solidFill>
                <a:latin typeface="Times New Roman" pitchFamily="18" charset="0"/>
              </a:endParaRPr>
            </a:p>
          </p:txBody>
        </p:sp>
        <p:pic>
          <p:nvPicPr>
            <p:cNvPr id="17" name="Picture 9" descr="парабола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" y="1612"/>
              <a:ext cx="1633" cy="1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720013" y="2543175"/>
            <a:ext cx="1116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pSp>
        <p:nvGrpSpPr>
          <p:cNvPr id="20" name="Group 12"/>
          <p:cNvGrpSpPr>
            <a:grpSpLocks/>
          </p:cNvGrpSpPr>
          <p:nvPr/>
        </p:nvGrpSpPr>
        <p:grpSpPr bwMode="auto">
          <a:xfrm>
            <a:off x="2635251" y="749300"/>
            <a:ext cx="2959101" cy="2887663"/>
            <a:chOff x="1365" y="454"/>
            <a:chExt cx="1864" cy="1819"/>
          </a:xfrm>
        </p:grpSpPr>
        <p:pic>
          <p:nvPicPr>
            <p:cNvPr id="21" name="Picture 13" descr="парабола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" y="454"/>
              <a:ext cx="1633" cy="1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 rot="15029844">
              <a:off x="920" y="1014"/>
              <a:ext cx="1202" cy="312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dirty="0">
                  <a:solidFill>
                    <a:srgbClr val="5C005C"/>
                  </a:solidFill>
                  <a:latin typeface="Times New Roman" pitchFamily="18" charset="0"/>
                </a:rPr>
                <a:t>у = (х + 6)</a:t>
              </a:r>
              <a:r>
                <a:rPr lang="ru-RU" sz="2400" baseline="30000" dirty="0">
                  <a:solidFill>
                    <a:srgbClr val="5C005C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pic>
        <p:nvPicPr>
          <p:cNvPr id="23" name="Picture 2" descr="C:\Users\Пользователь\Desktop\IuvIYEB8F2c-как-смарт-объект-1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3" r="20156" b="41102"/>
          <a:stretch/>
        </p:blipFill>
        <p:spPr bwMode="auto">
          <a:xfrm>
            <a:off x="7884368" y="5877272"/>
            <a:ext cx="936104" cy="5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35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74746E-6 L -0.00155 0.3402 " pathEditMode="relative" ptsTypes="AA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208 L -0.26754 -0.0062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-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" name="Group 40"/>
          <p:cNvGrpSpPr>
            <a:grpSpLocks/>
          </p:cNvGrpSpPr>
          <p:nvPr/>
        </p:nvGrpSpPr>
        <p:grpSpPr bwMode="auto">
          <a:xfrm>
            <a:off x="4801779" y="2852936"/>
            <a:ext cx="1210381" cy="1185209"/>
            <a:chOff x="158" y="164"/>
            <a:chExt cx="5426" cy="3970"/>
          </a:xfrm>
        </p:grpSpPr>
        <p:grpSp>
          <p:nvGrpSpPr>
            <p:cNvPr id="585" name="Group 41"/>
            <p:cNvGrpSpPr>
              <a:grpSpLocks/>
            </p:cNvGrpSpPr>
            <p:nvPr/>
          </p:nvGrpSpPr>
          <p:grpSpPr bwMode="auto">
            <a:xfrm>
              <a:off x="158" y="164"/>
              <a:ext cx="5426" cy="3970"/>
              <a:chOff x="158" y="164"/>
              <a:chExt cx="5426" cy="3970"/>
            </a:xfrm>
          </p:grpSpPr>
          <p:grpSp>
            <p:nvGrpSpPr>
              <p:cNvPr id="648" name="Group 42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pic>
              <p:nvPicPr>
                <p:cNvPr id="650" name="Picture 43" descr="Координаты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24" t="5121" r="4724" b="23045"/>
                <a:stretch>
                  <a:fillRect/>
                </a:stretch>
              </p:blipFill>
              <p:spPr bwMode="auto">
                <a:xfrm>
                  <a:off x="158" y="164"/>
                  <a:ext cx="5426" cy="397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51" name="Line 44"/>
                <p:cNvSpPr>
                  <a:spLocks noChangeShapeType="1"/>
                </p:cNvSpPr>
                <p:nvPr/>
              </p:nvSpPr>
              <p:spPr bwMode="auto">
                <a:xfrm>
                  <a:off x="2880" y="210"/>
                  <a:ext cx="0" cy="3855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2" name="Line 45"/>
                <p:cNvSpPr>
                  <a:spLocks noChangeShapeType="1"/>
                </p:cNvSpPr>
                <p:nvPr/>
              </p:nvSpPr>
              <p:spPr bwMode="auto">
                <a:xfrm>
                  <a:off x="385" y="2296"/>
                  <a:ext cx="5126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49" name="Text Box 46"/>
              <p:cNvSpPr txBox="1">
                <a:spLocks noChangeArrowheads="1"/>
              </p:cNvSpPr>
              <p:nvPr/>
            </p:nvSpPr>
            <p:spPr bwMode="auto">
              <a:xfrm>
                <a:off x="2881" y="2296"/>
                <a:ext cx="27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354" tIns="35177" rIns="70354" bIns="35177">
                <a:spAutoFit/>
              </a:bodyPr>
              <a:lstStyle>
                <a:lvl1pPr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500" b="1">
                    <a:solidFill>
                      <a:schemeClr val="bg2"/>
                    </a:solidFill>
                  </a:rPr>
                  <a:t>0</a:t>
                </a:r>
                <a:endParaRPr lang="ru-RU" sz="1400">
                  <a:solidFill>
                    <a:schemeClr val="bg2"/>
                  </a:solidFill>
                  <a:latin typeface="Tahoma" charset="0"/>
                </a:endParaRPr>
              </a:p>
            </p:txBody>
          </p:sp>
        </p:grpSp>
        <p:sp>
          <p:nvSpPr>
            <p:cNvPr id="586" name="Text Box 47"/>
            <p:cNvSpPr txBox="1">
              <a:spLocks noChangeArrowheads="1"/>
            </p:cNvSpPr>
            <p:nvPr/>
          </p:nvSpPr>
          <p:spPr bwMode="auto">
            <a:xfrm>
              <a:off x="5239" y="2296"/>
              <a:ext cx="27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х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87" name="Text Box 48"/>
            <p:cNvSpPr txBox="1">
              <a:spLocks noChangeArrowheads="1"/>
            </p:cNvSpPr>
            <p:nvPr/>
          </p:nvSpPr>
          <p:spPr bwMode="auto">
            <a:xfrm>
              <a:off x="2925" y="210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у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88" name="Line 49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9" name="Line 50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0" name="Line 51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1" name="Line 52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2" name="Line 53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3" name="Line 54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" name="Line 55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5" name="Line 56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6" name="Line 57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7" name="Line 58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8" name="Text Box 59"/>
            <p:cNvSpPr txBox="1">
              <a:spLocks noChangeArrowheads="1"/>
            </p:cNvSpPr>
            <p:nvPr/>
          </p:nvSpPr>
          <p:spPr bwMode="auto">
            <a:xfrm>
              <a:off x="3049" y="222"/>
              <a:ext cx="11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graphicFrame>
          <p:nvGraphicFramePr>
            <p:cNvPr id="599" name="Object 60"/>
            <p:cNvGraphicFramePr>
              <a:graphicFrameLocks noChangeAspect="1"/>
            </p:cNvGraphicFramePr>
            <p:nvPr/>
          </p:nvGraphicFramePr>
          <p:xfrm>
            <a:off x="3655" y="2179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9" name="Формула" r:id="rId4" imgW="114151" imgH="215619" progId="Equation.3">
                    <p:embed/>
                  </p:oleObj>
                </mc:Choice>
                <mc:Fallback>
                  <p:oleObj name="Формула" r:id="rId4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5" y="2179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0" name="Text Box 61"/>
            <p:cNvSpPr txBox="1">
              <a:spLocks noChangeArrowheads="1"/>
            </p:cNvSpPr>
            <p:nvPr/>
          </p:nvSpPr>
          <p:spPr bwMode="auto">
            <a:xfrm>
              <a:off x="3333" y="233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01" name="Text Box 62"/>
            <p:cNvSpPr txBox="1">
              <a:spLocks noChangeArrowheads="1"/>
            </p:cNvSpPr>
            <p:nvPr/>
          </p:nvSpPr>
          <p:spPr bwMode="auto">
            <a:xfrm>
              <a:off x="3060" y="2342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02" name="Text Box 63"/>
            <p:cNvSpPr txBox="1">
              <a:spLocks noChangeArrowheads="1"/>
            </p:cNvSpPr>
            <p:nvPr/>
          </p:nvSpPr>
          <p:spPr bwMode="auto">
            <a:xfrm>
              <a:off x="2700" y="188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03" name="Text Box 64"/>
            <p:cNvSpPr txBox="1">
              <a:spLocks noChangeArrowheads="1"/>
            </p:cNvSpPr>
            <p:nvPr/>
          </p:nvSpPr>
          <p:spPr bwMode="auto">
            <a:xfrm>
              <a:off x="2454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04" name="Text Box 65"/>
            <p:cNvSpPr txBox="1">
              <a:spLocks noChangeArrowheads="1"/>
            </p:cNvSpPr>
            <p:nvPr/>
          </p:nvSpPr>
          <p:spPr bwMode="auto">
            <a:xfrm>
              <a:off x="2653" y="2523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05" name="Text Box 66"/>
            <p:cNvSpPr txBox="1">
              <a:spLocks noChangeArrowheads="1"/>
            </p:cNvSpPr>
            <p:nvPr/>
          </p:nvSpPr>
          <p:spPr bwMode="auto">
            <a:xfrm>
              <a:off x="2653" y="279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06" name="Text Box 67"/>
            <p:cNvSpPr txBox="1">
              <a:spLocks noChangeArrowheads="1"/>
            </p:cNvSpPr>
            <p:nvPr/>
          </p:nvSpPr>
          <p:spPr bwMode="auto">
            <a:xfrm>
              <a:off x="2203" y="2346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07" name="Text Box 68"/>
            <p:cNvSpPr txBox="1">
              <a:spLocks noChangeArrowheads="1"/>
            </p:cNvSpPr>
            <p:nvPr/>
          </p:nvSpPr>
          <p:spPr bwMode="auto">
            <a:xfrm>
              <a:off x="2700" y="157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08" name="Text Box 69"/>
            <p:cNvSpPr txBox="1">
              <a:spLocks noChangeArrowheads="1"/>
            </p:cNvSpPr>
            <p:nvPr/>
          </p:nvSpPr>
          <p:spPr bwMode="auto">
            <a:xfrm>
              <a:off x="3639" y="234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 dirty="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 dirty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09" name="Text Box 70"/>
            <p:cNvSpPr txBox="1">
              <a:spLocks noChangeArrowheads="1"/>
            </p:cNvSpPr>
            <p:nvPr/>
          </p:nvSpPr>
          <p:spPr bwMode="auto">
            <a:xfrm>
              <a:off x="1929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10" name="Text Box 71"/>
            <p:cNvSpPr txBox="1">
              <a:spLocks noChangeArrowheads="1"/>
            </p:cNvSpPr>
            <p:nvPr/>
          </p:nvSpPr>
          <p:spPr bwMode="auto">
            <a:xfrm>
              <a:off x="2653" y="3159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11" name="Text Box 72"/>
            <p:cNvSpPr txBox="1">
              <a:spLocks noChangeArrowheads="1"/>
            </p:cNvSpPr>
            <p:nvPr/>
          </p:nvSpPr>
          <p:spPr bwMode="auto">
            <a:xfrm>
              <a:off x="2700" y="1206"/>
              <a:ext cx="18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12" name="Text Box 73"/>
            <p:cNvSpPr txBox="1">
              <a:spLocks noChangeArrowheads="1"/>
            </p:cNvSpPr>
            <p:nvPr/>
          </p:nvSpPr>
          <p:spPr bwMode="auto">
            <a:xfrm>
              <a:off x="3922" y="236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13" name="Text Box 74"/>
            <p:cNvSpPr txBox="1">
              <a:spLocks noChangeArrowheads="1"/>
            </p:cNvSpPr>
            <p:nvPr/>
          </p:nvSpPr>
          <p:spPr bwMode="auto">
            <a:xfrm>
              <a:off x="2653" y="347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14" name="Text Box 75"/>
            <p:cNvSpPr txBox="1">
              <a:spLocks noChangeArrowheads="1"/>
            </p:cNvSpPr>
            <p:nvPr/>
          </p:nvSpPr>
          <p:spPr bwMode="auto">
            <a:xfrm>
              <a:off x="1602" y="234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15" name="Text Box 76"/>
            <p:cNvSpPr txBox="1">
              <a:spLocks noChangeArrowheads="1"/>
            </p:cNvSpPr>
            <p:nvPr/>
          </p:nvSpPr>
          <p:spPr bwMode="auto">
            <a:xfrm>
              <a:off x="2700" y="89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16" name="Text Box 77"/>
            <p:cNvSpPr txBox="1">
              <a:spLocks noChangeArrowheads="1"/>
            </p:cNvSpPr>
            <p:nvPr/>
          </p:nvSpPr>
          <p:spPr bwMode="auto">
            <a:xfrm>
              <a:off x="4149" y="2382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 dirty="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 dirty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17" name="Text Box 78"/>
            <p:cNvSpPr txBox="1">
              <a:spLocks noChangeArrowheads="1"/>
            </p:cNvSpPr>
            <p:nvPr/>
          </p:nvSpPr>
          <p:spPr bwMode="auto">
            <a:xfrm>
              <a:off x="1276" y="2338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18" name="Text Box 79"/>
            <p:cNvSpPr txBox="1">
              <a:spLocks noChangeArrowheads="1"/>
            </p:cNvSpPr>
            <p:nvPr/>
          </p:nvSpPr>
          <p:spPr bwMode="auto">
            <a:xfrm>
              <a:off x="2608" y="3793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19" name="Text Box 80"/>
            <p:cNvSpPr txBox="1">
              <a:spLocks noChangeArrowheads="1"/>
            </p:cNvSpPr>
            <p:nvPr/>
          </p:nvSpPr>
          <p:spPr bwMode="auto">
            <a:xfrm>
              <a:off x="2609" y="617"/>
              <a:ext cx="25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20" name="Text Box 81"/>
            <p:cNvSpPr txBox="1">
              <a:spLocks noChangeArrowheads="1"/>
            </p:cNvSpPr>
            <p:nvPr/>
          </p:nvSpPr>
          <p:spPr bwMode="auto">
            <a:xfrm>
              <a:off x="4467" y="2382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21" name="Text Box 82"/>
            <p:cNvSpPr txBox="1">
              <a:spLocks noChangeArrowheads="1"/>
            </p:cNvSpPr>
            <p:nvPr/>
          </p:nvSpPr>
          <p:spPr bwMode="auto">
            <a:xfrm>
              <a:off x="929" y="2338"/>
              <a:ext cx="4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 dirty="0">
                  <a:solidFill>
                    <a:schemeClr val="bg2"/>
                  </a:solidFill>
                  <a:latin typeface="Arial Black" pitchFamily="34" charset="0"/>
                </a:rPr>
                <a:t>-12</a:t>
              </a:r>
              <a:endParaRPr lang="ru-RU" sz="1400" dirty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22" name="Text Box 83"/>
            <p:cNvSpPr txBox="1">
              <a:spLocks noChangeArrowheads="1"/>
            </p:cNvSpPr>
            <p:nvPr/>
          </p:nvSpPr>
          <p:spPr bwMode="auto">
            <a:xfrm>
              <a:off x="2609" y="300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23" name="Line 84"/>
            <p:cNvSpPr>
              <a:spLocks noChangeShapeType="1"/>
            </p:cNvSpPr>
            <p:nvPr/>
          </p:nvSpPr>
          <p:spPr bwMode="auto">
            <a:xfrm>
              <a:off x="295" y="2296"/>
              <a:ext cx="5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" name="Line 85"/>
            <p:cNvSpPr>
              <a:spLocks noChangeShapeType="1"/>
            </p:cNvSpPr>
            <p:nvPr/>
          </p:nvSpPr>
          <p:spPr bwMode="auto">
            <a:xfrm flipV="1">
              <a:off x="2880" y="210"/>
              <a:ext cx="0" cy="38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5" name="Line 86"/>
            <p:cNvSpPr>
              <a:spLocks noChangeShapeType="1"/>
            </p:cNvSpPr>
            <p:nvPr/>
          </p:nvSpPr>
          <p:spPr bwMode="auto">
            <a:xfrm>
              <a:off x="2835" y="261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6" name="Line 87"/>
            <p:cNvSpPr>
              <a:spLocks noChangeShapeType="1"/>
            </p:cNvSpPr>
            <p:nvPr/>
          </p:nvSpPr>
          <p:spPr bwMode="auto">
            <a:xfrm>
              <a:off x="2830" y="323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7" name="Line 88"/>
            <p:cNvSpPr>
              <a:spLocks noChangeShapeType="1"/>
            </p:cNvSpPr>
            <p:nvPr/>
          </p:nvSpPr>
          <p:spPr bwMode="auto">
            <a:xfrm>
              <a:off x="2832" y="34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8" name="Line 89"/>
            <p:cNvSpPr>
              <a:spLocks noChangeShapeType="1"/>
            </p:cNvSpPr>
            <p:nvPr/>
          </p:nvSpPr>
          <p:spPr bwMode="auto">
            <a:xfrm>
              <a:off x="2826" y="6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9" name="Line 90"/>
            <p:cNvSpPr>
              <a:spLocks noChangeShapeType="1"/>
            </p:cNvSpPr>
            <p:nvPr/>
          </p:nvSpPr>
          <p:spPr bwMode="auto">
            <a:xfrm>
              <a:off x="2828" y="10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0" name="Line 91"/>
            <p:cNvSpPr>
              <a:spLocks noChangeShapeType="1"/>
            </p:cNvSpPr>
            <p:nvPr/>
          </p:nvSpPr>
          <p:spPr bwMode="auto">
            <a:xfrm>
              <a:off x="2831" y="132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1" name="Line 92"/>
            <p:cNvSpPr>
              <a:spLocks noChangeShapeType="1"/>
            </p:cNvSpPr>
            <p:nvPr/>
          </p:nvSpPr>
          <p:spPr bwMode="auto">
            <a:xfrm>
              <a:off x="2833" y="166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2" name="Line 93"/>
            <p:cNvSpPr>
              <a:spLocks noChangeShapeType="1"/>
            </p:cNvSpPr>
            <p:nvPr/>
          </p:nvSpPr>
          <p:spPr bwMode="auto">
            <a:xfrm>
              <a:off x="2827" y="197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3" name="Line 94"/>
            <p:cNvSpPr>
              <a:spLocks noChangeShapeType="1"/>
            </p:cNvSpPr>
            <p:nvPr/>
          </p:nvSpPr>
          <p:spPr bwMode="auto">
            <a:xfrm>
              <a:off x="2830" y="358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" name="Line 95"/>
            <p:cNvSpPr>
              <a:spLocks noChangeShapeType="1"/>
            </p:cNvSpPr>
            <p:nvPr/>
          </p:nvSpPr>
          <p:spPr bwMode="auto">
            <a:xfrm>
              <a:off x="2841" y="38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" name="Line 96"/>
            <p:cNvSpPr>
              <a:spLocks noChangeShapeType="1"/>
            </p:cNvSpPr>
            <p:nvPr/>
          </p:nvSpPr>
          <p:spPr bwMode="auto">
            <a:xfrm rot="5400000">
              <a:off x="3395" y="230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6" name="Line 97"/>
            <p:cNvSpPr>
              <a:spLocks noChangeShapeType="1"/>
            </p:cNvSpPr>
            <p:nvPr/>
          </p:nvSpPr>
          <p:spPr bwMode="auto">
            <a:xfrm>
              <a:off x="2824" y="2903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7" name="Line 98"/>
            <p:cNvSpPr>
              <a:spLocks noChangeShapeType="1"/>
            </p:cNvSpPr>
            <p:nvPr/>
          </p:nvSpPr>
          <p:spPr bwMode="auto">
            <a:xfrm rot="5400000">
              <a:off x="1686" y="22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8" name="Line 99"/>
            <p:cNvSpPr>
              <a:spLocks noChangeShapeType="1"/>
            </p:cNvSpPr>
            <p:nvPr/>
          </p:nvSpPr>
          <p:spPr bwMode="auto">
            <a:xfrm rot="5400000">
              <a:off x="4552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9" name="Line 100"/>
            <p:cNvSpPr>
              <a:spLocks noChangeShapeType="1"/>
            </p:cNvSpPr>
            <p:nvPr/>
          </p:nvSpPr>
          <p:spPr bwMode="auto">
            <a:xfrm rot="5400000">
              <a:off x="3986" y="23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0" name="Line 101"/>
            <p:cNvSpPr>
              <a:spLocks noChangeShapeType="1"/>
            </p:cNvSpPr>
            <p:nvPr/>
          </p:nvSpPr>
          <p:spPr bwMode="auto">
            <a:xfrm rot="5400000">
              <a:off x="3120" y="229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1" name="Line 102"/>
            <p:cNvSpPr>
              <a:spLocks noChangeShapeType="1"/>
            </p:cNvSpPr>
            <p:nvPr/>
          </p:nvSpPr>
          <p:spPr bwMode="auto">
            <a:xfrm rot="5400000">
              <a:off x="3696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2" name="Line 103"/>
            <p:cNvSpPr>
              <a:spLocks noChangeShapeType="1"/>
            </p:cNvSpPr>
            <p:nvPr/>
          </p:nvSpPr>
          <p:spPr bwMode="auto">
            <a:xfrm rot="5400000">
              <a:off x="4266" y="2288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3" name="Line 104"/>
            <p:cNvSpPr>
              <a:spLocks noChangeShapeType="1"/>
            </p:cNvSpPr>
            <p:nvPr/>
          </p:nvSpPr>
          <p:spPr bwMode="auto">
            <a:xfrm rot="5400000">
              <a:off x="1976" y="228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4" name="Line 105"/>
            <p:cNvSpPr>
              <a:spLocks noChangeShapeType="1"/>
            </p:cNvSpPr>
            <p:nvPr/>
          </p:nvSpPr>
          <p:spPr bwMode="auto">
            <a:xfrm rot="5400000">
              <a:off x="2270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5" name="Line 106"/>
            <p:cNvSpPr>
              <a:spLocks noChangeShapeType="1"/>
            </p:cNvSpPr>
            <p:nvPr/>
          </p:nvSpPr>
          <p:spPr bwMode="auto">
            <a:xfrm rot="5400000">
              <a:off x="2523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6" name="Line 107"/>
            <p:cNvSpPr>
              <a:spLocks noChangeShapeType="1"/>
            </p:cNvSpPr>
            <p:nvPr/>
          </p:nvSpPr>
          <p:spPr bwMode="auto">
            <a:xfrm rot="5400000">
              <a:off x="1390" y="22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7" name="Line 108"/>
            <p:cNvSpPr>
              <a:spLocks noChangeShapeType="1"/>
            </p:cNvSpPr>
            <p:nvPr/>
          </p:nvSpPr>
          <p:spPr bwMode="auto">
            <a:xfrm rot="5400000">
              <a:off x="1110" y="229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1475656" y="188640"/>
            <a:ext cx="1635684" cy="1396208"/>
            <a:chOff x="158" y="164"/>
            <a:chExt cx="5426" cy="3970"/>
          </a:xfrm>
        </p:grpSpPr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158" y="164"/>
              <a:ext cx="5426" cy="3970"/>
              <a:chOff x="158" y="164"/>
              <a:chExt cx="5426" cy="3970"/>
            </a:xfrm>
          </p:grpSpPr>
          <p:grpSp>
            <p:nvGrpSpPr>
              <p:cNvPr id="74" name="Group 42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pic>
              <p:nvPicPr>
                <p:cNvPr id="76" name="Picture 43" descr="Координаты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24" t="5121" r="4724" b="23045"/>
                <a:stretch>
                  <a:fillRect/>
                </a:stretch>
              </p:blipFill>
              <p:spPr bwMode="auto">
                <a:xfrm>
                  <a:off x="158" y="164"/>
                  <a:ext cx="5426" cy="397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7" name="Line 44"/>
                <p:cNvSpPr>
                  <a:spLocks noChangeShapeType="1"/>
                </p:cNvSpPr>
                <p:nvPr/>
              </p:nvSpPr>
              <p:spPr bwMode="auto">
                <a:xfrm>
                  <a:off x="2880" y="210"/>
                  <a:ext cx="0" cy="3855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" name="Line 45"/>
                <p:cNvSpPr>
                  <a:spLocks noChangeShapeType="1"/>
                </p:cNvSpPr>
                <p:nvPr/>
              </p:nvSpPr>
              <p:spPr bwMode="auto">
                <a:xfrm>
                  <a:off x="385" y="2296"/>
                  <a:ext cx="5126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5" name="Text Box 46"/>
              <p:cNvSpPr txBox="1">
                <a:spLocks noChangeArrowheads="1"/>
              </p:cNvSpPr>
              <p:nvPr/>
            </p:nvSpPr>
            <p:spPr bwMode="auto">
              <a:xfrm>
                <a:off x="2881" y="2296"/>
                <a:ext cx="27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354" tIns="35177" rIns="70354" bIns="35177">
                <a:spAutoFit/>
              </a:bodyPr>
              <a:lstStyle>
                <a:lvl1pPr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500" b="1">
                    <a:solidFill>
                      <a:schemeClr val="bg2"/>
                    </a:solidFill>
                  </a:rPr>
                  <a:t>0</a:t>
                </a:r>
                <a:endParaRPr lang="ru-RU" sz="1400">
                  <a:solidFill>
                    <a:schemeClr val="bg2"/>
                  </a:solidFill>
                  <a:latin typeface="Tahoma" charset="0"/>
                </a:endParaRPr>
              </a:p>
            </p:txBody>
          </p:sp>
        </p:grpSp>
        <p:sp>
          <p:nvSpPr>
            <p:cNvPr id="12" name="Text Box 47"/>
            <p:cNvSpPr txBox="1">
              <a:spLocks noChangeArrowheads="1"/>
            </p:cNvSpPr>
            <p:nvPr/>
          </p:nvSpPr>
          <p:spPr bwMode="auto">
            <a:xfrm>
              <a:off x="5239" y="2296"/>
              <a:ext cx="27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х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3" name="Text Box 48"/>
            <p:cNvSpPr txBox="1">
              <a:spLocks noChangeArrowheads="1"/>
            </p:cNvSpPr>
            <p:nvPr/>
          </p:nvSpPr>
          <p:spPr bwMode="auto">
            <a:xfrm>
              <a:off x="2925" y="210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у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50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51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52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53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54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55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56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57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58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Text Box 59"/>
            <p:cNvSpPr txBox="1">
              <a:spLocks noChangeArrowheads="1"/>
            </p:cNvSpPr>
            <p:nvPr/>
          </p:nvSpPr>
          <p:spPr bwMode="auto">
            <a:xfrm>
              <a:off x="3049" y="222"/>
              <a:ext cx="11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graphicFrame>
          <p:nvGraphicFramePr>
            <p:cNvPr id="25" name="Object 60"/>
            <p:cNvGraphicFramePr>
              <a:graphicFrameLocks noChangeAspect="1"/>
            </p:cNvGraphicFramePr>
            <p:nvPr/>
          </p:nvGraphicFramePr>
          <p:xfrm>
            <a:off x="3655" y="2179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0" name="Формула" r:id="rId7" imgW="114151" imgH="215619" progId="Equation.3">
                    <p:embed/>
                  </p:oleObj>
                </mc:Choice>
                <mc:Fallback>
                  <p:oleObj name="Формула" r:id="rId7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5" y="2179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ext Box 61"/>
            <p:cNvSpPr txBox="1">
              <a:spLocks noChangeArrowheads="1"/>
            </p:cNvSpPr>
            <p:nvPr/>
          </p:nvSpPr>
          <p:spPr bwMode="auto">
            <a:xfrm>
              <a:off x="3333" y="233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7" name="Text Box 62"/>
            <p:cNvSpPr txBox="1">
              <a:spLocks noChangeArrowheads="1"/>
            </p:cNvSpPr>
            <p:nvPr/>
          </p:nvSpPr>
          <p:spPr bwMode="auto">
            <a:xfrm>
              <a:off x="3060" y="2342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8" name="Text Box 63"/>
            <p:cNvSpPr txBox="1">
              <a:spLocks noChangeArrowheads="1"/>
            </p:cNvSpPr>
            <p:nvPr/>
          </p:nvSpPr>
          <p:spPr bwMode="auto">
            <a:xfrm>
              <a:off x="2700" y="188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9" name="Text Box 64"/>
            <p:cNvSpPr txBox="1">
              <a:spLocks noChangeArrowheads="1"/>
            </p:cNvSpPr>
            <p:nvPr/>
          </p:nvSpPr>
          <p:spPr bwMode="auto">
            <a:xfrm>
              <a:off x="2454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0" name="Text Box 65"/>
            <p:cNvSpPr txBox="1">
              <a:spLocks noChangeArrowheads="1"/>
            </p:cNvSpPr>
            <p:nvPr/>
          </p:nvSpPr>
          <p:spPr bwMode="auto">
            <a:xfrm>
              <a:off x="2653" y="2523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1" name="Text Box 66"/>
            <p:cNvSpPr txBox="1">
              <a:spLocks noChangeArrowheads="1"/>
            </p:cNvSpPr>
            <p:nvPr/>
          </p:nvSpPr>
          <p:spPr bwMode="auto">
            <a:xfrm>
              <a:off x="2653" y="279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2" name="Text Box 67"/>
            <p:cNvSpPr txBox="1">
              <a:spLocks noChangeArrowheads="1"/>
            </p:cNvSpPr>
            <p:nvPr/>
          </p:nvSpPr>
          <p:spPr bwMode="auto">
            <a:xfrm>
              <a:off x="2203" y="2346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3" name="Text Box 68"/>
            <p:cNvSpPr txBox="1">
              <a:spLocks noChangeArrowheads="1"/>
            </p:cNvSpPr>
            <p:nvPr/>
          </p:nvSpPr>
          <p:spPr bwMode="auto">
            <a:xfrm>
              <a:off x="2700" y="157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4" name="Text Box 69"/>
            <p:cNvSpPr txBox="1">
              <a:spLocks noChangeArrowheads="1"/>
            </p:cNvSpPr>
            <p:nvPr/>
          </p:nvSpPr>
          <p:spPr bwMode="auto">
            <a:xfrm>
              <a:off x="3639" y="234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5" name="Text Box 70"/>
            <p:cNvSpPr txBox="1">
              <a:spLocks noChangeArrowheads="1"/>
            </p:cNvSpPr>
            <p:nvPr/>
          </p:nvSpPr>
          <p:spPr bwMode="auto">
            <a:xfrm>
              <a:off x="1929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6" name="Text Box 71"/>
            <p:cNvSpPr txBox="1">
              <a:spLocks noChangeArrowheads="1"/>
            </p:cNvSpPr>
            <p:nvPr/>
          </p:nvSpPr>
          <p:spPr bwMode="auto">
            <a:xfrm>
              <a:off x="2653" y="3159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7" name="Text Box 72"/>
            <p:cNvSpPr txBox="1">
              <a:spLocks noChangeArrowheads="1"/>
            </p:cNvSpPr>
            <p:nvPr/>
          </p:nvSpPr>
          <p:spPr bwMode="auto">
            <a:xfrm>
              <a:off x="2700" y="1206"/>
              <a:ext cx="18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8" name="Text Box 73"/>
            <p:cNvSpPr txBox="1">
              <a:spLocks noChangeArrowheads="1"/>
            </p:cNvSpPr>
            <p:nvPr/>
          </p:nvSpPr>
          <p:spPr bwMode="auto">
            <a:xfrm>
              <a:off x="3922" y="236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9" name="Text Box 74"/>
            <p:cNvSpPr txBox="1">
              <a:spLocks noChangeArrowheads="1"/>
            </p:cNvSpPr>
            <p:nvPr/>
          </p:nvSpPr>
          <p:spPr bwMode="auto">
            <a:xfrm>
              <a:off x="2653" y="347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0" name="Text Box 75"/>
            <p:cNvSpPr txBox="1">
              <a:spLocks noChangeArrowheads="1"/>
            </p:cNvSpPr>
            <p:nvPr/>
          </p:nvSpPr>
          <p:spPr bwMode="auto">
            <a:xfrm>
              <a:off x="1602" y="234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1" name="Text Box 76"/>
            <p:cNvSpPr txBox="1">
              <a:spLocks noChangeArrowheads="1"/>
            </p:cNvSpPr>
            <p:nvPr/>
          </p:nvSpPr>
          <p:spPr bwMode="auto">
            <a:xfrm>
              <a:off x="2700" y="89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2" name="Text Box 77"/>
            <p:cNvSpPr txBox="1">
              <a:spLocks noChangeArrowheads="1"/>
            </p:cNvSpPr>
            <p:nvPr/>
          </p:nvSpPr>
          <p:spPr bwMode="auto">
            <a:xfrm>
              <a:off x="4149" y="2382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3" name="Text Box 78"/>
            <p:cNvSpPr txBox="1">
              <a:spLocks noChangeArrowheads="1"/>
            </p:cNvSpPr>
            <p:nvPr/>
          </p:nvSpPr>
          <p:spPr bwMode="auto">
            <a:xfrm>
              <a:off x="1276" y="2338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4" name="Text Box 79"/>
            <p:cNvSpPr txBox="1">
              <a:spLocks noChangeArrowheads="1"/>
            </p:cNvSpPr>
            <p:nvPr/>
          </p:nvSpPr>
          <p:spPr bwMode="auto">
            <a:xfrm>
              <a:off x="2608" y="3793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5" name="Text Box 80"/>
            <p:cNvSpPr txBox="1">
              <a:spLocks noChangeArrowheads="1"/>
            </p:cNvSpPr>
            <p:nvPr/>
          </p:nvSpPr>
          <p:spPr bwMode="auto">
            <a:xfrm>
              <a:off x="2609" y="617"/>
              <a:ext cx="25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6" name="Text Box 81"/>
            <p:cNvSpPr txBox="1">
              <a:spLocks noChangeArrowheads="1"/>
            </p:cNvSpPr>
            <p:nvPr/>
          </p:nvSpPr>
          <p:spPr bwMode="auto">
            <a:xfrm>
              <a:off x="4467" y="2382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7" name="Text Box 82"/>
            <p:cNvSpPr txBox="1">
              <a:spLocks noChangeArrowheads="1"/>
            </p:cNvSpPr>
            <p:nvPr/>
          </p:nvSpPr>
          <p:spPr bwMode="auto">
            <a:xfrm>
              <a:off x="929" y="2338"/>
              <a:ext cx="4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 dirty="0">
                  <a:solidFill>
                    <a:schemeClr val="bg2"/>
                  </a:solidFill>
                  <a:latin typeface="Arial Black" pitchFamily="34" charset="0"/>
                </a:rPr>
                <a:t>-12</a:t>
              </a:r>
              <a:endParaRPr lang="ru-RU" sz="1400" dirty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8" name="Text Box 83"/>
            <p:cNvSpPr txBox="1">
              <a:spLocks noChangeArrowheads="1"/>
            </p:cNvSpPr>
            <p:nvPr/>
          </p:nvSpPr>
          <p:spPr bwMode="auto">
            <a:xfrm>
              <a:off x="2609" y="300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9" name="Line 84"/>
            <p:cNvSpPr>
              <a:spLocks noChangeShapeType="1"/>
            </p:cNvSpPr>
            <p:nvPr/>
          </p:nvSpPr>
          <p:spPr bwMode="auto">
            <a:xfrm>
              <a:off x="295" y="2296"/>
              <a:ext cx="5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85"/>
            <p:cNvSpPr>
              <a:spLocks noChangeShapeType="1"/>
            </p:cNvSpPr>
            <p:nvPr/>
          </p:nvSpPr>
          <p:spPr bwMode="auto">
            <a:xfrm flipV="1">
              <a:off x="2880" y="210"/>
              <a:ext cx="0" cy="38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86"/>
            <p:cNvSpPr>
              <a:spLocks noChangeShapeType="1"/>
            </p:cNvSpPr>
            <p:nvPr/>
          </p:nvSpPr>
          <p:spPr bwMode="auto">
            <a:xfrm>
              <a:off x="2835" y="261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87"/>
            <p:cNvSpPr>
              <a:spLocks noChangeShapeType="1"/>
            </p:cNvSpPr>
            <p:nvPr/>
          </p:nvSpPr>
          <p:spPr bwMode="auto">
            <a:xfrm>
              <a:off x="2830" y="323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88"/>
            <p:cNvSpPr>
              <a:spLocks noChangeShapeType="1"/>
            </p:cNvSpPr>
            <p:nvPr/>
          </p:nvSpPr>
          <p:spPr bwMode="auto">
            <a:xfrm>
              <a:off x="2832" y="34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89"/>
            <p:cNvSpPr>
              <a:spLocks noChangeShapeType="1"/>
            </p:cNvSpPr>
            <p:nvPr/>
          </p:nvSpPr>
          <p:spPr bwMode="auto">
            <a:xfrm>
              <a:off x="2826" y="6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90"/>
            <p:cNvSpPr>
              <a:spLocks noChangeShapeType="1"/>
            </p:cNvSpPr>
            <p:nvPr/>
          </p:nvSpPr>
          <p:spPr bwMode="auto">
            <a:xfrm>
              <a:off x="2828" y="10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91"/>
            <p:cNvSpPr>
              <a:spLocks noChangeShapeType="1"/>
            </p:cNvSpPr>
            <p:nvPr/>
          </p:nvSpPr>
          <p:spPr bwMode="auto">
            <a:xfrm>
              <a:off x="2831" y="132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92"/>
            <p:cNvSpPr>
              <a:spLocks noChangeShapeType="1"/>
            </p:cNvSpPr>
            <p:nvPr/>
          </p:nvSpPr>
          <p:spPr bwMode="auto">
            <a:xfrm>
              <a:off x="2833" y="166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93"/>
            <p:cNvSpPr>
              <a:spLocks noChangeShapeType="1"/>
            </p:cNvSpPr>
            <p:nvPr/>
          </p:nvSpPr>
          <p:spPr bwMode="auto">
            <a:xfrm>
              <a:off x="2827" y="197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94"/>
            <p:cNvSpPr>
              <a:spLocks noChangeShapeType="1"/>
            </p:cNvSpPr>
            <p:nvPr/>
          </p:nvSpPr>
          <p:spPr bwMode="auto">
            <a:xfrm>
              <a:off x="2830" y="358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95"/>
            <p:cNvSpPr>
              <a:spLocks noChangeShapeType="1"/>
            </p:cNvSpPr>
            <p:nvPr/>
          </p:nvSpPr>
          <p:spPr bwMode="auto">
            <a:xfrm>
              <a:off x="2841" y="38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96"/>
            <p:cNvSpPr>
              <a:spLocks noChangeShapeType="1"/>
            </p:cNvSpPr>
            <p:nvPr/>
          </p:nvSpPr>
          <p:spPr bwMode="auto">
            <a:xfrm rot="5400000">
              <a:off x="3395" y="230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97"/>
            <p:cNvSpPr>
              <a:spLocks noChangeShapeType="1"/>
            </p:cNvSpPr>
            <p:nvPr/>
          </p:nvSpPr>
          <p:spPr bwMode="auto">
            <a:xfrm>
              <a:off x="2824" y="2903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98"/>
            <p:cNvSpPr>
              <a:spLocks noChangeShapeType="1"/>
            </p:cNvSpPr>
            <p:nvPr/>
          </p:nvSpPr>
          <p:spPr bwMode="auto">
            <a:xfrm rot="5400000">
              <a:off x="1686" y="22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99"/>
            <p:cNvSpPr>
              <a:spLocks noChangeShapeType="1"/>
            </p:cNvSpPr>
            <p:nvPr/>
          </p:nvSpPr>
          <p:spPr bwMode="auto">
            <a:xfrm rot="5400000">
              <a:off x="4552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Line 100"/>
            <p:cNvSpPr>
              <a:spLocks noChangeShapeType="1"/>
            </p:cNvSpPr>
            <p:nvPr/>
          </p:nvSpPr>
          <p:spPr bwMode="auto">
            <a:xfrm rot="5400000">
              <a:off x="3986" y="23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Line 101"/>
            <p:cNvSpPr>
              <a:spLocks noChangeShapeType="1"/>
            </p:cNvSpPr>
            <p:nvPr/>
          </p:nvSpPr>
          <p:spPr bwMode="auto">
            <a:xfrm rot="5400000">
              <a:off x="3120" y="229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Line 102"/>
            <p:cNvSpPr>
              <a:spLocks noChangeShapeType="1"/>
            </p:cNvSpPr>
            <p:nvPr/>
          </p:nvSpPr>
          <p:spPr bwMode="auto">
            <a:xfrm rot="5400000">
              <a:off x="3696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Line 103"/>
            <p:cNvSpPr>
              <a:spLocks noChangeShapeType="1"/>
            </p:cNvSpPr>
            <p:nvPr/>
          </p:nvSpPr>
          <p:spPr bwMode="auto">
            <a:xfrm rot="5400000">
              <a:off x="4266" y="2288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Line 104"/>
            <p:cNvSpPr>
              <a:spLocks noChangeShapeType="1"/>
            </p:cNvSpPr>
            <p:nvPr/>
          </p:nvSpPr>
          <p:spPr bwMode="auto">
            <a:xfrm rot="5400000">
              <a:off x="1976" y="228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Line 105"/>
            <p:cNvSpPr>
              <a:spLocks noChangeShapeType="1"/>
            </p:cNvSpPr>
            <p:nvPr/>
          </p:nvSpPr>
          <p:spPr bwMode="auto">
            <a:xfrm rot="5400000">
              <a:off x="2270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Line 106"/>
            <p:cNvSpPr>
              <a:spLocks noChangeShapeType="1"/>
            </p:cNvSpPr>
            <p:nvPr/>
          </p:nvSpPr>
          <p:spPr bwMode="auto">
            <a:xfrm rot="5400000">
              <a:off x="2523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Line 107"/>
            <p:cNvSpPr>
              <a:spLocks noChangeShapeType="1"/>
            </p:cNvSpPr>
            <p:nvPr/>
          </p:nvSpPr>
          <p:spPr bwMode="auto">
            <a:xfrm rot="5400000">
              <a:off x="1390" y="22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Line 108"/>
            <p:cNvSpPr>
              <a:spLocks noChangeShapeType="1"/>
            </p:cNvSpPr>
            <p:nvPr/>
          </p:nvSpPr>
          <p:spPr bwMode="auto">
            <a:xfrm rot="5400000">
              <a:off x="1110" y="229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8" name="Group 40"/>
          <p:cNvGrpSpPr>
            <a:grpSpLocks/>
          </p:cNvGrpSpPr>
          <p:nvPr/>
        </p:nvGrpSpPr>
        <p:grpSpPr bwMode="auto">
          <a:xfrm>
            <a:off x="6680732" y="188640"/>
            <a:ext cx="1635684" cy="1396208"/>
            <a:chOff x="158" y="164"/>
            <a:chExt cx="5426" cy="3970"/>
          </a:xfrm>
        </p:grpSpPr>
        <p:grpSp>
          <p:nvGrpSpPr>
            <p:cNvPr id="89" name="Group 41"/>
            <p:cNvGrpSpPr>
              <a:grpSpLocks/>
            </p:cNvGrpSpPr>
            <p:nvPr/>
          </p:nvGrpSpPr>
          <p:grpSpPr bwMode="auto">
            <a:xfrm>
              <a:off x="158" y="164"/>
              <a:ext cx="5426" cy="3970"/>
              <a:chOff x="158" y="164"/>
              <a:chExt cx="5426" cy="3970"/>
            </a:xfrm>
          </p:grpSpPr>
          <p:grpSp>
            <p:nvGrpSpPr>
              <p:cNvPr id="152" name="Group 42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pic>
              <p:nvPicPr>
                <p:cNvPr id="154" name="Picture 43" descr="Координаты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24" t="5121" r="4724" b="23045"/>
                <a:stretch>
                  <a:fillRect/>
                </a:stretch>
              </p:blipFill>
              <p:spPr bwMode="auto">
                <a:xfrm>
                  <a:off x="158" y="164"/>
                  <a:ext cx="5426" cy="397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55" name="Line 44"/>
                <p:cNvSpPr>
                  <a:spLocks noChangeShapeType="1"/>
                </p:cNvSpPr>
                <p:nvPr/>
              </p:nvSpPr>
              <p:spPr bwMode="auto">
                <a:xfrm>
                  <a:off x="2880" y="210"/>
                  <a:ext cx="0" cy="3855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6" name="Line 45"/>
                <p:cNvSpPr>
                  <a:spLocks noChangeShapeType="1"/>
                </p:cNvSpPr>
                <p:nvPr/>
              </p:nvSpPr>
              <p:spPr bwMode="auto">
                <a:xfrm>
                  <a:off x="385" y="2296"/>
                  <a:ext cx="5126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" name="Text Box 46"/>
              <p:cNvSpPr txBox="1">
                <a:spLocks noChangeArrowheads="1"/>
              </p:cNvSpPr>
              <p:nvPr/>
            </p:nvSpPr>
            <p:spPr bwMode="auto">
              <a:xfrm>
                <a:off x="2881" y="2296"/>
                <a:ext cx="27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354" tIns="35177" rIns="70354" bIns="35177">
                <a:spAutoFit/>
              </a:bodyPr>
              <a:lstStyle>
                <a:lvl1pPr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500" b="1">
                    <a:solidFill>
                      <a:schemeClr val="bg2"/>
                    </a:solidFill>
                  </a:rPr>
                  <a:t>0</a:t>
                </a:r>
                <a:endParaRPr lang="ru-RU" sz="1400">
                  <a:solidFill>
                    <a:schemeClr val="bg2"/>
                  </a:solidFill>
                  <a:latin typeface="Tahoma" charset="0"/>
                </a:endParaRPr>
              </a:p>
            </p:txBody>
          </p:sp>
        </p:grpSp>
        <p:sp>
          <p:nvSpPr>
            <p:cNvPr id="90" name="Text Box 47"/>
            <p:cNvSpPr txBox="1">
              <a:spLocks noChangeArrowheads="1"/>
            </p:cNvSpPr>
            <p:nvPr/>
          </p:nvSpPr>
          <p:spPr bwMode="auto">
            <a:xfrm>
              <a:off x="5239" y="2296"/>
              <a:ext cx="27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х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91" name="Text Box 48"/>
            <p:cNvSpPr txBox="1">
              <a:spLocks noChangeArrowheads="1"/>
            </p:cNvSpPr>
            <p:nvPr/>
          </p:nvSpPr>
          <p:spPr bwMode="auto">
            <a:xfrm>
              <a:off x="2925" y="210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у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92" name="Line 49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Line 50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51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Line 52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53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Line 54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Line 55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Line 56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Line 57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Line 58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Text Box 59"/>
            <p:cNvSpPr txBox="1">
              <a:spLocks noChangeArrowheads="1"/>
            </p:cNvSpPr>
            <p:nvPr/>
          </p:nvSpPr>
          <p:spPr bwMode="auto">
            <a:xfrm>
              <a:off x="3049" y="222"/>
              <a:ext cx="11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graphicFrame>
          <p:nvGraphicFramePr>
            <p:cNvPr id="103" name="Object 60"/>
            <p:cNvGraphicFramePr>
              <a:graphicFrameLocks noChangeAspect="1"/>
            </p:cNvGraphicFramePr>
            <p:nvPr/>
          </p:nvGraphicFramePr>
          <p:xfrm>
            <a:off x="3655" y="2179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1" name="Формула" r:id="rId8" imgW="114151" imgH="215619" progId="Equation.3">
                    <p:embed/>
                  </p:oleObj>
                </mc:Choice>
                <mc:Fallback>
                  <p:oleObj name="Формула" r:id="rId8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5" y="2179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" name="Text Box 61"/>
            <p:cNvSpPr txBox="1">
              <a:spLocks noChangeArrowheads="1"/>
            </p:cNvSpPr>
            <p:nvPr/>
          </p:nvSpPr>
          <p:spPr bwMode="auto">
            <a:xfrm>
              <a:off x="3333" y="233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05" name="Text Box 62"/>
            <p:cNvSpPr txBox="1">
              <a:spLocks noChangeArrowheads="1"/>
            </p:cNvSpPr>
            <p:nvPr/>
          </p:nvSpPr>
          <p:spPr bwMode="auto">
            <a:xfrm>
              <a:off x="3060" y="2342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06" name="Text Box 63"/>
            <p:cNvSpPr txBox="1">
              <a:spLocks noChangeArrowheads="1"/>
            </p:cNvSpPr>
            <p:nvPr/>
          </p:nvSpPr>
          <p:spPr bwMode="auto">
            <a:xfrm>
              <a:off x="2700" y="188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07" name="Text Box 64"/>
            <p:cNvSpPr txBox="1">
              <a:spLocks noChangeArrowheads="1"/>
            </p:cNvSpPr>
            <p:nvPr/>
          </p:nvSpPr>
          <p:spPr bwMode="auto">
            <a:xfrm>
              <a:off x="2454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08" name="Text Box 65"/>
            <p:cNvSpPr txBox="1">
              <a:spLocks noChangeArrowheads="1"/>
            </p:cNvSpPr>
            <p:nvPr/>
          </p:nvSpPr>
          <p:spPr bwMode="auto">
            <a:xfrm>
              <a:off x="2653" y="2523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09" name="Text Box 66"/>
            <p:cNvSpPr txBox="1">
              <a:spLocks noChangeArrowheads="1"/>
            </p:cNvSpPr>
            <p:nvPr/>
          </p:nvSpPr>
          <p:spPr bwMode="auto">
            <a:xfrm>
              <a:off x="2653" y="279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10" name="Text Box 67"/>
            <p:cNvSpPr txBox="1">
              <a:spLocks noChangeArrowheads="1"/>
            </p:cNvSpPr>
            <p:nvPr/>
          </p:nvSpPr>
          <p:spPr bwMode="auto">
            <a:xfrm>
              <a:off x="2203" y="2346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11" name="Text Box 68"/>
            <p:cNvSpPr txBox="1">
              <a:spLocks noChangeArrowheads="1"/>
            </p:cNvSpPr>
            <p:nvPr/>
          </p:nvSpPr>
          <p:spPr bwMode="auto">
            <a:xfrm>
              <a:off x="2700" y="157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12" name="Text Box 69"/>
            <p:cNvSpPr txBox="1">
              <a:spLocks noChangeArrowheads="1"/>
            </p:cNvSpPr>
            <p:nvPr/>
          </p:nvSpPr>
          <p:spPr bwMode="auto">
            <a:xfrm>
              <a:off x="3639" y="234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13" name="Text Box 70"/>
            <p:cNvSpPr txBox="1">
              <a:spLocks noChangeArrowheads="1"/>
            </p:cNvSpPr>
            <p:nvPr/>
          </p:nvSpPr>
          <p:spPr bwMode="auto">
            <a:xfrm>
              <a:off x="1929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14" name="Text Box 71"/>
            <p:cNvSpPr txBox="1">
              <a:spLocks noChangeArrowheads="1"/>
            </p:cNvSpPr>
            <p:nvPr/>
          </p:nvSpPr>
          <p:spPr bwMode="auto">
            <a:xfrm>
              <a:off x="2653" y="3159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15" name="Text Box 72"/>
            <p:cNvSpPr txBox="1">
              <a:spLocks noChangeArrowheads="1"/>
            </p:cNvSpPr>
            <p:nvPr/>
          </p:nvSpPr>
          <p:spPr bwMode="auto">
            <a:xfrm>
              <a:off x="2700" y="1206"/>
              <a:ext cx="18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16" name="Text Box 73"/>
            <p:cNvSpPr txBox="1">
              <a:spLocks noChangeArrowheads="1"/>
            </p:cNvSpPr>
            <p:nvPr/>
          </p:nvSpPr>
          <p:spPr bwMode="auto">
            <a:xfrm>
              <a:off x="3922" y="236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17" name="Text Box 74"/>
            <p:cNvSpPr txBox="1">
              <a:spLocks noChangeArrowheads="1"/>
            </p:cNvSpPr>
            <p:nvPr/>
          </p:nvSpPr>
          <p:spPr bwMode="auto">
            <a:xfrm>
              <a:off x="2653" y="347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18" name="Text Box 75"/>
            <p:cNvSpPr txBox="1">
              <a:spLocks noChangeArrowheads="1"/>
            </p:cNvSpPr>
            <p:nvPr/>
          </p:nvSpPr>
          <p:spPr bwMode="auto">
            <a:xfrm>
              <a:off x="1602" y="234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19" name="Text Box 76"/>
            <p:cNvSpPr txBox="1">
              <a:spLocks noChangeArrowheads="1"/>
            </p:cNvSpPr>
            <p:nvPr/>
          </p:nvSpPr>
          <p:spPr bwMode="auto">
            <a:xfrm>
              <a:off x="2700" y="89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20" name="Text Box 77"/>
            <p:cNvSpPr txBox="1">
              <a:spLocks noChangeArrowheads="1"/>
            </p:cNvSpPr>
            <p:nvPr/>
          </p:nvSpPr>
          <p:spPr bwMode="auto">
            <a:xfrm>
              <a:off x="4149" y="2382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21" name="Text Box 78"/>
            <p:cNvSpPr txBox="1">
              <a:spLocks noChangeArrowheads="1"/>
            </p:cNvSpPr>
            <p:nvPr/>
          </p:nvSpPr>
          <p:spPr bwMode="auto">
            <a:xfrm>
              <a:off x="1276" y="2338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22" name="Text Box 79"/>
            <p:cNvSpPr txBox="1">
              <a:spLocks noChangeArrowheads="1"/>
            </p:cNvSpPr>
            <p:nvPr/>
          </p:nvSpPr>
          <p:spPr bwMode="auto">
            <a:xfrm>
              <a:off x="2608" y="3793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23" name="Text Box 80"/>
            <p:cNvSpPr txBox="1">
              <a:spLocks noChangeArrowheads="1"/>
            </p:cNvSpPr>
            <p:nvPr/>
          </p:nvSpPr>
          <p:spPr bwMode="auto">
            <a:xfrm>
              <a:off x="2609" y="617"/>
              <a:ext cx="25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24" name="Text Box 81"/>
            <p:cNvSpPr txBox="1">
              <a:spLocks noChangeArrowheads="1"/>
            </p:cNvSpPr>
            <p:nvPr/>
          </p:nvSpPr>
          <p:spPr bwMode="auto">
            <a:xfrm>
              <a:off x="4467" y="2382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25" name="Text Box 82"/>
            <p:cNvSpPr txBox="1">
              <a:spLocks noChangeArrowheads="1"/>
            </p:cNvSpPr>
            <p:nvPr/>
          </p:nvSpPr>
          <p:spPr bwMode="auto">
            <a:xfrm>
              <a:off x="929" y="2338"/>
              <a:ext cx="4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26" name="Text Box 83"/>
            <p:cNvSpPr txBox="1">
              <a:spLocks noChangeArrowheads="1"/>
            </p:cNvSpPr>
            <p:nvPr/>
          </p:nvSpPr>
          <p:spPr bwMode="auto">
            <a:xfrm>
              <a:off x="2609" y="300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27" name="Line 84"/>
            <p:cNvSpPr>
              <a:spLocks noChangeShapeType="1"/>
            </p:cNvSpPr>
            <p:nvPr/>
          </p:nvSpPr>
          <p:spPr bwMode="auto">
            <a:xfrm>
              <a:off x="295" y="2296"/>
              <a:ext cx="5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Line 85"/>
            <p:cNvSpPr>
              <a:spLocks noChangeShapeType="1"/>
            </p:cNvSpPr>
            <p:nvPr/>
          </p:nvSpPr>
          <p:spPr bwMode="auto">
            <a:xfrm flipV="1">
              <a:off x="2880" y="210"/>
              <a:ext cx="0" cy="38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Line 86"/>
            <p:cNvSpPr>
              <a:spLocks noChangeShapeType="1"/>
            </p:cNvSpPr>
            <p:nvPr/>
          </p:nvSpPr>
          <p:spPr bwMode="auto">
            <a:xfrm>
              <a:off x="2835" y="261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Line 87"/>
            <p:cNvSpPr>
              <a:spLocks noChangeShapeType="1"/>
            </p:cNvSpPr>
            <p:nvPr/>
          </p:nvSpPr>
          <p:spPr bwMode="auto">
            <a:xfrm>
              <a:off x="2830" y="323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Line 88"/>
            <p:cNvSpPr>
              <a:spLocks noChangeShapeType="1"/>
            </p:cNvSpPr>
            <p:nvPr/>
          </p:nvSpPr>
          <p:spPr bwMode="auto">
            <a:xfrm>
              <a:off x="2832" y="34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Line 89"/>
            <p:cNvSpPr>
              <a:spLocks noChangeShapeType="1"/>
            </p:cNvSpPr>
            <p:nvPr/>
          </p:nvSpPr>
          <p:spPr bwMode="auto">
            <a:xfrm>
              <a:off x="2826" y="6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Line 90"/>
            <p:cNvSpPr>
              <a:spLocks noChangeShapeType="1"/>
            </p:cNvSpPr>
            <p:nvPr/>
          </p:nvSpPr>
          <p:spPr bwMode="auto">
            <a:xfrm>
              <a:off x="2828" y="10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Line 91"/>
            <p:cNvSpPr>
              <a:spLocks noChangeShapeType="1"/>
            </p:cNvSpPr>
            <p:nvPr/>
          </p:nvSpPr>
          <p:spPr bwMode="auto">
            <a:xfrm>
              <a:off x="2831" y="132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Line 92"/>
            <p:cNvSpPr>
              <a:spLocks noChangeShapeType="1"/>
            </p:cNvSpPr>
            <p:nvPr/>
          </p:nvSpPr>
          <p:spPr bwMode="auto">
            <a:xfrm>
              <a:off x="2833" y="166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Line 93"/>
            <p:cNvSpPr>
              <a:spLocks noChangeShapeType="1"/>
            </p:cNvSpPr>
            <p:nvPr/>
          </p:nvSpPr>
          <p:spPr bwMode="auto">
            <a:xfrm>
              <a:off x="2827" y="197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Line 94"/>
            <p:cNvSpPr>
              <a:spLocks noChangeShapeType="1"/>
            </p:cNvSpPr>
            <p:nvPr/>
          </p:nvSpPr>
          <p:spPr bwMode="auto">
            <a:xfrm>
              <a:off x="2830" y="358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Line 95"/>
            <p:cNvSpPr>
              <a:spLocks noChangeShapeType="1"/>
            </p:cNvSpPr>
            <p:nvPr/>
          </p:nvSpPr>
          <p:spPr bwMode="auto">
            <a:xfrm>
              <a:off x="2841" y="38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Line 96"/>
            <p:cNvSpPr>
              <a:spLocks noChangeShapeType="1"/>
            </p:cNvSpPr>
            <p:nvPr/>
          </p:nvSpPr>
          <p:spPr bwMode="auto">
            <a:xfrm rot="5400000">
              <a:off x="3395" y="230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Line 97"/>
            <p:cNvSpPr>
              <a:spLocks noChangeShapeType="1"/>
            </p:cNvSpPr>
            <p:nvPr/>
          </p:nvSpPr>
          <p:spPr bwMode="auto">
            <a:xfrm>
              <a:off x="2824" y="2903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Line 98"/>
            <p:cNvSpPr>
              <a:spLocks noChangeShapeType="1"/>
            </p:cNvSpPr>
            <p:nvPr/>
          </p:nvSpPr>
          <p:spPr bwMode="auto">
            <a:xfrm rot="5400000">
              <a:off x="1686" y="22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Line 99"/>
            <p:cNvSpPr>
              <a:spLocks noChangeShapeType="1"/>
            </p:cNvSpPr>
            <p:nvPr/>
          </p:nvSpPr>
          <p:spPr bwMode="auto">
            <a:xfrm rot="5400000">
              <a:off x="4552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Line 100"/>
            <p:cNvSpPr>
              <a:spLocks noChangeShapeType="1"/>
            </p:cNvSpPr>
            <p:nvPr/>
          </p:nvSpPr>
          <p:spPr bwMode="auto">
            <a:xfrm rot="5400000">
              <a:off x="3986" y="23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Line 101"/>
            <p:cNvSpPr>
              <a:spLocks noChangeShapeType="1"/>
            </p:cNvSpPr>
            <p:nvPr/>
          </p:nvSpPr>
          <p:spPr bwMode="auto">
            <a:xfrm rot="5400000">
              <a:off x="3120" y="229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Line 102"/>
            <p:cNvSpPr>
              <a:spLocks noChangeShapeType="1"/>
            </p:cNvSpPr>
            <p:nvPr/>
          </p:nvSpPr>
          <p:spPr bwMode="auto">
            <a:xfrm rot="5400000">
              <a:off x="3696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6" name="Line 103"/>
            <p:cNvSpPr>
              <a:spLocks noChangeShapeType="1"/>
            </p:cNvSpPr>
            <p:nvPr/>
          </p:nvSpPr>
          <p:spPr bwMode="auto">
            <a:xfrm rot="5400000">
              <a:off x="4266" y="2288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7" name="Line 104"/>
            <p:cNvSpPr>
              <a:spLocks noChangeShapeType="1"/>
            </p:cNvSpPr>
            <p:nvPr/>
          </p:nvSpPr>
          <p:spPr bwMode="auto">
            <a:xfrm rot="5400000">
              <a:off x="1976" y="228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8" name="Line 105"/>
            <p:cNvSpPr>
              <a:spLocks noChangeShapeType="1"/>
            </p:cNvSpPr>
            <p:nvPr/>
          </p:nvSpPr>
          <p:spPr bwMode="auto">
            <a:xfrm rot="5400000">
              <a:off x="2270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9" name="Line 106"/>
            <p:cNvSpPr>
              <a:spLocks noChangeShapeType="1"/>
            </p:cNvSpPr>
            <p:nvPr/>
          </p:nvSpPr>
          <p:spPr bwMode="auto">
            <a:xfrm rot="5400000">
              <a:off x="2523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0" name="Line 107"/>
            <p:cNvSpPr>
              <a:spLocks noChangeShapeType="1"/>
            </p:cNvSpPr>
            <p:nvPr/>
          </p:nvSpPr>
          <p:spPr bwMode="auto">
            <a:xfrm rot="5400000">
              <a:off x="1390" y="22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" name="Line 108"/>
            <p:cNvSpPr>
              <a:spLocks noChangeShapeType="1"/>
            </p:cNvSpPr>
            <p:nvPr/>
          </p:nvSpPr>
          <p:spPr bwMode="auto">
            <a:xfrm rot="5400000">
              <a:off x="1110" y="229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35496" y="44624"/>
            <a:ext cx="9073008" cy="6768752"/>
            <a:chOff x="35496" y="44624"/>
            <a:chExt cx="9073008" cy="676875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50904" y="116632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35496" y="6741368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7504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9045533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2" descr="C:\Users\Пользователь\Desktop\IuvIYEB8F2c-как-смарт-объект-1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3" r="20156" b="41102"/>
          <a:stretch/>
        </p:blipFill>
        <p:spPr bwMode="auto">
          <a:xfrm>
            <a:off x="7884368" y="5877272"/>
            <a:ext cx="936104" cy="5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33"/>
          <p:cNvSpPr txBox="1">
            <a:spLocks noChangeArrowheads="1"/>
          </p:cNvSpPr>
          <p:nvPr/>
        </p:nvSpPr>
        <p:spPr bwMode="auto">
          <a:xfrm>
            <a:off x="251520" y="201158"/>
            <a:ext cx="1752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i="1" dirty="0">
                <a:latin typeface="Times New Roman" pitchFamily="18" charset="0"/>
              </a:rPr>
              <a:t>а </a:t>
            </a:r>
            <a:r>
              <a:rPr lang="en-US" sz="4000" b="1" i="1" dirty="0">
                <a:latin typeface="Times New Roman" pitchFamily="18" charset="0"/>
                <a:cs typeface="Arial" charset="0"/>
              </a:rPr>
              <a:t>&gt;</a:t>
            </a:r>
            <a:r>
              <a:rPr lang="ru-RU" sz="4000" b="1" i="1" dirty="0">
                <a:latin typeface="Times New Roman" pitchFamily="18" charset="0"/>
                <a:cs typeface="Arial" charset="0"/>
              </a:rPr>
              <a:t> 0</a:t>
            </a:r>
          </a:p>
        </p:txBody>
      </p:sp>
      <p:sp>
        <p:nvSpPr>
          <p:cNvPr id="9" name="Text Box 135"/>
          <p:cNvSpPr txBox="1">
            <a:spLocks noChangeArrowheads="1"/>
          </p:cNvSpPr>
          <p:nvPr/>
        </p:nvSpPr>
        <p:spPr bwMode="auto">
          <a:xfrm>
            <a:off x="6156176" y="260648"/>
            <a:ext cx="13282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i="1" dirty="0">
                <a:latin typeface="Times New Roman" pitchFamily="18" charset="0"/>
              </a:rPr>
              <a:t>а </a:t>
            </a:r>
            <a:r>
              <a:rPr lang="en-US" sz="4000" b="1" i="1" dirty="0">
                <a:latin typeface="Times New Roman" pitchFamily="18" charset="0"/>
              </a:rPr>
              <a:t>&lt;</a:t>
            </a:r>
            <a:r>
              <a:rPr lang="ru-RU" sz="4000" b="1" i="1" dirty="0">
                <a:latin typeface="Times New Roman" pitchFamily="18" charset="0"/>
                <a:cs typeface="Arial" charset="0"/>
              </a:rPr>
              <a:t> 0</a:t>
            </a:r>
          </a:p>
        </p:txBody>
      </p:sp>
      <p:grpSp>
        <p:nvGrpSpPr>
          <p:cNvPr id="79" name="Group 110"/>
          <p:cNvGrpSpPr>
            <a:grpSpLocks/>
          </p:cNvGrpSpPr>
          <p:nvPr/>
        </p:nvGrpSpPr>
        <p:grpSpPr bwMode="auto">
          <a:xfrm>
            <a:off x="2062229" y="188640"/>
            <a:ext cx="457580" cy="765460"/>
            <a:chOff x="2381" y="346"/>
            <a:chExt cx="979" cy="1974"/>
          </a:xfrm>
        </p:grpSpPr>
        <p:sp>
          <p:nvSpPr>
            <p:cNvPr id="80" name="Oval 111"/>
            <p:cNvSpPr>
              <a:spLocks noChangeArrowheads="1"/>
            </p:cNvSpPr>
            <p:nvPr/>
          </p:nvSpPr>
          <p:spPr bwMode="auto">
            <a:xfrm flipV="1">
              <a:off x="3280" y="81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1" name="Oval 112"/>
            <p:cNvSpPr>
              <a:spLocks noChangeArrowheads="1"/>
            </p:cNvSpPr>
            <p:nvPr/>
          </p:nvSpPr>
          <p:spPr bwMode="auto">
            <a:xfrm flipV="1">
              <a:off x="3136" y="1620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2" name="Oval 113"/>
            <p:cNvSpPr>
              <a:spLocks noChangeArrowheads="1"/>
            </p:cNvSpPr>
            <p:nvPr/>
          </p:nvSpPr>
          <p:spPr bwMode="auto">
            <a:xfrm flipV="1">
              <a:off x="2562" y="1616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3" name="Oval 114"/>
            <p:cNvSpPr>
              <a:spLocks noChangeArrowheads="1"/>
            </p:cNvSpPr>
            <p:nvPr/>
          </p:nvSpPr>
          <p:spPr bwMode="auto">
            <a:xfrm flipV="1">
              <a:off x="2987" y="209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4" name="Oval 115"/>
            <p:cNvSpPr>
              <a:spLocks noChangeArrowheads="1"/>
            </p:cNvSpPr>
            <p:nvPr/>
          </p:nvSpPr>
          <p:spPr bwMode="auto">
            <a:xfrm flipV="1">
              <a:off x="2701" y="2099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5" name="Oval 116"/>
            <p:cNvSpPr>
              <a:spLocks noChangeArrowheads="1"/>
            </p:cNvSpPr>
            <p:nvPr/>
          </p:nvSpPr>
          <p:spPr bwMode="auto">
            <a:xfrm flipV="1">
              <a:off x="2859" y="227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6" name="Oval 117"/>
            <p:cNvSpPr>
              <a:spLocks noChangeArrowheads="1"/>
            </p:cNvSpPr>
            <p:nvPr/>
          </p:nvSpPr>
          <p:spPr bwMode="auto">
            <a:xfrm flipV="1">
              <a:off x="2424" y="81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7" name="Freeform 118"/>
            <p:cNvSpPr>
              <a:spLocks/>
            </p:cNvSpPr>
            <p:nvPr/>
          </p:nvSpPr>
          <p:spPr bwMode="auto">
            <a:xfrm>
              <a:off x="2381" y="346"/>
              <a:ext cx="979" cy="1943"/>
            </a:xfrm>
            <a:custGeom>
              <a:avLst/>
              <a:gdLst>
                <a:gd name="T0" fmla="*/ 0 w 979"/>
                <a:gd name="T1" fmla="*/ 0 h 1943"/>
                <a:gd name="T2" fmla="*/ 55 w 979"/>
                <a:gd name="T3" fmla="*/ 494 h 1943"/>
                <a:gd name="T4" fmla="*/ 199 w 979"/>
                <a:gd name="T5" fmla="*/ 1294 h 1943"/>
                <a:gd name="T6" fmla="*/ 347 w 979"/>
                <a:gd name="T7" fmla="*/ 1782 h 1943"/>
                <a:gd name="T8" fmla="*/ 431 w 979"/>
                <a:gd name="T9" fmla="*/ 1910 h 1943"/>
                <a:gd name="T10" fmla="*/ 499 w 979"/>
                <a:gd name="T11" fmla="*/ 1942 h 1943"/>
                <a:gd name="T12" fmla="*/ 563 w 979"/>
                <a:gd name="T13" fmla="*/ 1914 h 1943"/>
                <a:gd name="T14" fmla="*/ 631 w 979"/>
                <a:gd name="T15" fmla="*/ 1778 h 1943"/>
                <a:gd name="T16" fmla="*/ 779 w 979"/>
                <a:gd name="T17" fmla="*/ 1290 h 1943"/>
                <a:gd name="T18" fmla="*/ 923 w 979"/>
                <a:gd name="T19" fmla="*/ 490 h 1943"/>
                <a:gd name="T20" fmla="*/ 979 w 979"/>
                <a:gd name="T21" fmla="*/ 2 h 19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9"/>
                <a:gd name="T34" fmla="*/ 0 h 1943"/>
                <a:gd name="T35" fmla="*/ 979 w 979"/>
                <a:gd name="T36" fmla="*/ 1943 h 19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9" h="1943">
                  <a:moveTo>
                    <a:pt x="0" y="0"/>
                  </a:moveTo>
                  <a:cubicBezTo>
                    <a:pt x="11" y="139"/>
                    <a:pt x="22" y="278"/>
                    <a:pt x="55" y="494"/>
                  </a:cubicBezTo>
                  <a:cubicBezTo>
                    <a:pt x="88" y="710"/>
                    <a:pt x="150" y="1079"/>
                    <a:pt x="199" y="1294"/>
                  </a:cubicBezTo>
                  <a:cubicBezTo>
                    <a:pt x="248" y="1509"/>
                    <a:pt x="308" y="1679"/>
                    <a:pt x="347" y="1782"/>
                  </a:cubicBezTo>
                  <a:cubicBezTo>
                    <a:pt x="386" y="1885"/>
                    <a:pt x="406" y="1883"/>
                    <a:pt x="431" y="1910"/>
                  </a:cubicBezTo>
                  <a:cubicBezTo>
                    <a:pt x="456" y="1937"/>
                    <a:pt x="477" y="1941"/>
                    <a:pt x="499" y="1942"/>
                  </a:cubicBezTo>
                  <a:cubicBezTo>
                    <a:pt x="521" y="1943"/>
                    <a:pt x="541" y="1941"/>
                    <a:pt x="563" y="1914"/>
                  </a:cubicBezTo>
                  <a:cubicBezTo>
                    <a:pt x="585" y="1887"/>
                    <a:pt x="595" y="1882"/>
                    <a:pt x="631" y="1778"/>
                  </a:cubicBezTo>
                  <a:cubicBezTo>
                    <a:pt x="667" y="1674"/>
                    <a:pt x="730" y="1505"/>
                    <a:pt x="779" y="1290"/>
                  </a:cubicBezTo>
                  <a:cubicBezTo>
                    <a:pt x="828" y="1075"/>
                    <a:pt x="890" y="705"/>
                    <a:pt x="923" y="490"/>
                  </a:cubicBezTo>
                  <a:cubicBezTo>
                    <a:pt x="956" y="275"/>
                    <a:pt x="970" y="83"/>
                    <a:pt x="979" y="2"/>
                  </a:cubicBez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354" tIns="35177" rIns="70354" bIns="35177"/>
            <a:lstStyle/>
            <a:p>
              <a:endParaRPr lang="ru-RU"/>
            </a:p>
          </p:txBody>
        </p:sp>
      </p:grpSp>
      <p:grpSp>
        <p:nvGrpSpPr>
          <p:cNvPr id="157" name="Group 110"/>
          <p:cNvGrpSpPr>
            <a:grpSpLocks/>
          </p:cNvGrpSpPr>
          <p:nvPr/>
        </p:nvGrpSpPr>
        <p:grpSpPr bwMode="auto">
          <a:xfrm rot="10800000">
            <a:off x="7282772" y="940636"/>
            <a:ext cx="457580" cy="644212"/>
            <a:chOff x="2381" y="346"/>
            <a:chExt cx="979" cy="1974"/>
          </a:xfrm>
        </p:grpSpPr>
        <p:sp>
          <p:nvSpPr>
            <p:cNvPr id="158" name="Oval 111"/>
            <p:cNvSpPr>
              <a:spLocks noChangeArrowheads="1"/>
            </p:cNvSpPr>
            <p:nvPr/>
          </p:nvSpPr>
          <p:spPr bwMode="auto">
            <a:xfrm flipV="1">
              <a:off x="3280" y="81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159" name="Oval 112"/>
            <p:cNvSpPr>
              <a:spLocks noChangeArrowheads="1"/>
            </p:cNvSpPr>
            <p:nvPr/>
          </p:nvSpPr>
          <p:spPr bwMode="auto">
            <a:xfrm flipV="1">
              <a:off x="3136" y="1620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160" name="Oval 113"/>
            <p:cNvSpPr>
              <a:spLocks noChangeArrowheads="1"/>
            </p:cNvSpPr>
            <p:nvPr/>
          </p:nvSpPr>
          <p:spPr bwMode="auto">
            <a:xfrm flipV="1">
              <a:off x="2562" y="1616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161" name="Oval 114"/>
            <p:cNvSpPr>
              <a:spLocks noChangeArrowheads="1"/>
            </p:cNvSpPr>
            <p:nvPr/>
          </p:nvSpPr>
          <p:spPr bwMode="auto">
            <a:xfrm flipV="1">
              <a:off x="2987" y="209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162" name="Oval 115"/>
            <p:cNvSpPr>
              <a:spLocks noChangeArrowheads="1"/>
            </p:cNvSpPr>
            <p:nvPr/>
          </p:nvSpPr>
          <p:spPr bwMode="auto">
            <a:xfrm flipV="1">
              <a:off x="2701" y="2099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163" name="Oval 116"/>
            <p:cNvSpPr>
              <a:spLocks noChangeArrowheads="1"/>
            </p:cNvSpPr>
            <p:nvPr/>
          </p:nvSpPr>
          <p:spPr bwMode="auto">
            <a:xfrm flipV="1">
              <a:off x="2859" y="227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164" name="Oval 117"/>
            <p:cNvSpPr>
              <a:spLocks noChangeArrowheads="1"/>
            </p:cNvSpPr>
            <p:nvPr/>
          </p:nvSpPr>
          <p:spPr bwMode="auto">
            <a:xfrm flipV="1">
              <a:off x="2424" y="81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165" name="Freeform 118"/>
            <p:cNvSpPr>
              <a:spLocks/>
            </p:cNvSpPr>
            <p:nvPr/>
          </p:nvSpPr>
          <p:spPr bwMode="auto">
            <a:xfrm>
              <a:off x="2381" y="346"/>
              <a:ext cx="979" cy="1943"/>
            </a:xfrm>
            <a:custGeom>
              <a:avLst/>
              <a:gdLst>
                <a:gd name="T0" fmla="*/ 0 w 979"/>
                <a:gd name="T1" fmla="*/ 0 h 1943"/>
                <a:gd name="T2" fmla="*/ 55 w 979"/>
                <a:gd name="T3" fmla="*/ 494 h 1943"/>
                <a:gd name="T4" fmla="*/ 199 w 979"/>
                <a:gd name="T5" fmla="*/ 1294 h 1943"/>
                <a:gd name="T6" fmla="*/ 347 w 979"/>
                <a:gd name="T7" fmla="*/ 1782 h 1943"/>
                <a:gd name="T8" fmla="*/ 431 w 979"/>
                <a:gd name="T9" fmla="*/ 1910 h 1943"/>
                <a:gd name="T10" fmla="*/ 499 w 979"/>
                <a:gd name="T11" fmla="*/ 1942 h 1943"/>
                <a:gd name="T12" fmla="*/ 563 w 979"/>
                <a:gd name="T13" fmla="*/ 1914 h 1943"/>
                <a:gd name="T14" fmla="*/ 631 w 979"/>
                <a:gd name="T15" fmla="*/ 1778 h 1943"/>
                <a:gd name="T16" fmla="*/ 779 w 979"/>
                <a:gd name="T17" fmla="*/ 1290 h 1943"/>
                <a:gd name="T18" fmla="*/ 923 w 979"/>
                <a:gd name="T19" fmla="*/ 490 h 1943"/>
                <a:gd name="T20" fmla="*/ 979 w 979"/>
                <a:gd name="T21" fmla="*/ 2 h 19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9"/>
                <a:gd name="T34" fmla="*/ 0 h 1943"/>
                <a:gd name="T35" fmla="*/ 979 w 979"/>
                <a:gd name="T36" fmla="*/ 1943 h 19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9" h="1943">
                  <a:moveTo>
                    <a:pt x="0" y="0"/>
                  </a:moveTo>
                  <a:cubicBezTo>
                    <a:pt x="11" y="139"/>
                    <a:pt x="22" y="278"/>
                    <a:pt x="55" y="494"/>
                  </a:cubicBezTo>
                  <a:cubicBezTo>
                    <a:pt x="88" y="710"/>
                    <a:pt x="150" y="1079"/>
                    <a:pt x="199" y="1294"/>
                  </a:cubicBezTo>
                  <a:cubicBezTo>
                    <a:pt x="248" y="1509"/>
                    <a:pt x="308" y="1679"/>
                    <a:pt x="347" y="1782"/>
                  </a:cubicBezTo>
                  <a:cubicBezTo>
                    <a:pt x="386" y="1885"/>
                    <a:pt x="406" y="1883"/>
                    <a:pt x="431" y="1910"/>
                  </a:cubicBezTo>
                  <a:cubicBezTo>
                    <a:pt x="456" y="1937"/>
                    <a:pt x="477" y="1941"/>
                    <a:pt x="499" y="1942"/>
                  </a:cubicBezTo>
                  <a:cubicBezTo>
                    <a:pt x="521" y="1943"/>
                    <a:pt x="541" y="1941"/>
                    <a:pt x="563" y="1914"/>
                  </a:cubicBezTo>
                  <a:cubicBezTo>
                    <a:pt x="585" y="1887"/>
                    <a:pt x="595" y="1882"/>
                    <a:pt x="631" y="1778"/>
                  </a:cubicBezTo>
                  <a:cubicBezTo>
                    <a:pt x="667" y="1674"/>
                    <a:pt x="730" y="1505"/>
                    <a:pt x="779" y="1290"/>
                  </a:cubicBezTo>
                  <a:cubicBezTo>
                    <a:pt x="828" y="1075"/>
                    <a:pt x="890" y="705"/>
                    <a:pt x="923" y="490"/>
                  </a:cubicBezTo>
                  <a:cubicBezTo>
                    <a:pt x="956" y="275"/>
                    <a:pt x="970" y="83"/>
                    <a:pt x="979" y="2"/>
                  </a:cubicBezTo>
                </a:path>
              </a:pathLst>
            </a:custGeom>
            <a:noFill/>
            <a:ln w="381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354" tIns="35177" rIns="70354" bIns="35177"/>
            <a:lstStyle/>
            <a:p>
              <a:endParaRPr lang="ru-RU"/>
            </a:p>
          </p:txBody>
        </p:sp>
      </p:grpSp>
      <p:sp>
        <p:nvSpPr>
          <p:cNvPr id="166" name="Text Box 133"/>
          <p:cNvSpPr txBox="1">
            <a:spLocks noChangeArrowheads="1"/>
          </p:cNvSpPr>
          <p:nvPr/>
        </p:nvSpPr>
        <p:spPr bwMode="auto">
          <a:xfrm>
            <a:off x="239906" y="1988840"/>
            <a:ext cx="837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b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Arial" charset="0"/>
              </a:rPr>
              <a:t>&gt;</a:t>
            </a:r>
            <a:r>
              <a:rPr lang="ru-RU" sz="2400" b="1" i="1" dirty="0">
                <a:latin typeface="Times New Roman" pitchFamily="18" charset="0"/>
                <a:cs typeface="Arial" charset="0"/>
              </a:rPr>
              <a:t> 0</a:t>
            </a:r>
          </a:p>
        </p:txBody>
      </p:sp>
      <p:sp>
        <p:nvSpPr>
          <p:cNvPr id="167" name="Text Box 135"/>
          <p:cNvSpPr txBox="1">
            <a:spLocks noChangeArrowheads="1"/>
          </p:cNvSpPr>
          <p:nvPr/>
        </p:nvSpPr>
        <p:spPr bwMode="auto">
          <a:xfrm>
            <a:off x="3491880" y="1988840"/>
            <a:ext cx="983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b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&lt;</a:t>
            </a:r>
            <a:r>
              <a:rPr lang="ru-RU" sz="2400" b="1" i="1" dirty="0">
                <a:latin typeface="Times New Roman" pitchFamily="18" charset="0"/>
                <a:cs typeface="Arial" charset="0"/>
              </a:rPr>
              <a:t> 0</a:t>
            </a:r>
          </a:p>
        </p:txBody>
      </p:sp>
      <p:cxnSp>
        <p:nvCxnSpPr>
          <p:cNvPr id="169" name="Прямая соединительная линия 168"/>
          <p:cNvCxnSpPr/>
          <p:nvPr/>
        </p:nvCxnSpPr>
        <p:spPr>
          <a:xfrm>
            <a:off x="4572000" y="715471"/>
            <a:ext cx="0" cy="4009673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 Box 135"/>
          <p:cNvSpPr txBox="1">
            <a:spLocks noChangeArrowheads="1"/>
          </p:cNvSpPr>
          <p:nvPr/>
        </p:nvSpPr>
        <p:spPr bwMode="auto">
          <a:xfrm>
            <a:off x="1788039" y="1988840"/>
            <a:ext cx="983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b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=</a:t>
            </a:r>
            <a:r>
              <a:rPr lang="ru-RU" sz="24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Arial" charset="0"/>
              </a:rPr>
              <a:t>0</a:t>
            </a:r>
          </a:p>
        </p:txBody>
      </p:sp>
      <p:grpSp>
        <p:nvGrpSpPr>
          <p:cNvPr id="171" name="Group 84"/>
          <p:cNvGrpSpPr>
            <a:grpSpLocks/>
          </p:cNvGrpSpPr>
          <p:nvPr/>
        </p:nvGrpSpPr>
        <p:grpSpPr bwMode="auto">
          <a:xfrm>
            <a:off x="3347859" y="102344"/>
            <a:ext cx="2463800" cy="620713"/>
            <a:chOff x="3417" y="-4"/>
            <a:chExt cx="1552" cy="391"/>
          </a:xfrm>
        </p:grpSpPr>
        <p:sp>
          <p:nvSpPr>
            <p:cNvPr id="172" name="Text Box 82"/>
            <p:cNvSpPr txBox="1">
              <a:spLocks noChangeArrowheads="1"/>
            </p:cNvSpPr>
            <p:nvPr/>
          </p:nvSpPr>
          <p:spPr bwMode="auto">
            <a:xfrm>
              <a:off x="3417" y="57"/>
              <a:ext cx="155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ru-RU" sz="2800" b="1" i="1" dirty="0">
                  <a:solidFill>
                    <a:srgbClr val="FF3300"/>
                  </a:solidFill>
                  <a:latin typeface="Times New Roman" pitchFamily="18" charset="0"/>
                </a:rPr>
                <a:t>у = </a:t>
              </a:r>
              <a:r>
                <a:rPr lang="ru-RU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ах 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+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</a:rPr>
                <a:t>bx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 +c</a:t>
              </a:r>
              <a:endParaRPr lang="ru-RU" sz="2800" b="1" i="1" dirty="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173" name="Text Box 83"/>
            <p:cNvSpPr txBox="1">
              <a:spLocks noChangeArrowheads="1"/>
            </p:cNvSpPr>
            <p:nvPr/>
          </p:nvSpPr>
          <p:spPr bwMode="auto">
            <a:xfrm>
              <a:off x="4051" y="-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 dirty="0">
                  <a:solidFill>
                    <a:srgbClr val="FF33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75" name="Text Box 135"/>
          <p:cNvSpPr txBox="1">
            <a:spLocks noChangeArrowheads="1"/>
          </p:cNvSpPr>
          <p:nvPr/>
        </p:nvSpPr>
        <p:spPr bwMode="auto">
          <a:xfrm>
            <a:off x="611560" y="2348880"/>
            <a:ext cx="71359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b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</a:rPr>
              <a:t>– </a:t>
            </a:r>
            <a:r>
              <a:rPr lang="ru-RU" sz="2400" b="1" i="1" dirty="0" smtClean="0">
                <a:latin typeface="Times New Roman" pitchFamily="18" charset="0"/>
              </a:rPr>
              <a:t>влияет на расположение вершины</a:t>
            </a:r>
            <a:endParaRPr lang="ru-RU" sz="2400" b="1" i="1" dirty="0">
              <a:latin typeface="Times New Roman" pitchFamily="18" charset="0"/>
              <a:cs typeface="Arial" charset="0"/>
            </a:endParaRPr>
          </a:p>
        </p:txBody>
      </p:sp>
      <p:grpSp>
        <p:nvGrpSpPr>
          <p:cNvPr id="176" name="Group 40"/>
          <p:cNvGrpSpPr>
            <a:grpSpLocks/>
          </p:cNvGrpSpPr>
          <p:nvPr/>
        </p:nvGrpSpPr>
        <p:grpSpPr bwMode="auto">
          <a:xfrm>
            <a:off x="179512" y="2852936"/>
            <a:ext cx="1210381" cy="1185209"/>
            <a:chOff x="158" y="164"/>
            <a:chExt cx="5426" cy="3970"/>
          </a:xfrm>
        </p:grpSpPr>
        <p:grpSp>
          <p:nvGrpSpPr>
            <p:cNvPr id="177" name="Group 41"/>
            <p:cNvGrpSpPr>
              <a:grpSpLocks/>
            </p:cNvGrpSpPr>
            <p:nvPr/>
          </p:nvGrpSpPr>
          <p:grpSpPr bwMode="auto">
            <a:xfrm>
              <a:off x="158" y="164"/>
              <a:ext cx="5426" cy="3970"/>
              <a:chOff x="158" y="164"/>
              <a:chExt cx="5426" cy="3970"/>
            </a:xfrm>
          </p:grpSpPr>
          <p:grpSp>
            <p:nvGrpSpPr>
              <p:cNvPr id="240" name="Group 42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pic>
              <p:nvPicPr>
                <p:cNvPr id="242" name="Picture 43" descr="Координаты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24" t="5121" r="4724" b="23045"/>
                <a:stretch>
                  <a:fillRect/>
                </a:stretch>
              </p:blipFill>
              <p:spPr bwMode="auto">
                <a:xfrm>
                  <a:off x="158" y="164"/>
                  <a:ext cx="5426" cy="397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43" name="Line 44"/>
                <p:cNvSpPr>
                  <a:spLocks noChangeShapeType="1"/>
                </p:cNvSpPr>
                <p:nvPr/>
              </p:nvSpPr>
              <p:spPr bwMode="auto">
                <a:xfrm>
                  <a:off x="2880" y="210"/>
                  <a:ext cx="0" cy="3855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4" name="Line 45"/>
                <p:cNvSpPr>
                  <a:spLocks noChangeShapeType="1"/>
                </p:cNvSpPr>
                <p:nvPr/>
              </p:nvSpPr>
              <p:spPr bwMode="auto">
                <a:xfrm>
                  <a:off x="385" y="2296"/>
                  <a:ext cx="5126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1" name="Text Box 46"/>
              <p:cNvSpPr txBox="1">
                <a:spLocks noChangeArrowheads="1"/>
              </p:cNvSpPr>
              <p:nvPr/>
            </p:nvSpPr>
            <p:spPr bwMode="auto">
              <a:xfrm>
                <a:off x="2881" y="2296"/>
                <a:ext cx="27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354" tIns="35177" rIns="70354" bIns="35177">
                <a:spAutoFit/>
              </a:bodyPr>
              <a:lstStyle>
                <a:lvl1pPr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500" b="1">
                    <a:solidFill>
                      <a:schemeClr val="bg2"/>
                    </a:solidFill>
                  </a:rPr>
                  <a:t>0</a:t>
                </a:r>
                <a:endParaRPr lang="ru-RU" sz="1400">
                  <a:solidFill>
                    <a:schemeClr val="bg2"/>
                  </a:solidFill>
                  <a:latin typeface="Tahoma" charset="0"/>
                </a:endParaRPr>
              </a:p>
            </p:txBody>
          </p:sp>
        </p:grpSp>
        <p:sp>
          <p:nvSpPr>
            <p:cNvPr id="178" name="Text Box 47"/>
            <p:cNvSpPr txBox="1">
              <a:spLocks noChangeArrowheads="1"/>
            </p:cNvSpPr>
            <p:nvPr/>
          </p:nvSpPr>
          <p:spPr bwMode="auto">
            <a:xfrm>
              <a:off x="5239" y="2296"/>
              <a:ext cx="27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х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79" name="Text Box 48"/>
            <p:cNvSpPr txBox="1">
              <a:spLocks noChangeArrowheads="1"/>
            </p:cNvSpPr>
            <p:nvPr/>
          </p:nvSpPr>
          <p:spPr bwMode="auto">
            <a:xfrm>
              <a:off x="2925" y="210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у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80" name="Line 49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1" name="Line 50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2" name="Line 51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3" name="Line 52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" name="Line 53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" name="Line 54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6" name="Line 55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7" name="Line 56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8" name="Line 57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9" name="Line 58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0" name="Text Box 59"/>
            <p:cNvSpPr txBox="1">
              <a:spLocks noChangeArrowheads="1"/>
            </p:cNvSpPr>
            <p:nvPr/>
          </p:nvSpPr>
          <p:spPr bwMode="auto">
            <a:xfrm>
              <a:off x="3049" y="222"/>
              <a:ext cx="11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graphicFrame>
          <p:nvGraphicFramePr>
            <p:cNvPr id="191" name="Object 60"/>
            <p:cNvGraphicFramePr>
              <a:graphicFrameLocks noChangeAspect="1"/>
            </p:cNvGraphicFramePr>
            <p:nvPr/>
          </p:nvGraphicFramePr>
          <p:xfrm>
            <a:off x="3655" y="2179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2" name="Формула" r:id="rId10" imgW="114151" imgH="215619" progId="Equation.3">
                    <p:embed/>
                  </p:oleObj>
                </mc:Choice>
                <mc:Fallback>
                  <p:oleObj name="Формула" r:id="rId10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5" y="2179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2" name="Text Box 61"/>
            <p:cNvSpPr txBox="1">
              <a:spLocks noChangeArrowheads="1"/>
            </p:cNvSpPr>
            <p:nvPr/>
          </p:nvSpPr>
          <p:spPr bwMode="auto">
            <a:xfrm>
              <a:off x="3333" y="233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93" name="Text Box 62"/>
            <p:cNvSpPr txBox="1">
              <a:spLocks noChangeArrowheads="1"/>
            </p:cNvSpPr>
            <p:nvPr/>
          </p:nvSpPr>
          <p:spPr bwMode="auto">
            <a:xfrm>
              <a:off x="3060" y="2342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94" name="Text Box 63"/>
            <p:cNvSpPr txBox="1">
              <a:spLocks noChangeArrowheads="1"/>
            </p:cNvSpPr>
            <p:nvPr/>
          </p:nvSpPr>
          <p:spPr bwMode="auto">
            <a:xfrm>
              <a:off x="2700" y="188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95" name="Text Box 64"/>
            <p:cNvSpPr txBox="1">
              <a:spLocks noChangeArrowheads="1"/>
            </p:cNvSpPr>
            <p:nvPr/>
          </p:nvSpPr>
          <p:spPr bwMode="auto">
            <a:xfrm>
              <a:off x="2454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96" name="Text Box 65"/>
            <p:cNvSpPr txBox="1">
              <a:spLocks noChangeArrowheads="1"/>
            </p:cNvSpPr>
            <p:nvPr/>
          </p:nvSpPr>
          <p:spPr bwMode="auto">
            <a:xfrm>
              <a:off x="2653" y="2523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97" name="Text Box 66"/>
            <p:cNvSpPr txBox="1">
              <a:spLocks noChangeArrowheads="1"/>
            </p:cNvSpPr>
            <p:nvPr/>
          </p:nvSpPr>
          <p:spPr bwMode="auto">
            <a:xfrm>
              <a:off x="2653" y="279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98" name="Text Box 67"/>
            <p:cNvSpPr txBox="1">
              <a:spLocks noChangeArrowheads="1"/>
            </p:cNvSpPr>
            <p:nvPr/>
          </p:nvSpPr>
          <p:spPr bwMode="auto">
            <a:xfrm>
              <a:off x="2203" y="2346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99" name="Text Box 68"/>
            <p:cNvSpPr txBox="1">
              <a:spLocks noChangeArrowheads="1"/>
            </p:cNvSpPr>
            <p:nvPr/>
          </p:nvSpPr>
          <p:spPr bwMode="auto">
            <a:xfrm>
              <a:off x="2700" y="157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00" name="Text Box 69"/>
            <p:cNvSpPr txBox="1">
              <a:spLocks noChangeArrowheads="1"/>
            </p:cNvSpPr>
            <p:nvPr/>
          </p:nvSpPr>
          <p:spPr bwMode="auto">
            <a:xfrm>
              <a:off x="3639" y="234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 dirty="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 dirty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01" name="Text Box 70"/>
            <p:cNvSpPr txBox="1">
              <a:spLocks noChangeArrowheads="1"/>
            </p:cNvSpPr>
            <p:nvPr/>
          </p:nvSpPr>
          <p:spPr bwMode="auto">
            <a:xfrm>
              <a:off x="1929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02" name="Text Box 71"/>
            <p:cNvSpPr txBox="1">
              <a:spLocks noChangeArrowheads="1"/>
            </p:cNvSpPr>
            <p:nvPr/>
          </p:nvSpPr>
          <p:spPr bwMode="auto">
            <a:xfrm>
              <a:off x="2653" y="3159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03" name="Text Box 72"/>
            <p:cNvSpPr txBox="1">
              <a:spLocks noChangeArrowheads="1"/>
            </p:cNvSpPr>
            <p:nvPr/>
          </p:nvSpPr>
          <p:spPr bwMode="auto">
            <a:xfrm>
              <a:off x="2700" y="1206"/>
              <a:ext cx="18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04" name="Text Box 73"/>
            <p:cNvSpPr txBox="1">
              <a:spLocks noChangeArrowheads="1"/>
            </p:cNvSpPr>
            <p:nvPr/>
          </p:nvSpPr>
          <p:spPr bwMode="auto">
            <a:xfrm>
              <a:off x="3922" y="236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05" name="Text Box 74"/>
            <p:cNvSpPr txBox="1">
              <a:spLocks noChangeArrowheads="1"/>
            </p:cNvSpPr>
            <p:nvPr/>
          </p:nvSpPr>
          <p:spPr bwMode="auto">
            <a:xfrm>
              <a:off x="2653" y="347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06" name="Text Box 75"/>
            <p:cNvSpPr txBox="1">
              <a:spLocks noChangeArrowheads="1"/>
            </p:cNvSpPr>
            <p:nvPr/>
          </p:nvSpPr>
          <p:spPr bwMode="auto">
            <a:xfrm>
              <a:off x="1602" y="234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07" name="Text Box 76"/>
            <p:cNvSpPr txBox="1">
              <a:spLocks noChangeArrowheads="1"/>
            </p:cNvSpPr>
            <p:nvPr/>
          </p:nvSpPr>
          <p:spPr bwMode="auto">
            <a:xfrm>
              <a:off x="2700" y="89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08" name="Text Box 77"/>
            <p:cNvSpPr txBox="1">
              <a:spLocks noChangeArrowheads="1"/>
            </p:cNvSpPr>
            <p:nvPr/>
          </p:nvSpPr>
          <p:spPr bwMode="auto">
            <a:xfrm>
              <a:off x="4149" y="2382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 dirty="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 dirty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09" name="Text Box 78"/>
            <p:cNvSpPr txBox="1">
              <a:spLocks noChangeArrowheads="1"/>
            </p:cNvSpPr>
            <p:nvPr/>
          </p:nvSpPr>
          <p:spPr bwMode="auto">
            <a:xfrm>
              <a:off x="1276" y="2338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10" name="Text Box 79"/>
            <p:cNvSpPr txBox="1">
              <a:spLocks noChangeArrowheads="1"/>
            </p:cNvSpPr>
            <p:nvPr/>
          </p:nvSpPr>
          <p:spPr bwMode="auto">
            <a:xfrm>
              <a:off x="2608" y="3793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11" name="Text Box 80"/>
            <p:cNvSpPr txBox="1">
              <a:spLocks noChangeArrowheads="1"/>
            </p:cNvSpPr>
            <p:nvPr/>
          </p:nvSpPr>
          <p:spPr bwMode="auto">
            <a:xfrm>
              <a:off x="2609" y="617"/>
              <a:ext cx="25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12" name="Text Box 81"/>
            <p:cNvSpPr txBox="1">
              <a:spLocks noChangeArrowheads="1"/>
            </p:cNvSpPr>
            <p:nvPr/>
          </p:nvSpPr>
          <p:spPr bwMode="auto">
            <a:xfrm>
              <a:off x="4467" y="2382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13" name="Text Box 82"/>
            <p:cNvSpPr txBox="1">
              <a:spLocks noChangeArrowheads="1"/>
            </p:cNvSpPr>
            <p:nvPr/>
          </p:nvSpPr>
          <p:spPr bwMode="auto">
            <a:xfrm>
              <a:off x="929" y="2338"/>
              <a:ext cx="4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 dirty="0">
                  <a:solidFill>
                    <a:schemeClr val="bg2"/>
                  </a:solidFill>
                  <a:latin typeface="Arial Black" pitchFamily="34" charset="0"/>
                </a:rPr>
                <a:t>-12</a:t>
              </a:r>
              <a:endParaRPr lang="ru-RU" sz="1400" dirty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14" name="Text Box 83"/>
            <p:cNvSpPr txBox="1">
              <a:spLocks noChangeArrowheads="1"/>
            </p:cNvSpPr>
            <p:nvPr/>
          </p:nvSpPr>
          <p:spPr bwMode="auto">
            <a:xfrm>
              <a:off x="2609" y="300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15" name="Line 84"/>
            <p:cNvSpPr>
              <a:spLocks noChangeShapeType="1"/>
            </p:cNvSpPr>
            <p:nvPr/>
          </p:nvSpPr>
          <p:spPr bwMode="auto">
            <a:xfrm>
              <a:off x="295" y="2296"/>
              <a:ext cx="5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" name="Line 85"/>
            <p:cNvSpPr>
              <a:spLocks noChangeShapeType="1"/>
            </p:cNvSpPr>
            <p:nvPr/>
          </p:nvSpPr>
          <p:spPr bwMode="auto">
            <a:xfrm flipV="1">
              <a:off x="2880" y="210"/>
              <a:ext cx="0" cy="38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7" name="Line 86"/>
            <p:cNvSpPr>
              <a:spLocks noChangeShapeType="1"/>
            </p:cNvSpPr>
            <p:nvPr/>
          </p:nvSpPr>
          <p:spPr bwMode="auto">
            <a:xfrm>
              <a:off x="2835" y="261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8" name="Line 87"/>
            <p:cNvSpPr>
              <a:spLocks noChangeShapeType="1"/>
            </p:cNvSpPr>
            <p:nvPr/>
          </p:nvSpPr>
          <p:spPr bwMode="auto">
            <a:xfrm>
              <a:off x="2830" y="323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9" name="Line 88"/>
            <p:cNvSpPr>
              <a:spLocks noChangeShapeType="1"/>
            </p:cNvSpPr>
            <p:nvPr/>
          </p:nvSpPr>
          <p:spPr bwMode="auto">
            <a:xfrm>
              <a:off x="2832" y="34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0" name="Line 89"/>
            <p:cNvSpPr>
              <a:spLocks noChangeShapeType="1"/>
            </p:cNvSpPr>
            <p:nvPr/>
          </p:nvSpPr>
          <p:spPr bwMode="auto">
            <a:xfrm>
              <a:off x="2826" y="6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1" name="Line 90"/>
            <p:cNvSpPr>
              <a:spLocks noChangeShapeType="1"/>
            </p:cNvSpPr>
            <p:nvPr/>
          </p:nvSpPr>
          <p:spPr bwMode="auto">
            <a:xfrm>
              <a:off x="2828" y="10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2" name="Line 91"/>
            <p:cNvSpPr>
              <a:spLocks noChangeShapeType="1"/>
            </p:cNvSpPr>
            <p:nvPr/>
          </p:nvSpPr>
          <p:spPr bwMode="auto">
            <a:xfrm>
              <a:off x="2831" y="132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3" name="Line 92"/>
            <p:cNvSpPr>
              <a:spLocks noChangeShapeType="1"/>
            </p:cNvSpPr>
            <p:nvPr/>
          </p:nvSpPr>
          <p:spPr bwMode="auto">
            <a:xfrm>
              <a:off x="2833" y="166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4" name="Line 93"/>
            <p:cNvSpPr>
              <a:spLocks noChangeShapeType="1"/>
            </p:cNvSpPr>
            <p:nvPr/>
          </p:nvSpPr>
          <p:spPr bwMode="auto">
            <a:xfrm>
              <a:off x="2827" y="197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" name="Line 94"/>
            <p:cNvSpPr>
              <a:spLocks noChangeShapeType="1"/>
            </p:cNvSpPr>
            <p:nvPr/>
          </p:nvSpPr>
          <p:spPr bwMode="auto">
            <a:xfrm>
              <a:off x="2830" y="358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" name="Line 95"/>
            <p:cNvSpPr>
              <a:spLocks noChangeShapeType="1"/>
            </p:cNvSpPr>
            <p:nvPr/>
          </p:nvSpPr>
          <p:spPr bwMode="auto">
            <a:xfrm>
              <a:off x="2841" y="38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" name="Line 96"/>
            <p:cNvSpPr>
              <a:spLocks noChangeShapeType="1"/>
            </p:cNvSpPr>
            <p:nvPr/>
          </p:nvSpPr>
          <p:spPr bwMode="auto">
            <a:xfrm rot="5400000">
              <a:off x="3395" y="230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" name="Line 97"/>
            <p:cNvSpPr>
              <a:spLocks noChangeShapeType="1"/>
            </p:cNvSpPr>
            <p:nvPr/>
          </p:nvSpPr>
          <p:spPr bwMode="auto">
            <a:xfrm>
              <a:off x="2824" y="2903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9" name="Line 98"/>
            <p:cNvSpPr>
              <a:spLocks noChangeShapeType="1"/>
            </p:cNvSpPr>
            <p:nvPr/>
          </p:nvSpPr>
          <p:spPr bwMode="auto">
            <a:xfrm rot="5400000">
              <a:off x="1686" y="22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0" name="Line 99"/>
            <p:cNvSpPr>
              <a:spLocks noChangeShapeType="1"/>
            </p:cNvSpPr>
            <p:nvPr/>
          </p:nvSpPr>
          <p:spPr bwMode="auto">
            <a:xfrm rot="5400000">
              <a:off x="4552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1" name="Line 100"/>
            <p:cNvSpPr>
              <a:spLocks noChangeShapeType="1"/>
            </p:cNvSpPr>
            <p:nvPr/>
          </p:nvSpPr>
          <p:spPr bwMode="auto">
            <a:xfrm rot="5400000">
              <a:off x="3986" y="23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2" name="Line 101"/>
            <p:cNvSpPr>
              <a:spLocks noChangeShapeType="1"/>
            </p:cNvSpPr>
            <p:nvPr/>
          </p:nvSpPr>
          <p:spPr bwMode="auto">
            <a:xfrm rot="5400000">
              <a:off x="3120" y="229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3" name="Line 102"/>
            <p:cNvSpPr>
              <a:spLocks noChangeShapeType="1"/>
            </p:cNvSpPr>
            <p:nvPr/>
          </p:nvSpPr>
          <p:spPr bwMode="auto">
            <a:xfrm rot="5400000">
              <a:off x="3696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4" name="Line 103"/>
            <p:cNvSpPr>
              <a:spLocks noChangeShapeType="1"/>
            </p:cNvSpPr>
            <p:nvPr/>
          </p:nvSpPr>
          <p:spPr bwMode="auto">
            <a:xfrm rot="5400000">
              <a:off x="4266" y="2288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" name="Line 104"/>
            <p:cNvSpPr>
              <a:spLocks noChangeShapeType="1"/>
            </p:cNvSpPr>
            <p:nvPr/>
          </p:nvSpPr>
          <p:spPr bwMode="auto">
            <a:xfrm rot="5400000">
              <a:off x="1976" y="228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" name="Line 105"/>
            <p:cNvSpPr>
              <a:spLocks noChangeShapeType="1"/>
            </p:cNvSpPr>
            <p:nvPr/>
          </p:nvSpPr>
          <p:spPr bwMode="auto">
            <a:xfrm rot="5400000">
              <a:off x="2270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7" name="Line 106"/>
            <p:cNvSpPr>
              <a:spLocks noChangeShapeType="1"/>
            </p:cNvSpPr>
            <p:nvPr/>
          </p:nvSpPr>
          <p:spPr bwMode="auto">
            <a:xfrm rot="5400000">
              <a:off x="2523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8" name="Line 107"/>
            <p:cNvSpPr>
              <a:spLocks noChangeShapeType="1"/>
            </p:cNvSpPr>
            <p:nvPr/>
          </p:nvSpPr>
          <p:spPr bwMode="auto">
            <a:xfrm rot="5400000">
              <a:off x="1390" y="22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9" name="Line 108"/>
            <p:cNvSpPr>
              <a:spLocks noChangeShapeType="1"/>
            </p:cNvSpPr>
            <p:nvPr/>
          </p:nvSpPr>
          <p:spPr bwMode="auto">
            <a:xfrm rot="5400000">
              <a:off x="1110" y="229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5" name="Group 40"/>
          <p:cNvGrpSpPr>
            <a:grpSpLocks/>
          </p:cNvGrpSpPr>
          <p:nvPr/>
        </p:nvGrpSpPr>
        <p:grpSpPr bwMode="auto">
          <a:xfrm>
            <a:off x="1837955" y="2852936"/>
            <a:ext cx="1210381" cy="1185209"/>
            <a:chOff x="158" y="164"/>
            <a:chExt cx="5426" cy="3970"/>
          </a:xfrm>
        </p:grpSpPr>
        <p:grpSp>
          <p:nvGrpSpPr>
            <p:cNvPr id="246" name="Group 41"/>
            <p:cNvGrpSpPr>
              <a:grpSpLocks/>
            </p:cNvGrpSpPr>
            <p:nvPr/>
          </p:nvGrpSpPr>
          <p:grpSpPr bwMode="auto">
            <a:xfrm>
              <a:off x="158" y="164"/>
              <a:ext cx="5426" cy="3970"/>
              <a:chOff x="158" y="164"/>
              <a:chExt cx="5426" cy="3970"/>
            </a:xfrm>
          </p:grpSpPr>
          <p:grpSp>
            <p:nvGrpSpPr>
              <p:cNvPr id="309" name="Group 42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pic>
              <p:nvPicPr>
                <p:cNvPr id="311" name="Picture 43" descr="Координаты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24" t="5121" r="4724" b="23045"/>
                <a:stretch>
                  <a:fillRect/>
                </a:stretch>
              </p:blipFill>
              <p:spPr bwMode="auto">
                <a:xfrm>
                  <a:off x="158" y="164"/>
                  <a:ext cx="5426" cy="397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2" name="Line 44"/>
                <p:cNvSpPr>
                  <a:spLocks noChangeShapeType="1"/>
                </p:cNvSpPr>
                <p:nvPr/>
              </p:nvSpPr>
              <p:spPr bwMode="auto">
                <a:xfrm>
                  <a:off x="2880" y="210"/>
                  <a:ext cx="0" cy="3855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3" name="Line 45"/>
                <p:cNvSpPr>
                  <a:spLocks noChangeShapeType="1"/>
                </p:cNvSpPr>
                <p:nvPr/>
              </p:nvSpPr>
              <p:spPr bwMode="auto">
                <a:xfrm>
                  <a:off x="385" y="2296"/>
                  <a:ext cx="5126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0" name="Text Box 46"/>
              <p:cNvSpPr txBox="1">
                <a:spLocks noChangeArrowheads="1"/>
              </p:cNvSpPr>
              <p:nvPr/>
            </p:nvSpPr>
            <p:spPr bwMode="auto">
              <a:xfrm>
                <a:off x="2881" y="2296"/>
                <a:ext cx="27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354" tIns="35177" rIns="70354" bIns="35177">
                <a:spAutoFit/>
              </a:bodyPr>
              <a:lstStyle>
                <a:lvl1pPr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500" b="1">
                    <a:solidFill>
                      <a:schemeClr val="bg2"/>
                    </a:solidFill>
                  </a:rPr>
                  <a:t>0</a:t>
                </a:r>
                <a:endParaRPr lang="ru-RU" sz="1400">
                  <a:solidFill>
                    <a:schemeClr val="bg2"/>
                  </a:solidFill>
                  <a:latin typeface="Tahoma" charset="0"/>
                </a:endParaRPr>
              </a:p>
            </p:txBody>
          </p:sp>
        </p:grpSp>
        <p:sp>
          <p:nvSpPr>
            <p:cNvPr id="247" name="Text Box 47"/>
            <p:cNvSpPr txBox="1">
              <a:spLocks noChangeArrowheads="1"/>
            </p:cNvSpPr>
            <p:nvPr/>
          </p:nvSpPr>
          <p:spPr bwMode="auto">
            <a:xfrm>
              <a:off x="5239" y="2296"/>
              <a:ext cx="27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х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48" name="Text Box 48"/>
            <p:cNvSpPr txBox="1">
              <a:spLocks noChangeArrowheads="1"/>
            </p:cNvSpPr>
            <p:nvPr/>
          </p:nvSpPr>
          <p:spPr bwMode="auto">
            <a:xfrm>
              <a:off x="2925" y="210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у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49" name="Line 49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" name="Line 50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1" name="Line 51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2" name="Line 52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3" name="Line 53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4" name="Line 54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5" name="Line 55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" name="Line 56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" name="Line 57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8" name="Line 58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9" name="Text Box 59"/>
            <p:cNvSpPr txBox="1">
              <a:spLocks noChangeArrowheads="1"/>
            </p:cNvSpPr>
            <p:nvPr/>
          </p:nvSpPr>
          <p:spPr bwMode="auto">
            <a:xfrm>
              <a:off x="3049" y="222"/>
              <a:ext cx="11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graphicFrame>
          <p:nvGraphicFramePr>
            <p:cNvPr id="260" name="Object 60"/>
            <p:cNvGraphicFramePr>
              <a:graphicFrameLocks noChangeAspect="1"/>
            </p:cNvGraphicFramePr>
            <p:nvPr/>
          </p:nvGraphicFramePr>
          <p:xfrm>
            <a:off x="3655" y="2179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3" name="Формула" r:id="rId11" imgW="114151" imgH="215619" progId="Equation.3">
                    <p:embed/>
                  </p:oleObj>
                </mc:Choice>
                <mc:Fallback>
                  <p:oleObj name="Формула" r:id="rId11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5" y="2179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1" name="Text Box 61"/>
            <p:cNvSpPr txBox="1">
              <a:spLocks noChangeArrowheads="1"/>
            </p:cNvSpPr>
            <p:nvPr/>
          </p:nvSpPr>
          <p:spPr bwMode="auto">
            <a:xfrm>
              <a:off x="3333" y="233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62" name="Text Box 62"/>
            <p:cNvSpPr txBox="1">
              <a:spLocks noChangeArrowheads="1"/>
            </p:cNvSpPr>
            <p:nvPr/>
          </p:nvSpPr>
          <p:spPr bwMode="auto">
            <a:xfrm>
              <a:off x="3060" y="2342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63" name="Text Box 63"/>
            <p:cNvSpPr txBox="1">
              <a:spLocks noChangeArrowheads="1"/>
            </p:cNvSpPr>
            <p:nvPr/>
          </p:nvSpPr>
          <p:spPr bwMode="auto">
            <a:xfrm>
              <a:off x="2700" y="188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64" name="Text Box 64"/>
            <p:cNvSpPr txBox="1">
              <a:spLocks noChangeArrowheads="1"/>
            </p:cNvSpPr>
            <p:nvPr/>
          </p:nvSpPr>
          <p:spPr bwMode="auto">
            <a:xfrm>
              <a:off x="2454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65" name="Text Box 65"/>
            <p:cNvSpPr txBox="1">
              <a:spLocks noChangeArrowheads="1"/>
            </p:cNvSpPr>
            <p:nvPr/>
          </p:nvSpPr>
          <p:spPr bwMode="auto">
            <a:xfrm>
              <a:off x="2653" y="2523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66" name="Text Box 66"/>
            <p:cNvSpPr txBox="1">
              <a:spLocks noChangeArrowheads="1"/>
            </p:cNvSpPr>
            <p:nvPr/>
          </p:nvSpPr>
          <p:spPr bwMode="auto">
            <a:xfrm>
              <a:off x="2653" y="279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67" name="Text Box 67"/>
            <p:cNvSpPr txBox="1">
              <a:spLocks noChangeArrowheads="1"/>
            </p:cNvSpPr>
            <p:nvPr/>
          </p:nvSpPr>
          <p:spPr bwMode="auto">
            <a:xfrm>
              <a:off x="2203" y="2346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68" name="Text Box 68"/>
            <p:cNvSpPr txBox="1">
              <a:spLocks noChangeArrowheads="1"/>
            </p:cNvSpPr>
            <p:nvPr/>
          </p:nvSpPr>
          <p:spPr bwMode="auto">
            <a:xfrm>
              <a:off x="2700" y="157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69" name="Text Box 69"/>
            <p:cNvSpPr txBox="1">
              <a:spLocks noChangeArrowheads="1"/>
            </p:cNvSpPr>
            <p:nvPr/>
          </p:nvSpPr>
          <p:spPr bwMode="auto">
            <a:xfrm>
              <a:off x="3639" y="234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70" name="Text Box 70"/>
            <p:cNvSpPr txBox="1">
              <a:spLocks noChangeArrowheads="1"/>
            </p:cNvSpPr>
            <p:nvPr/>
          </p:nvSpPr>
          <p:spPr bwMode="auto">
            <a:xfrm>
              <a:off x="1929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71" name="Text Box 71"/>
            <p:cNvSpPr txBox="1">
              <a:spLocks noChangeArrowheads="1"/>
            </p:cNvSpPr>
            <p:nvPr/>
          </p:nvSpPr>
          <p:spPr bwMode="auto">
            <a:xfrm>
              <a:off x="2653" y="3159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72" name="Text Box 72"/>
            <p:cNvSpPr txBox="1">
              <a:spLocks noChangeArrowheads="1"/>
            </p:cNvSpPr>
            <p:nvPr/>
          </p:nvSpPr>
          <p:spPr bwMode="auto">
            <a:xfrm>
              <a:off x="2700" y="1206"/>
              <a:ext cx="18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73" name="Text Box 73"/>
            <p:cNvSpPr txBox="1">
              <a:spLocks noChangeArrowheads="1"/>
            </p:cNvSpPr>
            <p:nvPr/>
          </p:nvSpPr>
          <p:spPr bwMode="auto">
            <a:xfrm>
              <a:off x="3922" y="236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74" name="Text Box 74"/>
            <p:cNvSpPr txBox="1">
              <a:spLocks noChangeArrowheads="1"/>
            </p:cNvSpPr>
            <p:nvPr/>
          </p:nvSpPr>
          <p:spPr bwMode="auto">
            <a:xfrm>
              <a:off x="2653" y="347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75" name="Text Box 75"/>
            <p:cNvSpPr txBox="1">
              <a:spLocks noChangeArrowheads="1"/>
            </p:cNvSpPr>
            <p:nvPr/>
          </p:nvSpPr>
          <p:spPr bwMode="auto">
            <a:xfrm>
              <a:off x="1602" y="234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76" name="Text Box 76"/>
            <p:cNvSpPr txBox="1">
              <a:spLocks noChangeArrowheads="1"/>
            </p:cNvSpPr>
            <p:nvPr/>
          </p:nvSpPr>
          <p:spPr bwMode="auto">
            <a:xfrm>
              <a:off x="2700" y="89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77" name="Text Box 77"/>
            <p:cNvSpPr txBox="1">
              <a:spLocks noChangeArrowheads="1"/>
            </p:cNvSpPr>
            <p:nvPr/>
          </p:nvSpPr>
          <p:spPr bwMode="auto">
            <a:xfrm>
              <a:off x="4149" y="2382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78" name="Text Box 78"/>
            <p:cNvSpPr txBox="1">
              <a:spLocks noChangeArrowheads="1"/>
            </p:cNvSpPr>
            <p:nvPr/>
          </p:nvSpPr>
          <p:spPr bwMode="auto">
            <a:xfrm>
              <a:off x="1276" y="2338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79" name="Text Box 79"/>
            <p:cNvSpPr txBox="1">
              <a:spLocks noChangeArrowheads="1"/>
            </p:cNvSpPr>
            <p:nvPr/>
          </p:nvSpPr>
          <p:spPr bwMode="auto">
            <a:xfrm>
              <a:off x="2608" y="3793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80" name="Text Box 80"/>
            <p:cNvSpPr txBox="1">
              <a:spLocks noChangeArrowheads="1"/>
            </p:cNvSpPr>
            <p:nvPr/>
          </p:nvSpPr>
          <p:spPr bwMode="auto">
            <a:xfrm>
              <a:off x="2609" y="617"/>
              <a:ext cx="25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81" name="Text Box 81"/>
            <p:cNvSpPr txBox="1">
              <a:spLocks noChangeArrowheads="1"/>
            </p:cNvSpPr>
            <p:nvPr/>
          </p:nvSpPr>
          <p:spPr bwMode="auto">
            <a:xfrm>
              <a:off x="4467" y="2382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82" name="Text Box 82"/>
            <p:cNvSpPr txBox="1">
              <a:spLocks noChangeArrowheads="1"/>
            </p:cNvSpPr>
            <p:nvPr/>
          </p:nvSpPr>
          <p:spPr bwMode="auto">
            <a:xfrm>
              <a:off x="929" y="2338"/>
              <a:ext cx="4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 dirty="0">
                  <a:solidFill>
                    <a:schemeClr val="bg2"/>
                  </a:solidFill>
                  <a:latin typeface="Arial Black" pitchFamily="34" charset="0"/>
                </a:rPr>
                <a:t>-12</a:t>
              </a:r>
              <a:endParaRPr lang="ru-RU" sz="1400" dirty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83" name="Text Box 83"/>
            <p:cNvSpPr txBox="1">
              <a:spLocks noChangeArrowheads="1"/>
            </p:cNvSpPr>
            <p:nvPr/>
          </p:nvSpPr>
          <p:spPr bwMode="auto">
            <a:xfrm>
              <a:off x="2609" y="300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84" name="Line 84"/>
            <p:cNvSpPr>
              <a:spLocks noChangeShapeType="1"/>
            </p:cNvSpPr>
            <p:nvPr/>
          </p:nvSpPr>
          <p:spPr bwMode="auto">
            <a:xfrm>
              <a:off x="295" y="2296"/>
              <a:ext cx="5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5" name="Line 85"/>
            <p:cNvSpPr>
              <a:spLocks noChangeShapeType="1"/>
            </p:cNvSpPr>
            <p:nvPr/>
          </p:nvSpPr>
          <p:spPr bwMode="auto">
            <a:xfrm flipV="1">
              <a:off x="2880" y="210"/>
              <a:ext cx="0" cy="38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" name="Line 86"/>
            <p:cNvSpPr>
              <a:spLocks noChangeShapeType="1"/>
            </p:cNvSpPr>
            <p:nvPr/>
          </p:nvSpPr>
          <p:spPr bwMode="auto">
            <a:xfrm>
              <a:off x="2835" y="261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" name="Line 87"/>
            <p:cNvSpPr>
              <a:spLocks noChangeShapeType="1"/>
            </p:cNvSpPr>
            <p:nvPr/>
          </p:nvSpPr>
          <p:spPr bwMode="auto">
            <a:xfrm>
              <a:off x="2830" y="323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8" name="Line 88"/>
            <p:cNvSpPr>
              <a:spLocks noChangeShapeType="1"/>
            </p:cNvSpPr>
            <p:nvPr/>
          </p:nvSpPr>
          <p:spPr bwMode="auto">
            <a:xfrm>
              <a:off x="2832" y="34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9" name="Line 89"/>
            <p:cNvSpPr>
              <a:spLocks noChangeShapeType="1"/>
            </p:cNvSpPr>
            <p:nvPr/>
          </p:nvSpPr>
          <p:spPr bwMode="auto">
            <a:xfrm>
              <a:off x="2826" y="6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" name="Line 90"/>
            <p:cNvSpPr>
              <a:spLocks noChangeShapeType="1"/>
            </p:cNvSpPr>
            <p:nvPr/>
          </p:nvSpPr>
          <p:spPr bwMode="auto">
            <a:xfrm>
              <a:off x="2828" y="10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1" name="Line 91"/>
            <p:cNvSpPr>
              <a:spLocks noChangeShapeType="1"/>
            </p:cNvSpPr>
            <p:nvPr/>
          </p:nvSpPr>
          <p:spPr bwMode="auto">
            <a:xfrm>
              <a:off x="2831" y="132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2" name="Line 92"/>
            <p:cNvSpPr>
              <a:spLocks noChangeShapeType="1"/>
            </p:cNvSpPr>
            <p:nvPr/>
          </p:nvSpPr>
          <p:spPr bwMode="auto">
            <a:xfrm>
              <a:off x="2833" y="166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3" name="Line 93"/>
            <p:cNvSpPr>
              <a:spLocks noChangeShapeType="1"/>
            </p:cNvSpPr>
            <p:nvPr/>
          </p:nvSpPr>
          <p:spPr bwMode="auto">
            <a:xfrm>
              <a:off x="2827" y="197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4" name="Line 94"/>
            <p:cNvSpPr>
              <a:spLocks noChangeShapeType="1"/>
            </p:cNvSpPr>
            <p:nvPr/>
          </p:nvSpPr>
          <p:spPr bwMode="auto">
            <a:xfrm>
              <a:off x="2830" y="358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5" name="Line 95"/>
            <p:cNvSpPr>
              <a:spLocks noChangeShapeType="1"/>
            </p:cNvSpPr>
            <p:nvPr/>
          </p:nvSpPr>
          <p:spPr bwMode="auto">
            <a:xfrm>
              <a:off x="2841" y="38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6" name="Line 96"/>
            <p:cNvSpPr>
              <a:spLocks noChangeShapeType="1"/>
            </p:cNvSpPr>
            <p:nvPr/>
          </p:nvSpPr>
          <p:spPr bwMode="auto">
            <a:xfrm rot="5400000">
              <a:off x="3395" y="230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" name="Line 97"/>
            <p:cNvSpPr>
              <a:spLocks noChangeShapeType="1"/>
            </p:cNvSpPr>
            <p:nvPr/>
          </p:nvSpPr>
          <p:spPr bwMode="auto">
            <a:xfrm>
              <a:off x="2824" y="2903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8" name="Line 98"/>
            <p:cNvSpPr>
              <a:spLocks noChangeShapeType="1"/>
            </p:cNvSpPr>
            <p:nvPr/>
          </p:nvSpPr>
          <p:spPr bwMode="auto">
            <a:xfrm rot="5400000">
              <a:off x="1686" y="22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9" name="Line 99"/>
            <p:cNvSpPr>
              <a:spLocks noChangeShapeType="1"/>
            </p:cNvSpPr>
            <p:nvPr/>
          </p:nvSpPr>
          <p:spPr bwMode="auto">
            <a:xfrm rot="5400000">
              <a:off x="4552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0" name="Line 100"/>
            <p:cNvSpPr>
              <a:spLocks noChangeShapeType="1"/>
            </p:cNvSpPr>
            <p:nvPr/>
          </p:nvSpPr>
          <p:spPr bwMode="auto">
            <a:xfrm rot="5400000">
              <a:off x="3986" y="23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1" name="Line 101"/>
            <p:cNvSpPr>
              <a:spLocks noChangeShapeType="1"/>
            </p:cNvSpPr>
            <p:nvPr/>
          </p:nvSpPr>
          <p:spPr bwMode="auto">
            <a:xfrm rot="5400000">
              <a:off x="3120" y="229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2" name="Line 102"/>
            <p:cNvSpPr>
              <a:spLocks noChangeShapeType="1"/>
            </p:cNvSpPr>
            <p:nvPr/>
          </p:nvSpPr>
          <p:spPr bwMode="auto">
            <a:xfrm rot="5400000">
              <a:off x="3696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3" name="Line 103"/>
            <p:cNvSpPr>
              <a:spLocks noChangeShapeType="1"/>
            </p:cNvSpPr>
            <p:nvPr/>
          </p:nvSpPr>
          <p:spPr bwMode="auto">
            <a:xfrm rot="5400000">
              <a:off x="4266" y="2288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4" name="Line 104"/>
            <p:cNvSpPr>
              <a:spLocks noChangeShapeType="1"/>
            </p:cNvSpPr>
            <p:nvPr/>
          </p:nvSpPr>
          <p:spPr bwMode="auto">
            <a:xfrm rot="5400000">
              <a:off x="1976" y="228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" name="Line 105"/>
            <p:cNvSpPr>
              <a:spLocks noChangeShapeType="1"/>
            </p:cNvSpPr>
            <p:nvPr/>
          </p:nvSpPr>
          <p:spPr bwMode="auto">
            <a:xfrm rot="5400000">
              <a:off x="2270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6" name="Line 106"/>
            <p:cNvSpPr>
              <a:spLocks noChangeShapeType="1"/>
            </p:cNvSpPr>
            <p:nvPr/>
          </p:nvSpPr>
          <p:spPr bwMode="auto">
            <a:xfrm rot="5400000">
              <a:off x="2523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" name="Line 107"/>
            <p:cNvSpPr>
              <a:spLocks noChangeShapeType="1"/>
            </p:cNvSpPr>
            <p:nvPr/>
          </p:nvSpPr>
          <p:spPr bwMode="auto">
            <a:xfrm rot="5400000">
              <a:off x="1390" y="22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" name="Line 108"/>
            <p:cNvSpPr>
              <a:spLocks noChangeShapeType="1"/>
            </p:cNvSpPr>
            <p:nvPr/>
          </p:nvSpPr>
          <p:spPr bwMode="auto">
            <a:xfrm rot="5400000">
              <a:off x="1110" y="229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4" name="Group 40"/>
          <p:cNvGrpSpPr>
            <a:grpSpLocks/>
          </p:cNvGrpSpPr>
          <p:nvPr/>
        </p:nvGrpSpPr>
        <p:grpSpPr bwMode="auto">
          <a:xfrm>
            <a:off x="3361619" y="2852936"/>
            <a:ext cx="1210381" cy="1185209"/>
            <a:chOff x="158" y="164"/>
            <a:chExt cx="5426" cy="3970"/>
          </a:xfrm>
        </p:grpSpPr>
        <p:grpSp>
          <p:nvGrpSpPr>
            <p:cNvPr id="315" name="Group 41"/>
            <p:cNvGrpSpPr>
              <a:grpSpLocks/>
            </p:cNvGrpSpPr>
            <p:nvPr/>
          </p:nvGrpSpPr>
          <p:grpSpPr bwMode="auto">
            <a:xfrm>
              <a:off x="158" y="164"/>
              <a:ext cx="5426" cy="3970"/>
              <a:chOff x="158" y="164"/>
              <a:chExt cx="5426" cy="3970"/>
            </a:xfrm>
          </p:grpSpPr>
          <p:grpSp>
            <p:nvGrpSpPr>
              <p:cNvPr id="378" name="Group 42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pic>
              <p:nvPicPr>
                <p:cNvPr id="380" name="Picture 43" descr="Координаты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24" t="5121" r="4724" b="23045"/>
                <a:stretch>
                  <a:fillRect/>
                </a:stretch>
              </p:blipFill>
              <p:spPr bwMode="auto">
                <a:xfrm>
                  <a:off x="158" y="164"/>
                  <a:ext cx="5426" cy="397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81" name="Line 44"/>
                <p:cNvSpPr>
                  <a:spLocks noChangeShapeType="1"/>
                </p:cNvSpPr>
                <p:nvPr/>
              </p:nvSpPr>
              <p:spPr bwMode="auto">
                <a:xfrm>
                  <a:off x="2880" y="210"/>
                  <a:ext cx="0" cy="3855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82" name="Line 45"/>
                <p:cNvSpPr>
                  <a:spLocks noChangeShapeType="1"/>
                </p:cNvSpPr>
                <p:nvPr/>
              </p:nvSpPr>
              <p:spPr bwMode="auto">
                <a:xfrm>
                  <a:off x="385" y="2296"/>
                  <a:ext cx="5126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9" name="Text Box 46"/>
              <p:cNvSpPr txBox="1">
                <a:spLocks noChangeArrowheads="1"/>
              </p:cNvSpPr>
              <p:nvPr/>
            </p:nvSpPr>
            <p:spPr bwMode="auto">
              <a:xfrm>
                <a:off x="2881" y="2296"/>
                <a:ext cx="27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354" tIns="35177" rIns="70354" bIns="35177">
                <a:spAutoFit/>
              </a:bodyPr>
              <a:lstStyle>
                <a:lvl1pPr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500" b="1">
                    <a:solidFill>
                      <a:schemeClr val="bg2"/>
                    </a:solidFill>
                  </a:rPr>
                  <a:t>0</a:t>
                </a:r>
                <a:endParaRPr lang="ru-RU" sz="1400">
                  <a:solidFill>
                    <a:schemeClr val="bg2"/>
                  </a:solidFill>
                  <a:latin typeface="Tahoma" charset="0"/>
                </a:endParaRPr>
              </a:p>
            </p:txBody>
          </p:sp>
        </p:grpSp>
        <p:sp>
          <p:nvSpPr>
            <p:cNvPr id="316" name="Text Box 47"/>
            <p:cNvSpPr txBox="1">
              <a:spLocks noChangeArrowheads="1"/>
            </p:cNvSpPr>
            <p:nvPr/>
          </p:nvSpPr>
          <p:spPr bwMode="auto">
            <a:xfrm>
              <a:off x="5239" y="2296"/>
              <a:ext cx="27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х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17" name="Text Box 48"/>
            <p:cNvSpPr txBox="1">
              <a:spLocks noChangeArrowheads="1"/>
            </p:cNvSpPr>
            <p:nvPr/>
          </p:nvSpPr>
          <p:spPr bwMode="auto">
            <a:xfrm>
              <a:off x="2925" y="210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у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18" name="Line 49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9" name="Line 50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0" name="Line 51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1" name="Line 52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2" name="Line 53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3" name="Line 54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4" name="Line 55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5" name="Line 56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6" name="Line 57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" name="Line 58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" name="Text Box 59"/>
            <p:cNvSpPr txBox="1">
              <a:spLocks noChangeArrowheads="1"/>
            </p:cNvSpPr>
            <p:nvPr/>
          </p:nvSpPr>
          <p:spPr bwMode="auto">
            <a:xfrm>
              <a:off x="3049" y="222"/>
              <a:ext cx="11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graphicFrame>
          <p:nvGraphicFramePr>
            <p:cNvPr id="329" name="Object 60"/>
            <p:cNvGraphicFramePr>
              <a:graphicFrameLocks noChangeAspect="1"/>
            </p:cNvGraphicFramePr>
            <p:nvPr/>
          </p:nvGraphicFramePr>
          <p:xfrm>
            <a:off x="3655" y="2179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4" name="Формула" r:id="rId12" imgW="114151" imgH="215619" progId="Equation.3">
                    <p:embed/>
                  </p:oleObj>
                </mc:Choice>
                <mc:Fallback>
                  <p:oleObj name="Формула" r:id="rId12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5" y="2179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0" name="Text Box 61"/>
            <p:cNvSpPr txBox="1">
              <a:spLocks noChangeArrowheads="1"/>
            </p:cNvSpPr>
            <p:nvPr/>
          </p:nvSpPr>
          <p:spPr bwMode="auto">
            <a:xfrm>
              <a:off x="3333" y="233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31" name="Text Box 62"/>
            <p:cNvSpPr txBox="1">
              <a:spLocks noChangeArrowheads="1"/>
            </p:cNvSpPr>
            <p:nvPr/>
          </p:nvSpPr>
          <p:spPr bwMode="auto">
            <a:xfrm>
              <a:off x="3060" y="2342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32" name="Text Box 63"/>
            <p:cNvSpPr txBox="1">
              <a:spLocks noChangeArrowheads="1"/>
            </p:cNvSpPr>
            <p:nvPr/>
          </p:nvSpPr>
          <p:spPr bwMode="auto">
            <a:xfrm>
              <a:off x="2700" y="188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33" name="Text Box 64"/>
            <p:cNvSpPr txBox="1">
              <a:spLocks noChangeArrowheads="1"/>
            </p:cNvSpPr>
            <p:nvPr/>
          </p:nvSpPr>
          <p:spPr bwMode="auto">
            <a:xfrm>
              <a:off x="2454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34" name="Text Box 65"/>
            <p:cNvSpPr txBox="1">
              <a:spLocks noChangeArrowheads="1"/>
            </p:cNvSpPr>
            <p:nvPr/>
          </p:nvSpPr>
          <p:spPr bwMode="auto">
            <a:xfrm>
              <a:off x="2653" y="2523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35" name="Text Box 66"/>
            <p:cNvSpPr txBox="1">
              <a:spLocks noChangeArrowheads="1"/>
            </p:cNvSpPr>
            <p:nvPr/>
          </p:nvSpPr>
          <p:spPr bwMode="auto">
            <a:xfrm>
              <a:off x="2653" y="279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36" name="Text Box 67"/>
            <p:cNvSpPr txBox="1">
              <a:spLocks noChangeArrowheads="1"/>
            </p:cNvSpPr>
            <p:nvPr/>
          </p:nvSpPr>
          <p:spPr bwMode="auto">
            <a:xfrm>
              <a:off x="2203" y="2346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37" name="Text Box 68"/>
            <p:cNvSpPr txBox="1">
              <a:spLocks noChangeArrowheads="1"/>
            </p:cNvSpPr>
            <p:nvPr/>
          </p:nvSpPr>
          <p:spPr bwMode="auto">
            <a:xfrm>
              <a:off x="2700" y="157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38" name="Text Box 69"/>
            <p:cNvSpPr txBox="1">
              <a:spLocks noChangeArrowheads="1"/>
            </p:cNvSpPr>
            <p:nvPr/>
          </p:nvSpPr>
          <p:spPr bwMode="auto">
            <a:xfrm>
              <a:off x="3639" y="234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39" name="Text Box 70"/>
            <p:cNvSpPr txBox="1">
              <a:spLocks noChangeArrowheads="1"/>
            </p:cNvSpPr>
            <p:nvPr/>
          </p:nvSpPr>
          <p:spPr bwMode="auto">
            <a:xfrm>
              <a:off x="1929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40" name="Text Box 71"/>
            <p:cNvSpPr txBox="1">
              <a:spLocks noChangeArrowheads="1"/>
            </p:cNvSpPr>
            <p:nvPr/>
          </p:nvSpPr>
          <p:spPr bwMode="auto">
            <a:xfrm>
              <a:off x="2653" y="3159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41" name="Text Box 72"/>
            <p:cNvSpPr txBox="1">
              <a:spLocks noChangeArrowheads="1"/>
            </p:cNvSpPr>
            <p:nvPr/>
          </p:nvSpPr>
          <p:spPr bwMode="auto">
            <a:xfrm>
              <a:off x="2700" y="1206"/>
              <a:ext cx="18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42" name="Text Box 73"/>
            <p:cNvSpPr txBox="1">
              <a:spLocks noChangeArrowheads="1"/>
            </p:cNvSpPr>
            <p:nvPr/>
          </p:nvSpPr>
          <p:spPr bwMode="auto">
            <a:xfrm>
              <a:off x="3922" y="236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43" name="Text Box 74"/>
            <p:cNvSpPr txBox="1">
              <a:spLocks noChangeArrowheads="1"/>
            </p:cNvSpPr>
            <p:nvPr/>
          </p:nvSpPr>
          <p:spPr bwMode="auto">
            <a:xfrm>
              <a:off x="2653" y="347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44" name="Text Box 75"/>
            <p:cNvSpPr txBox="1">
              <a:spLocks noChangeArrowheads="1"/>
            </p:cNvSpPr>
            <p:nvPr/>
          </p:nvSpPr>
          <p:spPr bwMode="auto">
            <a:xfrm>
              <a:off x="1602" y="234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45" name="Text Box 76"/>
            <p:cNvSpPr txBox="1">
              <a:spLocks noChangeArrowheads="1"/>
            </p:cNvSpPr>
            <p:nvPr/>
          </p:nvSpPr>
          <p:spPr bwMode="auto">
            <a:xfrm>
              <a:off x="2700" y="89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46" name="Text Box 77"/>
            <p:cNvSpPr txBox="1">
              <a:spLocks noChangeArrowheads="1"/>
            </p:cNvSpPr>
            <p:nvPr/>
          </p:nvSpPr>
          <p:spPr bwMode="auto">
            <a:xfrm>
              <a:off x="4149" y="2382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47" name="Text Box 78"/>
            <p:cNvSpPr txBox="1">
              <a:spLocks noChangeArrowheads="1"/>
            </p:cNvSpPr>
            <p:nvPr/>
          </p:nvSpPr>
          <p:spPr bwMode="auto">
            <a:xfrm>
              <a:off x="1276" y="2338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48" name="Text Box 79"/>
            <p:cNvSpPr txBox="1">
              <a:spLocks noChangeArrowheads="1"/>
            </p:cNvSpPr>
            <p:nvPr/>
          </p:nvSpPr>
          <p:spPr bwMode="auto">
            <a:xfrm>
              <a:off x="2608" y="3793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49" name="Text Box 80"/>
            <p:cNvSpPr txBox="1">
              <a:spLocks noChangeArrowheads="1"/>
            </p:cNvSpPr>
            <p:nvPr/>
          </p:nvSpPr>
          <p:spPr bwMode="auto">
            <a:xfrm>
              <a:off x="2609" y="617"/>
              <a:ext cx="25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50" name="Text Box 81"/>
            <p:cNvSpPr txBox="1">
              <a:spLocks noChangeArrowheads="1"/>
            </p:cNvSpPr>
            <p:nvPr/>
          </p:nvSpPr>
          <p:spPr bwMode="auto">
            <a:xfrm>
              <a:off x="4467" y="2382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51" name="Text Box 82"/>
            <p:cNvSpPr txBox="1">
              <a:spLocks noChangeArrowheads="1"/>
            </p:cNvSpPr>
            <p:nvPr/>
          </p:nvSpPr>
          <p:spPr bwMode="auto">
            <a:xfrm>
              <a:off x="929" y="2338"/>
              <a:ext cx="4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 dirty="0">
                  <a:solidFill>
                    <a:schemeClr val="bg2"/>
                  </a:solidFill>
                  <a:latin typeface="Arial Black" pitchFamily="34" charset="0"/>
                </a:rPr>
                <a:t>-12</a:t>
              </a:r>
              <a:endParaRPr lang="ru-RU" sz="1400" dirty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52" name="Text Box 83"/>
            <p:cNvSpPr txBox="1">
              <a:spLocks noChangeArrowheads="1"/>
            </p:cNvSpPr>
            <p:nvPr/>
          </p:nvSpPr>
          <p:spPr bwMode="auto">
            <a:xfrm>
              <a:off x="2609" y="300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53" name="Line 84"/>
            <p:cNvSpPr>
              <a:spLocks noChangeShapeType="1"/>
            </p:cNvSpPr>
            <p:nvPr/>
          </p:nvSpPr>
          <p:spPr bwMode="auto">
            <a:xfrm>
              <a:off x="295" y="2296"/>
              <a:ext cx="5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4" name="Line 85"/>
            <p:cNvSpPr>
              <a:spLocks noChangeShapeType="1"/>
            </p:cNvSpPr>
            <p:nvPr/>
          </p:nvSpPr>
          <p:spPr bwMode="auto">
            <a:xfrm flipV="1">
              <a:off x="2880" y="210"/>
              <a:ext cx="0" cy="38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5" name="Line 86"/>
            <p:cNvSpPr>
              <a:spLocks noChangeShapeType="1"/>
            </p:cNvSpPr>
            <p:nvPr/>
          </p:nvSpPr>
          <p:spPr bwMode="auto">
            <a:xfrm>
              <a:off x="2835" y="261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6" name="Line 87"/>
            <p:cNvSpPr>
              <a:spLocks noChangeShapeType="1"/>
            </p:cNvSpPr>
            <p:nvPr/>
          </p:nvSpPr>
          <p:spPr bwMode="auto">
            <a:xfrm>
              <a:off x="2830" y="323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7" name="Line 88"/>
            <p:cNvSpPr>
              <a:spLocks noChangeShapeType="1"/>
            </p:cNvSpPr>
            <p:nvPr/>
          </p:nvSpPr>
          <p:spPr bwMode="auto">
            <a:xfrm>
              <a:off x="2832" y="34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" name="Line 89"/>
            <p:cNvSpPr>
              <a:spLocks noChangeShapeType="1"/>
            </p:cNvSpPr>
            <p:nvPr/>
          </p:nvSpPr>
          <p:spPr bwMode="auto">
            <a:xfrm>
              <a:off x="2826" y="6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9" name="Line 90"/>
            <p:cNvSpPr>
              <a:spLocks noChangeShapeType="1"/>
            </p:cNvSpPr>
            <p:nvPr/>
          </p:nvSpPr>
          <p:spPr bwMode="auto">
            <a:xfrm>
              <a:off x="2828" y="10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0" name="Line 91"/>
            <p:cNvSpPr>
              <a:spLocks noChangeShapeType="1"/>
            </p:cNvSpPr>
            <p:nvPr/>
          </p:nvSpPr>
          <p:spPr bwMode="auto">
            <a:xfrm>
              <a:off x="2831" y="132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1" name="Line 92"/>
            <p:cNvSpPr>
              <a:spLocks noChangeShapeType="1"/>
            </p:cNvSpPr>
            <p:nvPr/>
          </p:nvSpPr>
          <p:spPr bwMode="auto">
            <a:xfrm>
              <a:off x="2833" y="166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2" name="Line 93"/>
            <p:cNvSpPr>
              <a:spLocks noChangeShapeType="1"/>
            </p:cNvSpPr>
            <p:nvPr/>
          </p:nvSpPr>
          <p:spPr bwMode="auto">
            <a:xfrm>
              <a:off x="2827" y="197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3" name="Line 94"/>
            <p:cNvSpPr>
              <a:spLocks noChangeShapeType="1"/>
            </p:cNvSpPr>
            <p:nvPr/>
          </p:nvSpPr>
          <p:spPr bwMode="auto">
            <a:xfrm>
              <a:off x="2830" y="358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4" name="Line 95"/>
            <p:cNvSpPr>
              <a:spLocks noChangeShapeType="1"/>
            </p:cNvSpPr>
            <p:nvPr/>
          </p:nvSpPr>
          <p:spPr bwMode="auto">
            <a:xfrm>
              <a:off x="2841" y="38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5" name="Line 96"/>
            <p:cNvSpPr>
              <a:spLocks noChangeShapeType="1"/>
            </p:cNvSpPr>
            <p:nvPr/>
          </p:nvSpPr>
          <p:spPr bwMode="auto">
            <a:xfrm rot="5400000">
              <a:off x="3395" y="230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6" name="Line 97"/>
            <p:cNvSpPr>
              <a:spLocks noChangeShapeType="1"/>
            </p:cNvSpPr>
            <p:nvPr/>
          </p:nvSpPr>
          <p:spPr bwMode="auto">
            <a:xfrm>
              <a:off x="2824" y="2903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7" name="Line 98"/>
            <p:cNvSpPr>
              <a:spLocks noChangeShapeType="1"/>
            </p:cNvSpPr>
            <p:nvPr/>
          </p:nvSpPr>
          <p:spPr bwMode="auto">
            <a:xfrm rot="5400000">
              <a:off x="1686" y="22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" name="Line 99"/>
            <p:cNvSpPr>
              <a:spLocks noChangeShapeType="1"/>
            </p:cNvSpPr>
            <p:nvPr/>
          </p:nvSpPr>
          <p:spPr bwMode="auto">
            <a:xfrm rot="5400000">
              <a:off x="4552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9" name="Line 100"/>
            <p:cNvSpPr>
              <a:spLocks noChangeShapeType="1"/>
            </p:cNvSpPr>
            <p:nvPr/>
          </p:nvSpPr>
          <p:spPr bwMode="auto">
            <a:xfrm rot="5400000">
              <a:off x="3986" y="23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0" name="Line 101"/>
            <p:cNvSpPr>
              <a:spLocks noChangeShapeType="1"/>
            </p:cNvSpPr>
            <p:nvPr/>
          </p:nvSpPr>
          <p:spPr bwMode="auto">
            <a:xfrm rot="5400000">
              <a:off x="3120" y="229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1" name="Line 102"/>
            <p:cNvSpPr>
              <a:spLocks noChangeShapeType="1"/>
            </p:cNvSpPr>
            <p:nvPr/>
          </p:nvSpPr>
          <p:spPr bwMode="auto">
            <a:xfrm rot="5400000">
              <a:off x="3696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2" name="Line 103"/>
            <p:cNvSpPr>
              <a:spLocks noChangeShapeType="1"/>
            </p:cNvSpPr>
            <p:nvPr/>
          </p:nvSpPr>
          <p:spPr bwMode="auto">
            <a:xfrm rot="5400000">
              <a:off x="4266" y="2288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3" name="Line 104"/>
            <p:cNvSpPr>
              <a:spLocks noChangeShapeType="1"/>
            </p:cNvSpPr>
            <p:nvPr/>
          </p:nvSpPr>
          <p:spPr bwMode="auto">
            <a:xfrm rot="5400000">
              <a:off x="1976" y="228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4" name="Line 105"/>
            <p:cNvSpPr>
              <a:spLocks noChangeShapeType="1"/>
            </p:cNvSpPr>
            <p:nvPr/>
          </p:nvSpPr>
          <p:spPr bwMode="auto">
            <a:xfrm rot="5400000">
              <a:off x="2270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5" name="Line 106"/>
            <p:cNvSpPr>
              <a:spLocks noChangeShapeType="1"/>
            </p:cNvSpPr>
            <p:nvPr/>
          </p:nvSpPr>
          <p:spPr bwMode="auto">
            <a:xfrm rot="5400000">
              <a:off x="2523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6" name="Line 107"/>
            <p:cNvSpPr>
              <a:spLocks noChangeShapeType="1"/>
            </p:cNvSpPr>
            <p:nvPr/>
          </p:nvSpPr>
          <p:spPr bwMode="auto">
            <a:xfrm rot="5400000">
              <a:off x="1390" y="22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7" name="Line 108"/>
            <p:cNvSpPr>
              <a:spLocks noChangeShapeType="1"/>
            </p:cNvSpPr>
            <p:nvPr/>
          </p:nvSpPr>
          <p:spPr bwMode="auto">
            <a:xfrm rot="5400000">
              <a:off x="1110" y="229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3" name="Group 110"/>
          <p:cNvGrpSpPr>
            <a:grpSpLocks/>
          </p:cNvGrpSpPr>
          <p:nvPr/>
        </p:nvGrpSpPr>
        <p:grpSpPr bwMode="auto">
          <a:xfrm>
            <a:off x="251520" y="2924944"/>
            <a:ext cx="457580" cy="765460"/>
            <a:chOff x="2381" y="346"/>
            <a:chExt cx="979" cy="1974"/>
          </a:xfrm>
        </p:grpSpPr>
        <p:sp>
          <p:nvSpPr>
            <p:cNvPr id="384" name="Oval 111"/>
            <p:cNvSpPr>
              <a:spLocks noChangeArrowheads="1"/>
            </p:cNvSpPr>
            <p:nvPr/>
          </p:nvSpPr>
          <p:spPr bwMode="auto">
            <a:xfrm flipV="1">
              <a:off x="3280" y="81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385" name="Oval 112"/>
            <p:cNvSpPr>
              <a:spLocks noChangeArrowheads="1"/>
            </p:cNvSpPr>
            <p:nvPr/>
          </p:nvSpPr>
          <p:spPr bwMode="auto">
            <a:xfrm flipV="1">
              <a:off x="3136" y="1620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386" name="Oval 113"/>
            <p:cNvSpPr>
              <a:spLocks noChangeArrowheads="1"/>
            </p:cNvSpPr>
            <p:nvPr/>
          </p:nvSpPr>
          <p:spPr bwMode="auto">
            <a:xfrm flipV="1">
              <a:off x="2562" y="1616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387" name="Oval 114"/>
            <p:cNvSpPr>
              <a:spLocks noChangeArrowheads="1"/>
            </p:cNvSpPr>
            <p:nvPr/>
          </p:nvSpPr>
          <p:spPr bwMode="auto">
            <a:xfrm flipV="1">
              <a:off x="2987" y="209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388" name="Oval 115"/>
            <p:cNvSpPr>
              <a:spLocks noChangeArrowheads="1"/>
            </p:cNvSpPr>
            <p:nvPr/>
          </p:nvSpPr>
          <p:spPr bwMode="auto">
            <a:xfrm flipV="1">
              <a:off x="2701" y="2099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389" name="Oval 116"/>
            <p:cNvSpPr>
              <a:spLocks noChangeArrowheads="1"/>
            </p:cNvSpPr>
            <p:nvPr/>
          </p:nvSpPr>
          <p:spPr bwMode="auto">
            <a:xfrm flipV="1">
              <a:off x="2859" y="227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390" name="Oval 117"/>
            <p:cNvSpPr>
              <a:spLocks noChangeArrowheads="1"/>
            </p:cNvSpPr>
            <p:nvPr/>
          </p:nvSpPr>
          <p:spPr bwMode="auto">
            <a:xfrm flipV="1">
              <a:off x="2424" y="81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391" name="Freeform 118"/>
            <p:cNvSpPr>
              <a:spLocks/>
            </p:cNvSpPr>
            <p:nvPr/>
          </p:nvSpPr>
          <p:spPr bwMode="auto">
            <a:xfrm>
              <a:off x="2381" y="346"/>
              <a:ext cx="979" cy="1943"/>
            </a:xfrm>
            <a:custGeom>
              <a:avLst/>
              <a:gdLst>
                <a:gd name="T0" fmla="*/ 0 w 979"/>
                <a:gd name="T1" fmla="*/ 0 h 1943"/>
                <a:gd name="T2" fmla="*/ 55 w 979"/>
                <a:gd name="T3" fmla="*/ 494 h 1943"/>
                <a:gd name="T4" fmla="*/ 199 w 979"/>
                <a:gd name="T5" fmla="*/ 1294 h 1943"/>
                <a:gd name="T6" fmla="*/ 347 w 979"/>
                <a:gd name="T7" fmla="*/ 1782 h 1943"/>
                <a:gd name="T8" fmla="*/ 431 w 979"/>
                <a:gd name="T9" fmla="*/ 1910 h 1943"/>
                <a:gd name="T10" fmla="*/ 499 w 979"/>
                <a:gd name="T11" fmla="*/ 1942 h 1943"/>
                <a:gd name="T12" fmla="*/ 563 w 979"/>
                <a:gd name="T13" fmla="*/ 1914 h 1943"/>
                <a:gd name="T14" fmla="*/ 631 w 979"/>
                <a:gd name="T15" fmla="*/ 1778 h 1943"/>
                <a:gd name="T16" fmla="*/ 779 w 979"/>
                <a:gd name="T17" fmla="*/ 1290 h 1943"/>
                <a:gd name="T18" fmla="*/ 923 w 979"/>
                <a:gd name="T19" fmla="*/ 490 h 1943"/>
                <a:gd name="T20" fmla="*/ 979 w 979"/>
                <a:gd name="T21" fmla="*/ 2 h 19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9"/>
                <a:gd name="T34" fmla="*/ 0 h 1943"/>
                <a:gd name="T35" fmla="*/ 979 w 979"/>
                <a:gd name="T36" fmla="*/ 1943 h 19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9" h="1943">
                  <a:moveTo>
                    <a:pt x="0" y="0"/>
                  </a:moveTo>
                  <a:cubicBezTo>
                    <a:pt x="11" y="139"/>
                    <a:pt x="22" y="278"/>
                    <a:pt x="55" y="494"/>
                  </a:cubicBezTo>
                  <a:cubicBezTo>
                    <a:pt x="88" y="710"/>
                    <a:pt x="150" y="1079"/>
                    <a:pt x="199" y="1294"/>
                  </a:cubicBezTo>
                  <a:cubicBezTo>
                    <a:pt x="248" y="1509"/>
                    <a:pt x="308" y="1679"/>
                    <a:pt x="347" y="1782"/>
                  </a:cubicBezTo>
                  <a:cubicBezTo>
                    <a:pt x="386" y="1885"/>
                    <a:pt x="406" y="1883"/>
                    <a:pt x="431" y="1910"/>
                  </a:cubicBezTo>
                  <a:cubicBezTo>
                    <a:pt x="456" y="1937"/>
                    <a:pt x="477" y="1941"/>
                    <a:pt x="499" y="1942"/>
                  </a:cubicBezTo>
                  <a:cubicBezTo>
                    <a:pt x="521" y="1943"/>
                    <a:pt x="541" y="1941"/>
                    <a:pt x="563" y="1914"/>
                  </a:cubicBezTo>
                  <a:cubicBezTo>
                    <a:pt x="585" y="1887"/>
                    <a:pt x="595" y="1882"/>
                    <a:pt x="631" y="1778"/>
                  </a:cubicBezTo>
                  <a:cubicBezTo>
                    <a:pt x="667" y="1674"/>
                    <a:pt x="730" y="1505"/>
                    <a:pt x="779" y="1290"/>
                  </a:cubicBezTo>
                  <a:cubicBezTo>
                    <a:pt x="828" y="1075"/>
                    <a:pt x="890" y="705"/>
                    <a:pt x="923" y="490"/>
                  </a:cubicBezTo>
                  <a:cubicBezTo>
                    <a:pt x="956" y="275"/>
                    <a:pt x="970" y="83"/>
                    <a:pt x="979" y="2"/>
                  </a:cubicBez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354" tIns="35177" rIns="70354" bIns="35177"/>
            <a:lstStyle/>
            <a:p>
              <a:endParaRPr lang="ru-RU"/>
            </a:p>
          </p:txBody>
        </p:sp>
      </p:grpSp>
      <p:sp>
        <p:nvSpPr>
          <p:cNvPr id="392" name="Text Box 135"/>
          <p:cNvSpPr txBox="1">
            <a:spLocks noChangeArrowheads="1"/>
          </p:cNvSpPr>
          <p:nvPr/>
        </p:nvSpPr>
        <p:spPr bwMode="auto">
          <a:xfrm>
            <a:off x="107504" y="4077072"/>
            <a:ext cx="13876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i="1" dirty="0" smtClean="0">
                <a:latin typeface="Times New Roman" pitchFamily="18" charset="0"/>
              </a:rPr>
              <a:t>Левее оси </a:t>
            </a:r>
            <a:r>
              <a:rPr lang="en-US" sz="1600" b="1" i="1" dirty="0" smtClean="0">
                <a:latin typeface="Times New Roman" pitchFamily="18" charset="0"/>
              </a:rPr>
              <a:t>OY</a:t>
            </a:r>
            <a:endParaRPr lang="ru-RU" sz="1600" b="1" i="1" dirty="0">
              <a:latin typeface="Times New Roman" pitchFamily="18" charset="0"/>
              <a:cs typeface="Arial" charset="0"/>
            </a:endParaRPr>
          </a:p>
        </p:txBody>
      </p:sp>
      <p:grpSp>
        <p:nvGrpSpPr>
          <p:cNvPr id="393" name="Group 110"/>
          <p:cNvGrpSpPr>
            <a:grpSpLocks/>
          </p:cNvGrpSpPr>
          <p:nvPr/>
        </p:nvGrpSpPr>
        <p:grpSpPr bwMode="auto">
          <a:xfrm>
            <a:off x="2195736" y="2708920"/>
            <a:ext cx="457580" cy="765460"/>
            <a:chOff x="2381" y="346"/>
            <a:chExt cx="979" cy="1974"/>
          </a:xfrm>
        </p:grpSpPr>
        <p:sp>
          <p:nvSpPr>
            <p:cNvPr id="394" name="Oval 111"/>
            <p:cNvSpPr>
              <a:spLocks noChangeArrowheads="1"/>
            </p:cNvSpPr>
            <p:nvPr/>
          </p:nvSpPr>
          <p:spPr bwMode="auto">
            <a:xfrm flipV="1">
              <a:off x="3280" y="81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395" name="Oval 112"/>
            <p:cNvSpPr>
              <a:spLocks noChangeArrowheads="1"/>
            </p:cNvSpPr>
            <p:nvPr/>
          </p:nvSpPr>
          <p:spPr bwMode="auto">
            <a:xfrm flipV="1">
              <a:off x="3136" y="1620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396" name="Oval 113"/>
            <p:cNvSpPr>
              <a:spLocks noChangeArrowheads="1"/>
            </p:cNvSpPr>
            <p:nvPr/>
          </p:nvSpPr>
          <p:spPr bwMode="auto">
            <a:xfrm flipV="1">
              <a:off x="2562" y="1616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397" name="Oval 114"/>
            <p:cNvSpPr>
              <a:spLocks noChangeArrowheads="1"/>
            </p:cNvSpPr>
            <p:nvPr/>
          </p:nvSpPr>
          <p:spPr bwMode="auto">
            <a:xfrm flipV="1">
              <a:off x="2987" y="209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398" name="Oval 115"/>
            <p:cNvSpPr>
              <a:spLocks noChangeArrowheads="1"/>
            </p:cNvSpPr>
            <p:nvPr/>
          </p:nvSpPr>
          <p:spPr bwMode="auto">
            <a:xfrm flipV="1">
              <a:off x="2701" y="2099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399" name="Oval 116"/>
            <p:cNvSpPr>
              <a:spLocks noChangeArrowheads="1"/>
            </p:cNvSpPr>
            <p:nvPr/>
          </p:nvSpPr>
          <p:spPr bwMode="auto">
            <a:xfrm flipV="1">
              <a:off x="2859" y="227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400" name="Oval 117"/>
            <p:cNvSpPr>
              <a:spLocks noChangeArrowheads="1"/>
            </p:cNvSpPr>
            <p:nvPr/>
          </p:nvSpPr>
          <p:spPr bwMode="auto">
            <a:xfrm flipV="1">
              <a:off x="2424" y="81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401" name="Freeform 118"/>
            <p:cNvSpPr>
              <a:spLocks/>
            </p:cNvSpPr>
            <p:nvPr/>
          </p:nvSpPr>
          <p:spPr bwMode="auto">
            <a:xfrm>
              <a:off x="2381" y="346"/>
              <a:ext cx="979" cy="1943"/>
            </a:xfrm>
            <a:custGeom>
              <a:avLst/>
              <a:gdLst>
                <a:gd name="T0" fmla="*/ 0 w 979"/>
                <a:gd name="T1" fmla="*/ 0 h 1943"/>
                <a:gd name="T2" fmla="*/ 55 w 979"/>
                <a:gd name="T3" fmla="*/ 494 h 1943"/>
                <a:gd name="T4" fmla="*/ 199 w 979"/>
                <a:gd name="T5" fmla="*/ 1294 h 1943"/>
                <a:gd name="T6" fmla="*/ 347 w 979"/>
                <a:gd name="T7" fmla="*/ 1782 h 1943"/>
                <a:gd name="T8" fmla="*/ 431 w 979"/>
                <a:gd name="T9" fmla="*/ 1910 h 1943"/>
                <a:gd name="T10" fmla="*/ 499 w 979"/>
                <a:gd name="T11" fmla="*/ 1942 h 1943"/>
                <a:gd name="T12" fmla="*/ 563 w 979"/>
                <a:gd name="T13" fmla="*/ 1914 h 1943"/>
                <a:gd name="T14" fmla="*/ 631 w 979"/>
                <a:gd name="T15" fmla="*/ 1778 h 1943"/>
                <a:gd name="T16" fmla="*/ 779 w 979"/>
                <a:gd name="T17" fmla="*/ 1290 h 1943"/>
                <a:gd name="T18" fmla="*/ 923 w 979"/>
                <a:gd name="T19" fmla="*/ 490 h 1943"/>
                <a:gd name="T20" fmla="*/ 979 w 979"/>
                <a:gd name="T21" fmla="*/ 2 h 19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9"/>
                <a:gd name="T34" fmla="*/ 0 h 1943"/>
                <a:gd name="T35" fmla="*/ 979 w 979"/>
                <a:gd name="T36" fmla="*/ 1943 h 19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9" h="1943">
                  <a:moveTo>
                    <a:pt x="0" y="0"/>
                  </a:moveTo>
                  <a:cubicBezTo>
                    <a:pt x="11" y="139"/>
                    <a:pt x="22" y="278"/>
                    <a:pt x="55" y="494"/>
                  </a:cubicBezTo>
                  <a:cubicBezTo>
                    <a:pt x="88" y="710"/>
                    <a:pt x="150" y="1079"/>
                    <a:pt x="199" y="1294"/>
                  </a:cubicBezTo>
                  <a:cubicBezTo>
                    <a:pt x="248" y="1509"/>
                    <a:pt x="308" y="1679"/>
                    <a:pt x="347" y="1782"/>
                  </a:cubicBezTo>
                  <a:cubicBezTo>
                    <a:pt x="386" y="1885"/>
                    <a:pt x="406" y="1883"/>
                    <a:pt x="431" y="1910"/>
                  </a:cubicBezTo>
                  <a:cubicBezTo>
                    <a:pt x="456" y="1937"/>
                    <a:pt x="477" y="1941"/>
                    <a:pt x="499" y="1942"/>
                  </a:cubicBezTo>
                  <a:cubicBezTo>
                    <a:pt x="521" y="1943"/>
                    <a:pt x="541" y="1941"/>
                    <a:pt x="563" y="1914"/>
                  </a:cubicBezTo>
                  <a:cubicBezTo>
                    <a:pt x="585" y="1887"/>
                    <a:pt x="595" y="1882"/>
                    <a:pt x="631" y="1778"/>
                  </a:cubicBezTo>
                  <a:cubicBezTo>
                    <a:pt x="667" y="1674"/>
                    <a:pt x="730" y="1505"/>
                    <a:pt x="779" y="1290"/>
                  </a:cubicBezTo>
                  <a:cubicBezTo>
                    <a:pt x="828" y="1075"/>
                    <a:pt x="890" y="705"/>
                    <a:pt x="923" y="490"/>
                  </a:cubicBezTo>
                  <a:cubicBezTo>
                    <a:pt x="956" y="275"/>
                    <a:pt x="970" y="83"/>
                    <a:pt x="979" y="2"/>
                  </a:cubicBez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354" tIns="35177" rIns="70354" bIns="35177"/>
            <a:lstStyle/>
            <a:p>
              <a:endParaRPr lang="ru-RU"/>
            </a:p>
          </p:txBody>
        </p:sp>
      </p:grpSp>
      <p:sp>
        <p:nvSpPr>
          <p:cNvPr id="402" name="Text Box 135"/>
          <p:cNvSpPr txBox="1">
            <a:spLocks noChangeArrowheads="1"/>
          </p:cNvSpPr>
          <p:nvPr/>
        </p:nvSpPr>
        <p:spPr bwMode="auto">
          <a:xfrm>
            <a:off x="1766506" y="4094613"/>
            <a:ext cx="13876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i="1" dirty="0" smtClean="0">
                <a:latin typeface="Times New Roman" pitchFamily="18" charset="0"/>
              </a:rPr>
              <a:t>На оси </a:t>
            </a:r>
            <a:r>
              <a:rPr lang="en-US" sz="1600" b="1" i="1" dirty="0" smtClean="0">
                <a:latin typeface="Times New Roman" pitchFamily="18" charset="0"/>
              </a:rPr>
              <a:t>OY</a:t>
            </a:r>
            <a:endParaRPr lang="ru-RU" sz="1600" b="1" i="1" dirty="0">
              <a:latin typeface="Times New Roman" pitchFamily="18" charset="0"/>
              <a:cs typeface="Arial" charset="0"/>
            </a:endParaRPr>
          </a:p>
        </p:txBody>
      </p:sp>
      <p:grpSp>
        <p:nvGrpSpPr>
          <p:cNvPr id="403" name="Group 110"/>
          <p:cNvGrpSpPr>
            <a:grpSpLocks/>
          </p:cNvGrpSpPr>
          <p:nvPr/>
        </p:nvGrpSpPr>
        <p:grpSpPr bwMode="auto">
          <a:xfrm>
            <a:off x="3976456" y="2924944"/>
            <a:ext cx="457580" cy="765460"/>
            <a:chOff x="2381" y="346"/>
            <a:chExt cx="979" cy="1974"/>
          </a:xfrm>
        </p:grpSpPr>
        <p:sp>
          <p:nvSpPr>
            <p:cNvPr id="404" name="Oval 111"/>
            <p:cNvSpPr>
              <a:spLocks noChangeArrowheads="1"/>
            </p:cNvSpPr>
            <p:nvPr/>
          </p:nvSpPr>
          <p:spPr bwMode="auto">
            <a:xfrm flipV="1">
              <a:off x="3280" y="81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405" name="Oval 112"/>
            <p:cNvSpPr>
              <a:spLocks noChangeArrowheads="1"/>
            </p:cNvSpPr>
            <p:nvPr/>
          </p:nvSpPr>
          <p:spPr bwMode="auto">
            <a:xfrm flipV="1">
              <a:off x="3136" y="1620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406" name="Oval 113"/>
            <p:cNvSpPr>
              <a:spLocks noChangeArrowheads="1"/>
            </p:cNvSpPr>
            <p:nvPr/>
          </p:nvSpPr>
          <p:spPr bwMode="auto">
            <a:xfrm flipV="1">
              <a:off x="2562" y="1616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407" name="Oval 114"/>
            <p:cNvSpPr>
              <a:spLocks noChangeArrowheads="1"/>
            </p:cNvSpPr>
            <p:nvPr/>
          </p:nvSpPr>
          <p:spPr bwMode="auto">
            <a:xfrm flipV="1">
              <a:off x="2987" y="209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408" name="Oval 115"/>
            <p:cNvSpPr>
              <a:spLocks noChangeArrowheads="1"/>
            </p:cNvSpPr>
            <p:nvPr/>
          </p:nvSpPr>
          <p:spPr bwMode="auto">
            <a:xfrm flipV="1">
              <a:off x="2701" y="2099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409" name="Oval 116"/>
            <p:cNvSpPr>
              <a:spLocks noChangeArrowheads="1"/>
            </p:cNvSpPr>
            <p:nvPr/>
          </p:nvSpPr>
          <p:spPr bwMode="auto">
            <a:xfrm flipV="1">
              <a:off x="2859" y="227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410" name="Oval 117"/>
            <p:cNvSpPr>
              <a:spLocks noChangeArrowheads="1"/>
            </p:cNvSpPr>
            <p:nvPr/>
          </p:nvSpPr>
          <p:spPr bwMode="auto">
            <a:xfrm flipV="1">
              <a:off x="2424" y="81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411" name="Freeform 118"/>
            <p:cNvSpPr>
              <a:spLocks/>
            </p:cNvSpPr>
            <p:nvPr/>
          </p:nvSpPr>
          <p:spPr bwMode="auto">
            <a:xfrm>
              <a:off x="2381" y="346"/>
              <a:ext cx="979" cy="1943"/>
            </a:xfrm>
            <a:custGeom>
              <a:avLst/>
              <a:gdLst>
                <a:gd name="T0" fmla="*/ 0 w 979"/>
                <a:gd name="T1" fmla="*/ 0 h 1943"/>
                <a:gd name="T2" fmla="*/ 55 w 979"/>
                <a:gd name="T3" fmla="*/ 494 h 1943"/>
                <a:gd name="T4" fmla="*/ 199 w 979"/>
                <a:gd name="T5" fmla="*/ 1294 h 1943"/>
                <a:gd name="T6" fmla="*/ 347 w 979"/>
                <a:gd name="T7" fmla="*/ 1782 h 1943"/>
                <a:gd name="T8" fmla="*/ 431 w 979"/>
                <a:gd name="T9" fmla="*/ 1910 h 1943"/>
                <a:gd name="T10" fmla="*/ 499 w 979"/>
                <a:gd name="T11" fmla="*/ 1942 h 1943"/>
                <a:gd name="T12" fmla="*/ 563 w 979"/>
                <a:gd name="T13" fmla="*/ 1914 h 1943"/>
                <a:gd name="T14" fmla="*/ 631 w 979"/>
                <a:gd name="T15" fmla="*/ 1778 h 1943"/>
                <a:gd name="T16" fmla="*/ 779 w 979"/>
                <a:gd name="T17" fmla="*/ 1290 h 1943"/>
                <a:gd name="T18" fmla="*/ 923 w 979"/>
                <a:gd name="T19" fmla="*/ 490 h 1943"/>
                <a:gd name="T20" fmla="*/ 979 w 979"/>
                <a:gd name="T21" fmla="*/ 2 h 19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9"/>
                <a:gd name="T34" fmla="*/ 0 h 1943"/>
                <a:gd name="T35" fmla="*/ 979 w 979"/>
                <a:gd name="T36" fmla="*/ 1943 h 19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9" h="1943">
                  <a:moveTo>
                    <a:pt x="0" y="0"/>
                  </a:moveTo>
                  <a:cubicBezTo>
                    <a:pt x="11" y="139"/>
                    <a:pt x="22" y="278"/>
                    <a:pt x="55" y="494"/>
                  </a:cubicBezTo>
                  <a:cubicBezTo>
                    <a:pt x="88" y="710"/>
                    <a:pt x="150" y="1079"/>
                    <a:pt x="199" y="1294"/>
                  </a:cubicBezTo>
                  <a:cubicBezTo>
                    <a:pt x="248" y="1509"/>
                    <a:pt x="308" y="1679"/>
                    <a:pt x="347" y="1782"/>
                  </a:cubicBezTo>
                  <a:cubicBezTo>
                    <a:pt x="386" y="1885"/>
                    <a:pt x="406" y="1883"/>
                    <a:pt x="431" y="1910"/>
                  </a:cubicBezTo>
                  <a:cubicBezTo>
                    <a:pt x="456" y="1937"/>
                    <a:pt x="477" y="1941"/>
                    <a:pt x="499" y="1942"/>
                  </a:cubicBezTo>
                  <a:cubicBezTo>
                    <a:pt x="521" y="1943"/>
                    <a:pt x="541" y="1941"/>
                    <a:pt x="563" y="1914"/>
                  </a:cubicBezTo>
                  <a:cubicBezTo>
                    <a:pt x="585" y="1887"/>
                    <a:pt x="595" y="1882"/>
                    <a:pt x="631" y="1778"/>
                  </a:cubicBezTo>
                  <a:cubicBezTo>
                    <a:pt x="667" y="1674"/>
                    <a:pt x="730" y="1505"/>
                    <a:pt x="779" y="1290"/>
                  </a:cubicBezTo>
                  <a:cubicBezTo>
                    <a:pt x="828" y="1075"/>
                    <a:pt x="890" y="705"/>
                    <a:pt x="923" y="490"/>
                  </a:cubicBezTo>
                  <a:cubicBezTo>
                    <a:pt x="956" y="275"/>
                    <a:pt x="970" y="83"/>
                    <a:pt x="979" y="2"/>
                  </a:cubicBez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354" tIns="35177" rIns="70354" bIns="35177"/>
            <a:lstStyle/>
            <a:p>
              <a:endParaRPr lang="ru-RU"/>
            </a:p>
          </p:txBody>
        </p:sp>
      </p:grpSp>
      <p:sp>
        <p:nvSpPr>
          <p:cNvPr id="412" name="Text Box 135"/>
          <p:cNvSpPr txBox="1">
            <a:spLocks noChangeArrowheads="1"/>
          </p:cNvSpPr>
          <p:nvPr/>
        </p:nvSpPr>
        <p:spPr bwMode="auto">
          <a:xfrm>
            <a:off x="3059832" y="4077072"/>
            <a:ext cx="15841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i="1" dirty="0" smtClean="0">
                <a:latin typeface="Times New Roman" pitchFamily="18" charset="0"/>
              </a:rPr>
              <a:t>Правее оси </a:t>
            </a:r>
            <a:r>
              <a:rPr lang="en-US" sz="1600" b="1" i="1" dirty="0" smtClean="0">
                <a:latin typeface="Times New Roman" pitchFamily="18" charset="0"/>
              </a:rPr>
              <a:t>OY</a:t>
            </a:r>
            <a:endParaRPr lang="ru-RU" sz="1600" b="1" i="1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13" name="Text Box 133"/>
          <p:cNvSpPr txBox="1">
            <a:spLocks noChangeArrowheads="1"/>
          </p:cNvSpPr>
          <p:nvPr/>
        </p:nvSpPr>
        <p:spPr bwMode="auto">
          <a:xfrm>
            <a:off x="4704402" y="1988840"/>
            <a:ext cx="837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b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Arial" charset="0"/>
              </a:rPr>
              <a:t>&gt;</a:t>
            </a:r>
            <a:r>
              <a:rPr lang="ru-RU" sz="2400" b="1" i="1" dirty="0">
                <a:latin typeface="Times New Roman" pitchFamily="18" charset="0"/>
                <a:cs typeface="Arial" charset="0"/>
              </a:rPr>
              <a:t> 0</a:t>
            </a:r>
          </a:p>
        </p:txBody>
      </p:sp>
      <p:sp>
        <p:nvSpPr>
          <p:cNvPr id="414" name="Text Box 135"/>
          <p:cNvSpPr txBox="1">
            <a:spLocks noChangeArrowheads="1"/>
          </p:cNvSpPr>
          <p:nvPr/>
        </p:nvSpPr>
        <p:spPr bwMode="auto">
          <a:xfrm>
            <a:off x="7956376" y="1988840"/>
            <a:ext cx="983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b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&lt;</a:t>
            </a:r>
            <a:r>
              <a:rPr lang="ru-RU" sz="2400" b="1" i="1" dirty="0">
                <a:latin typeface="Times New Roman" pitchFamily="18" charset="0"/>
                <a:cs typeface="Arial" charset="0"/>
              </a:rPr>
              <a:t> 0</a:t>
            </a:r>
          </a:p>
        </p:txBody>
      </p:sp>
      <p:sp>
        <p:nvSpPr>
          <p:cNvPr id="415" name="Text Box 135"/>
          <p:cNvSpPr txBox="1">
            <a:spLocks noChangeArrowheads="1"/>
          </p:cNvSpPr>
          <p:nvPr/>
        </p:nvSpPr>
        <p:spPr bwMode="auto">
          <a:xfrm>
            <a:off x="6252535" y="1988840"/>
            <a:ext cx="983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b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=</a:t>
            </a:r>
            <a:r>
              <a:rPr lang="ru-RU" sz="24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Arial" charset="0"/>
              </a:rPr>
              <a:t>0</a:t>
            </a:r>
          </a:p>
        </p:txBody>
      </p:sp>
      <p:grpSp>
        <p:nvGrpSpPr>
          <p:cNvPr id="416" name="Group 40"/>
          <p:cNvGrpSpPr>
            <a:grpSpLocks/>
          </p:cNvGrpSpPr>
          <p:nvPr/>
        </p:nvGrpSpPr>
        <p:grpSpPr bwMode="auto">
          <a:xfrm>
            <a:off x="6302451" y="2852936"/>
            <a:ext cx="1210381" cy="1185209"/>
            <a:chOff x="158" y="164"/>
            <a:chExt cx="5426" cy="3970"/>
          </a:xfrm>
        </p:grpSpPr>
        <p:grpSp>
          <p:nvGrpSpPr>
            <p:cNvPr id="417" name="Group 41"/>
            <p:cNvGrpSpPr>
              <a:grpSpLocks/>
            </p:cNvGrpSpPr>
            <p:nvPr/>
          </p:nvGrpSpPr>
          <p:grpSpPr bwMode="auto">
            <a:xfrm>
              <a:off x="158" y="164"/>
              <a:ext cx="5426" cy="3970"/>
              <a:chOff x="158" y="164"/>
              <a:chExt cx="5426" cy="3970"/>
            </a:xfrm>
          </p:grpSpPr>
          <p:grpSp>
            <p:nvGrpSpPr>
              <p:cNvPr id="480" name="Group 42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pic>
              <p:nvPicPr>
                <p:cNvPr id="482" name="Picture 43" descr="Координаты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24" t="5121" r="4724" b="23045"/>
                <a:stretch>
                  <a:fillRect/>
                </a:stretch>
              </p:blipFill>
              <p:spPr bwMode="auto">
                <a:xfrm>
                  <a:off x="158" y="164"/>
                  <a:ext cx="5426" cy="397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83" name="Line 44"/>
                <p:cNvSpPr>
                  <a:spLocks noChangeShapeType="1"/>
                </p:cNvSpPr>
                <p:nvPr/>
              </p:nvSpPr>
              <p:spPr bwMode="auto">
                <a:xfrm>
                  <a:off x="2880" y="210"/>
                  <a:ext cx="0" cy="3855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4" name="Line 45"/>
                <p:cNvSpPr>
                  <a:spLocks noChangeShapeType="1"/>
                </p:cNvSpPr>
                <p:nvPr/>
              </p:nvSpPr>
              <p:spPr bwMode="auto">
                <a:xfrm>
                  <a:off x="385" y="2296"/>
                  <a:ext cx="5126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81" name="Text Box 46"/>
              <p:cNvSpPr txBox="1">
                <a:spLocks noChangeArrowheads="1"/>
              </p:cNvSpPr>
              <p:nvPr/>
            </p:nvSpPr>
            <p:spPr bwMode="auto">
              <a:xfrm>
                <a:off x="2881" y="2296"/>
                <a:ext cx="27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354" tIns="35177" rIns="70354" bIns="35177">
                <a:spAutoFit/>
              </a:bodyPr>
              <a:lstStyle>
                <a:lvl1pPr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500" b="1">
                    <a:solidFill>
                      <a:schemeClr val="bg2"/>
                    </a:solidFill>
                  </a:rPr>
                  <a:t>0</a:t>
                </a:r>
                <a:endParaRPr lang="ru-RU" sz="1400">
                  <a:solidFill>
                    <a:schemeClr val="bg2"/>
                  </a:solidFill>
                  <a:latin typeface="Tahoma" charset="0"/>
                </a:endParaRPr>
              </a:p>
            </p:txBody>
          </p:sp>
        </p:grpSp>
        <p:sp>
          <p:nvSpPr>
            <p:cNvPr id="418" name="Text Box 47"/>
            <p:cNvSpPr txBox="1">
              <a:spLocks noChangeArrowheads="1"/>
            </p:cNvSpPr>
            <p:nvPr/>
          </p:nvSpPr>
          <p:spPr bwMode="auto">
            <a:xfrm>
              <a:off x="5239" y="2296"/>
              <a:ext cx="27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х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19" name="Text Box 48"/>
            <p:cNvSpPr txBox="1">
              <a:spLocks noChangeArrowheads="1"/>
            </p:cNvSpPr>
            <p:nvPr/>
          </p:nvSpPr>
          <p:spPr bwMode="auto">
            <a:xfrm>
              <a:off x="2925" y="210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у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20" name="Line 49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" name="Line 50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2" name="Line 51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3" name="Line 52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4" name="Line 53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5" name="Line 54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6" name="Line 55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7" name="Line 56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8" name="Line 57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9" name="Line 58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" name="Text Box 59"/>
            <p:cNvSpPr txBox="1">
              <a:spLocks noChangeArrowheads="1"/>
            </p:cNvSpPr>
            <p:nvPr/>
          </p:nvSpPr>
          <p:spPr bwMode="auto">
            <a:xfrm>
              <a:off x="3049" y="222"/>
              <a:ext cx="11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graphicFrame>
          <p:nvGraphicFramePr>
            <p:cNvPr id="431" name="Object 60"/>
            <p:cNvGraphicFramePr>
              <a:graphicFrameLocks noChangeAspect="1"/>
            </p:cNvGraphicFramePr>
            <p:nvPr/>
          </p:nvGraphicFramePr>
          <p:xfrm>
            <a:off x="3655" y="2179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5" name="Формула" r:id="rId13" imgW="114151" imgH="215619" progId="Equation.3">
                    <p:embed/>
                  </p:oleObj>
                </mc:Choice>
                <mc:Fallback>
                  <p:oleObj name="Формула" r:id="rId13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5" y="2179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2" name="Text Box 61"/>
            <p:cNvSpPr txBox="1">
              <a:spLocks noChangeArrowheads="1"/>
            </p:cNvSpPr>
            <p:nvPr/>
          </p:nvSpPr>
          <p:spPr bwMode="auto">
            <a:xfrm>
              <a:off x="3333" y="233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33" name="Text Box 62"/>
            <p:cNvSpPr txBox="1">
              <a:spLocks noChangeArrowheads="1"/>
            </p:cNvSpPr>
            <p:nvPr/>
          </p:nvSpPr>
          <p:spPr bwMode="auto">
            <a:xfrm>
              <a:off x="3060" y="2342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34" name="Text Box 63"/>
            <p:cNvSpPr txBox="1">
              <a:spLocks noChangeArrowheads="1"/>
            </p:cNvSpPr>
            <p:nvPr/>
          </p:nvSpPr>
          <p:spPr bwMode="auto">
            <a:xfrm>
              <a:off x="2700" y="188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35" name="Text Box 64"/>
            <p:cNvSpPr txBox="1">
              <a:spLocks noChangeArrowheads="1"/>
            </p:cNvSpPr>
            <p:nvPr/>
          </p:nvSpPr>
          <p:spPr bwMode="auto">
            <a:xfrm>
              <a:off x="2454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36" name="Text Box 65"/>
            <p:cNvSpPr txBox="1">
              <a:spLocks noChangeArrowheads="1"/>
            </p:cNvSpPr>
            <p:nvPr/>
          </p:nvSpPr>
          <p:spPr bwMode="auto">
            <a:xfrm>
              <a:off x="2653" y="2523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37" name="Text Box 66"/>
            <p:cNvSpPr txBox="1">
              <a:spLocks noChangeArrowheads="1"/>
            </p:cNvSpPr>
            <p:nvPr/>
          </p:nvSpPr>
          <p:spPr bwMode="auto">
            <a:xfrm>
              <a:off x="2653" y="279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38" name="Text Box 67"/>
            <p:cNvSpPr txBox="1">
              <a:spLocks noChangeArrowheads="1"/>
            </p:cNvSpPr>
            <p:nvPr/>
          </p:nvSpPr>
          <p:spPr bwMode="auto">
            <a:xfrm>
              <a:off x="2203" y="2346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39" name="Text Box 68"/>
            <p:cNvSpPr txBox="1">
              <a:spLocks noChangeArrowheads="1"/>
            </p:cNvSpPr>
            <p:nvPr/>
          </p:nvSpPr>
          <p:spPr bwMode="auto">
            <a:xfrm>
              <a:off x="2700" y="157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40" name="Text Box 69"/>
            <p:cNvSpPr txBox="1">
              <a:spLocks noChangeArrowheads="1"/>
            </p:cNvSpPr>
            <p:nvPr/>
          </p:nvSpPr>
          <p:spPr bwMode="auto">
            <a:xfrm>
              <a:off x="3639" y="234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41" name="Text Box 70"/>
            <p:cNvSpPr txBox="1">
              <a:spLocks noChangeArrowheads="1"/>
            </p:cNvSpPr>
            <p:nvPr/>
          </p:nvSpPr>
          <p:spPr bwMode="auto">
            <a:xfrm>
              <a:off x="1929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42" name="Text Box 71"/>
            <p:cNvSpPr txBox="1">
              <a:spLocks noChangeArrowheads="1"/>
            </p:cNvSpPr>
            <p:nvPr/>
          </p:nvSpPr>
          <p:spPr bwMode="auto">
            <a:xfrm>
              <a:off x="2653" y="3159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43" name="Text Box 72"/>
            <p:cNvSpPr txBox="1">
              <a:spLocks noChangeArrowheads="1"/>
            </p:cNvSpPr>
            <p:nvPr/>
          </p:nvSpPr>
          <p:spPr bwMode="auto">
            <a:xfrm>
              <a:off x="2700" y="1206"/>
              <a:ext cx="18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44" name="Text Box 73"/>
            <p:cNvSpPr txBox="1">
              <a:spLocks noChangeArrowheads="1"/>
            </p:cNvSpPr>
            <p:nvPr/>
          </p:nvSpPr>
          <p:spPr bwMode="auto">
            <a:xfrm>
              <a:off x="3922" y="236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45" name="Text Box 74"/>
            <p:cNvSpPr txBox="1">
              <a:spLocks noChangeArrowheads="1"/>
            </p:cNvSpPr>
            <p:nvPr/>
          </p:nvSpPr>
          <p:spPr bwMode="auto">
            <a:xfrm>
              <a:off x="2653" y="347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46" name="Text Box 75"/>
            <p:cNvSpPr txBox="1">
              <a:spLocks noChangeArrowheads="1"/>
            </p:cNvSpPr>
            <p:nvPr/>
          </p:nvSpPr>
          <p:spPr bwMode="auto">
            <a:xfrm>
              <a:off x="1602" y="234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47" name="Text Box 76"/>
            <p:cNvSpPr txBox="1">
              <a:spLocks noChangeArrowheads="1"/>
            </p:cNvSpPr>
            <p:nvPr/>
          </p:nvSpPr>
          <p:spPr bwMode="auto">
            <a:xfrm>
              <a:off x="2700" y="89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48" name="Text Box 77"/>
            <p:cNvSpPr txBox="1">
              <a:spLocks noChangeArrowheads="1"/>
            </p:cNvSpPr>
            <p:nvPr/>
          </p:nvSpPr>
          <p:spPr bwMode="auto">
            <a:xfrm>
              <a:off x="4149" y="2382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49" name="Text Box 78"/>
            <p:cNvSpPr txBox="1">
              <a:spLocks noChangeArrowheads="1"/>
            </p:cNvSpPr>
            <p:nvPr/>
          </p:nvSpPr>
          <p:spPr bwMode="auto">
            <a:xfrm>
              <a:off x="1276" y="2338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50" name="Text Box 79"/>
            <p:cNvSpPr txBox="1">
              <a:spLocks noChangeArrowheads="1"/>
            </p:cNvSpPr>
            <p:nvPr/>
          </p:nvSpPr>
          <p:spPr bwMode="auto">
            <a:xfrm>
              <a:off x="2608" y="3793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51" name="Text Box 80"/>
            <p:cNvSpPr txBox="1">
              <a:spLocks noChangeArrowheads="1"/>
            </p:cNvSpPr>
            <p:nvPr/>
          </p:nvSpPr>
          <p:spPr bwMode="auto">
            <a:xfrm>
              <a:off x="2609" y="617"/>
              <a:ext cx="25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52" name="Text Box 81"/>
            <p:cNvSpPr txBox="1">
              <a:spLocks noChangeArrowheads="1"/>
            </p:cNvSpPr>
            <p:nvPr/>
          </p:nvSpPr>
          <p:spPr bwMode="auto">
            <a:xfrm>
              <a:off x="4467" y="2382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53" name="Text Box 82"/>
            <p:cNvSpPr txBox="1">
              <a:spLocks noChangeArrowheads="1"/>
            </p:cNvSpPr>
            <p:nvPr/>
          </p:nvSpPr>
          <p:spPr bwMode="auto">
            <a:xfrm>
              <a:off x="929" y="2338"/>
              <a:ext cx="4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 dirty="0">
                  <a:solidFill>
                    <a:schemeClr val="bg2"/>
                  </a:solidFill>
                  <a:latin typeface="Arial Black" pitchFamily="34" charset="0"/>
                </a:rPr>
                <a:t>-12</a:t>
              </a:r>
              <a:endParaRPr lang="ru-RU" sz="1400" dirty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54" name="Text Box 83"/>
            <p:cNvSpPr txBox="1">
              <a:spLocks noChangeArrowheads="1"/>
            </p:cNvSpPr>
            <p:nvPr/>
          </p:nvSpPr>
          <p:spPr bwMode="auto">
            <a:xfrm>
              <a:off x="2609" y="300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55" name="Line 84"/>
            <p:cNvSpPr>
              <a:spLocks noChangeShapeType="1"/>
            </p:cNvSpPr>
            <p:nvPr/>
          </p:nvSpPr>
          <p:spPr bwMode="auto">
            <a:xfrm>
              <a:off x="295" y="2296"/>
              <a:ext cx="5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6" name="Line 85"/>
            <p:cNvSpPr>
              <a:spLocks noChangeShapeType="1"/>
            </p:cNvSpPr>
            <p:nvPr/>
          </p:nvSpPr>
          <p:spPr bwMode="auto">
            <a:xfrm flipV="1">
              <a:off x="2880" y="210"/>
              <a:ext cx="0" cy="38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7" name="Line 86"/>
            <p:cNvSpPr>
              <a:spLocks noChangeShapeType="1"/>
            </p:cNvSpPr>
            <p:nvPr/>
          </p:nvSpPr>
          <p:spPr bwMode="auto">
            <a:xfrm>
              <a:off x="2835" y="261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8" name="Line 87"/>
            <p:cNvSpPr>
              <a:spLocks noChangeShapeType="1"/>
            </p:cNvSpPr>
            <p:nvPr/>
          </p:nvSpPr>
          <p:spPr bwMode="auto">
            <a:xfrm>
              <a:off x="2830" y="323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9" name="Line 88"/>
            <p:cNvSpPr>
              <a:spLocks noChangeShapeType="1"/>
            </p:cNvSpPr>
            <p:nvPr/>
          </p:nvSpPr>
          <p:spPr bwMode="auto">
            <a:xfrm>
              <a:off x="2832" y="34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" name="Line 89"/>
            <p:cNvSpPr>
              <a:spLocks noChangeShapeType="1"/>
            </p:cNvSpPr>
            <p:nvPr/>
          </p:nvSpPr>
          <p:spPr bwMode="auto">
            <a:xfrm>
              <a:off x="2826" y="6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" name="Line 90"/>
            <p:cNvSpPr>
              <a:spLocks noChangeShapeType="1"/>
            </p:cNvSpPr>
            <p:nvPr/>
          </p:nvSpPr>
          <p:spPr bwMode="auto">
            <a:xfrm>
              <a:off x="2828" y="10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2" name="Line 91"/>
            <p:cNvSpPr>
              <a:spLocks noChangeShapeType="1"/>
            </p:cNvSpPr>
            <p:nvPr/>
          </p:nvSpPr>
          <p:spPr bwMode="auto">
            <a:xfrm>
              <a:off x="2831" y="132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3" name="Line 92"/>
            <p:cNvSpPr>
              <a:spLocks noChangeShapeType="1"/>
            </p:cNvSpPr>
            <p:nvPr/>
          </p:nvSpPr>
          <p:spPr bwMode="auto">
            <a:xfrm>
              <a:off x="2833" y="166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4" name="Line 93"/>
            <p:cNvSpPr>
              <a:spLocks noChangeShapeType="1"/>
            </p:cNvSpPr>
            <p:nvPr/>
          </p:nvSpPr>
          <p:spPr bwMode="auto">
            <a:xfrm>
              <a:off x="2827" y="197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5" name="Line 94"/>
            <p:cNvSpPr>
              <a:spLocks noChangeShapeType="1"/>
            </p:cNvSpPr>
            <p:nvPr/>
          </p:nvSpPr>
          <p:spPr bwMode="auto">
            <a:xfrm>
              <a:off x="2830" y="358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6" name="Line 95"/>
            <p:cNvSpPr>
              <a:spLocks noChangeShapeType="1"/>
            </p:cNvSpPr>
            <p:nvPr/>
          </p:nvSpPr>
          <p:spPr bwMode="auto">
            <a:xfrm>
              <a:off x="2841" y="38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7" name="Line 96"/>
            <p:cNvSpPr>
              <a:spLocks noChangeShapeType="1"/>
            </p:cNvSpPr>
            <p:nvPr/>
          </p:nvSpPr>
          <p:spPr bwMode="auto">
            <a:xfrm rot="5400000">
              <a:off x="3395" y="230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8" name="Line 97"/>
            <p:cNvSpPr>
              <a:spLocks noChangeShapeType="1"/>
            </p:cNvSpPr>
            <p:nvPr/>
          </p:nvSpPr>
          <p:spPr bwMode="auto">
            <a:xfrm>
              <a:off x="2824" y="2903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9" name="Line 98"/>
            <p:cNvSpPr>
              <a:spLocks noChangeShapeType="1"/>
            </p:cNvSpPr>
            <p:nvPr/>
          </p:nvSpPr>
          <p:spPr bwMode="auto">
            <a:xfrm rot="5400000">
              <a:off x="1686" y="22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0" name="Line 99"/>
            <p:cNvSpPr>
              <a:spLocks noChangeShapeType="1"/>
            </p:cNvSpPr>
            <p:nvPr/>
          </p:nvSpPr>
          <p:spPr bwMode="auto">
            <a:xfrm rot="5400000">
              <a:off x="4552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" name="Line 100"/>
            <p:cNvSpPr>
              <a:spLocks noChangeShapeType="1"/>
            </p:cNvSpPr>
            <p:nvPr/>
          </p:nvSpPr>
          <p:spPr bwMode="auto">
            <a:xfrm rot="5400000">
              <a:off x="3986" y="23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2" name="Line 101"/>
            <p:cNvSpPr>
              <a:spLocks noChangeShapeType="1"/>
            </p:cNvSpPr>
            <p:nvPr/>
          </p:nvSpPr>
          <p:spPr bwMode="auto">
            <a:xfrm rot="5400000">
              <a:off x="3120" y="229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3" name="Line 102"/>
            <p:cNvSpPr>
              <a:spLocks noChangeShapeType="1"/>
            </p:cNvSpPr>
            <p:nvPr/>
          </p:nvSpPr>
          <p:spPr bwMode="auto">
            <a:xfrm rot="5400000">
              <a:off x="3696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4" name="Line 103"/>
            <p:cNvSpPr>
              <a:spLocks noChangeShapeType="1"/>
            </p:cNvSpPr>
            <p:nvPr/>
          </p:nvSpPr>
          <p:spPr bwMode="auto">
            <a:xfrm rot="5400000">
              <a:off x="4266" y="2288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5" name="Line 104"/>
            <p:cNvSpPr>
              <a:spLocks noChangeShapeType="1"/>
            </p:cNvSpPr>
            <p:nvPr/>
          </p:nvSpPr>
          <p:spPr bwMode="auto">
            <a:xfrm rot="5400000">
              <a:off x="1976" y="228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6" name="Line 105"/>
            <p:cNvSpPr>
              <a:spLocks noChangeShapeType="1"/>
            </p:cNvSpPr>
            <p:nvPr/>
          </p:nvSpPr>
          <p:spPr bwMode="auto">
            <a:xfrm rot="5400000">
              <a:off x="2270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7" name="Line 106"/>
            <p:cNvSpPr>
              <a:spLocks noChangeShapeType="1"/>
            </p:cNvSpPr>
            <p:nvPr/>
          </p:nvSpPr>
          <p:spPr bwMode="auto">
            <a:xfrm rot="5400000">
              <a:off x="2523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8" name="Line 107"/>
            <p:cNvSpPr>
              <a:spLocks noChangeShapeType="1"/>
            </p:cNvSpPr>
            <p:nvPr/>
          </p:nvSpPr>
          <p:spPr bwMode="auto">
            <a:xfrm rot="5400000">
              <a:off x="1390" y="22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9" name="Line 108"/>
            <p:cNvSpPr>
              <a:spLocks noChangeShapeType="1"/>
            </p:cNvSpPr>
            <p:nvPr/>
          </p:nvSpPr>
          <p:spPr bwMode="auto">
            <a:xfrm rot="5400000">
              <a:off x="1110" y="229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85" name="Group 40"/>
          <p:cNvGrpSpPr>
            <a:grpSpLocks/>
          </p:cNvGrpSpPr>
          <p:nvPr/>
        </p:nvGrpSpPr>
        <p:grpSpPr bwMode="auto">
          <a:xfrm>
            <a:off x="7826115" y="2852936"/>
            <a:ext cx="1210381" cy="1185209"/>
            <a:chOff x="158" y="164"/>
            <a:chExt cx="5426" cy="3970"/>
          </a:xfrm>
        </p:grpSpPr>
        <p:grpSp>
          <p:nvGrpSpPr>
            <p:cNvPr id="486" name="Group 41"/>
            <p:cNvGrpSpPr>
              <a:grpSpLocks/>
            </p:cNvGrpSpPr>
            <p:nvPr/>
          </p:nvGrpSpPr>
          <p:grpSpPr bwMode="auto">
            <a:xfrm>
              <a:off x="158" y="164"/>
              <a:ext cx="5426" cy="3970"/>
              <a:chOff x="158" y="164"/>
              <a:chExt cx="5426" cy="3970"/>
            </a:xfrm>
          </p:grpSpPr>
          <p:grpSp>
            <p:nvGrpSpPr>
              <p:cNvPr id="549" name="Group 42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pic>
              <p:nvPicPr>
                <p:cNvPr id="551" name="Picture 43" descr="Координаты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24" t="5121" r="4724" b="23045"/>
                <a:stretch>
                  <a:fillRect/>
                </a:stretch>
              </p:blipFill>
              <p:spPr bwMode="auto">
                <a:xfrm>
                  <a:off x="158" y="164"/>
                  <a:ext cx="5426" cy="397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52" name="Line 44"/>
                <p:cNvSpPr>
                  <a:spLocks noChangeShapeType="1"/>
                </p:cNvSpPr>
                <p:nvPr/>
              </p:nvSpPr>
              <p:spPr bwMode="auto">
                <a:xfrm>
                  <a:off x="2880" y="210"/>
                  <a:ext cx="0" cy="3855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" name="Line 45"/>
                <p:cNvSpPr>
                  <a:spLocks noChangeShapeType="1"/>
                </p:cNvSpPr>
                <p:nvPr/>
              </p:nvSpPr>
              <p:spPr bwMode="auto">
                <a:xfrm>
                  <a:off x="385" y="2296"/>
                  <a:ext cx="5126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50" name="Text Box 46"/>
              <p:cNvSpPr txBox="1">
                <a:spLocks noChangeArrowheads="1"/>
              </p:cNvSpPr>
              <p:nvPr/>
            </p:nvSpPr>
            <p:spPr bwMode="auto">
              <a:xfrm>
                <a:off x="2881" y="2296"/>
                <a:ext cx="27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354" tIns="35177" rIns="70354" bIns="35177">
                <a:spAutoFit/>
              </a:bodyPr>
              <a:lstStyle>
                <a:lvl1pPr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500" b="1">
                    <a:solidFill>
                      <a:schemeClr val="bg2"/>
                    </a:solidFill>
                  </a:rPr>
                  <a:t>0</a:t>
                </a:r>
                <a:endParaRPr lang="ru-RU" sz="1400">
                  <a:solidFill>
                    <a:schemeClr val="bg2"/>
                  </a:solidFill>
                  <a:latin typeface="Tahoma" charset="0"/>
                </a:endParaRPr>
              </a:p>
            </p:txBody>
          </p:sp>
        </p:grpSp>
        <p:sp>
          <p:nvSpPr>
            <p:cNvPr id="487" name="Text Box 47"/>
            <p:cNvSpPr txBox="1">
              <a:spLocks noChangeArrowheads="1"/>
            </p:cNvSpPr>
            <p:nvPr/>
          </p:nvSpPr>
          <p:spPr bwMode="auto">
            <a:xfrm>
              <a:off x="5239" y="2296"/>
              <a:ext cx="27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х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88" name="Text Box 48"/>
            <p:cNvSpPr txBox="1">
              <a:spLocks noChangeArrowheads="1"/>
            </p:cNvSpPr>
            <p:nvPr/>
          </p:nvSpPr>
          <p:spPr bwMode="auto">
            <a:xfrm>
              <a:off x="2925" y="210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у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89" name="Line 49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0" name="Line 50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" name="Line 51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2" name="Line 52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3" name="Line 53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4" name="Line 54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5" name="Line 55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6" name="Line 56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7" name="Line 57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8" name="Line 58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9" name="Text Box 59"/>
            <p:cNvSpPr txBox="1">
              <a:spLocks noChangeArrowheads="1"/>
            </p:cNvSpPr>
            <p:nvPr/>
          </p:nvSpPr>
          <p:spPr bwMode="auto">
            <a:xfrm>
              <a:off x="3049" y="222"/>
              <a:ext cx="11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graphicFrame>
          <p:nvGraphicFramePr>
            <p:cNvPr id="500" name="Object 60"/>
            <p:cNvGraphicFramePr>
              <a:graphicFrameLocks noChangeAspect="1"/>
            </p:cNvGraphicFramePr>
            <p:nvPr/>
          </p:nvGraphicFramePr>
          <p:xfrm>
            <a:off x="3655" y="2179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6" name="Формула" r:id="rId14" imgW="114151" imgH="215619" progId="Equation.3">
                    <p:embed/>
                  </p:oleObj>
                </mc:Choice>
                <mc:Fallback>
                  <p:oleObj name="Формула" r:id="rId14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5" y="2179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1" name="Text Box 61"/>
            <p:cNvSpPr txBox="1">
              <a:spLocks noChangeArrowheads="1"/>
            </p:cNvSpPr>
            <p:nvPr/>
          </p:nvSpPr>
          <p:spPr bwMode="auto">
            <a:xfrm>
              <a:off x="3333" y="233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02" name="Text Box 62"/>
            <p:cNvSpPr txBox="1">
              <a:spLocks noChangeArrowheads="1"/>
            </p:cNvSpPr>
            <p:nvPr/>
          </p:nvSpPr>
          <p:spPr bwMode="auto">
            <a:xfrm>
              <a:off x="3060" y="2342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03" name="Text Box 63"/>
            <p:cNvSpPr txBox="1">
              <a:spLocks noChangeArrowheads="1"/>
            </p:cNvSpPr>
            <p:nvPr/>
          </p:nvSpPr>
          <p:spPr bwMode="auto">
            <a:xfrm>
              <a:off x="2700" y="188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04" name="Text Box 64"/>
            <p:cNvSpPr txBox="1">
              <a:spLocks noChangeArrowheads="1"/>
            </p:cNvSpPr>
            <p:nvPr/>
          </p:nvSpPr>
          <p:spPr bwMode="auto">
            <a:xfrm>
              <a:off x="2454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05" name="Text Box 65"/>
            <p:cNvSpPr txBox="1">
              <a:spLocks noChangeArrowheads="1"/>
            </p:cNvSpPr>
            <p:nvPr/>
          </p:nvSpPr>
          <p:spPr bwMode="auto">
            <a:xfrm>
              <a:off x="2653" y="2523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06" name="Text Box 66"/>
            <p:cNvSpPr txBox="1">
              <a:spLocks noChangeArrowheads="1"/>
            </p:cNvSpPr>
            <p:nvPr/>
          </p:nvSpPr>
          <p:spPr bwMode="auto">
            <a:xfrm>
              <a:off x="2653" y="279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07" name="Text Box 67"/>
            <p:cNvSpPr txBox="1">
              <a:spLocks noChangeArrowheads="1"/>
            </p:cNvSpPr>
            <p:nvPr/>
          </p:nvSpPr>
          <p:spPr bwMode="auto">
            <a:xfrm>
              <a:off x="2203" y="2346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08" name="Text Box 68"/>
            <p:cNvSpPr txBox="1">
              <a:spLocks noChangeArrowheads="1"/>
            </p:cNvSpPr>
            <p:nvPr/>
          </p:nvSpPr>
          <p:spPr bwMode="auto">
            <a:xfrm>
              <a:off x="2700" y="157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09" name="Text Box 69"/>
            <p:cNvSpPr txBox="1">
              <a:spLocks noChangeArrowheads="1"/>
            </p:cNvSpPr>
            <p:nvPr/>
          </p:nvSpPr>
          <p:spPr bwMode="auto">
            <a:xfrm>
              <a:off x="3639" y="234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10" name="Text Box 70"/>
            <p:cNvSpPr txBox="1">
              <a:spLocks noChangeArrowheads="1"/>
            </p:cNvSpPr>
            <p:nvPr/>
          </p:nvSpPr>
          <p:spPr bwMode="auto">
            <a:xfrm>
              <a:off x="1929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11" name="Text Box 71"/>
            <p:cNvSpPr txBox="1">
              <a:spLocks noChangeArrowheads="1"/>
            </p:cNvSpPr>
            <p:nvPr/>
          </p:nvSpPr>
          <p:spPr bwMode="auto">
            <a:xfrm>
              <a:off x="2653" y="3159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12" name="Text Box 72"/>
            <p:cNvSpPr txBox="1">
              <a:spLocks noChangeArrowheads="1"/>
            </p:cNvSpPr>
            <p:nvPr/>
          </p:nvSpPr>
          <p:spPr bwMode="auto">
            <a:xfrm>
              <a:off x="2700" y="1206"/>
              <a:ext cx="18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13" name="Text Box 73"/>
            <p:cNvSpPr txBox="1">
              <a:spLocks noChangeArrowheads="1"/>
            </p:cNvSpPr>
            <p:nvPr/>
          </p:nvSpPr>
          <p:spPr bwMode="auto">
            <a:xfrm>
              <a:off x="3922" y="236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14" name="Text Box 74"/>
            <p:cNvSpPr txBox="1">
              <a:spLocks noChangeArrowheads="1"/>
            </p:cNvSpPr>
            <p:nvPr/>
          </p:nvSpPr>
          <p:spPr bwMode="auto">
            <a:xfrm>
              <a:off x="2653" y="347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15" name="Text Box 75"/>
            <p:cNvSpPr txBox="1">
              <a:spLocks noChangeArrowheads="1"/>
            </p:cNvSpPr>
            <p:nvPr/>
          </p:nvSpPr>
          <p:spPr bwMode="auto">
            <a:xfrm>
              <a:off x="1602" y="234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16" name="Text Box 76"/>
            <p:cNvSpPr txBox="1">
              <a:spLocks noChangeArrowheads="1"/>
            </p:cNvSpPr>
            <p:nvPr/>
          </p:nvSpPr>
          <p:spPr bwMode="auto">
            <a:xfrm>
              <a:off x="2700" y="89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17" name="Text Box 77"/>
            <p:cNvSpPr txBox="1">
              <a:spLocks noChangeArrowheads="1"/>
            </p:cNvSpPr>
            <p:nvPr/>
          </p:nvSpPr>
          <p:spPr bwMode="auto">
            <a:xfrm>
              <a:off x="4149" y="2382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18" name="Text Box 78"/>
            <p:cNvSpPr txBox="1">
              <a:spLocks noChangeArrowheads="1"/>
            </p:cNvSpPr>
            <p:nvPr/>
          </p:nvSpPr>
          <p:spPr bwMode="auto">
            <a:xfrm>
              <a:off x="1276" y="2338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19" name="Text Box 79"/>
            <p:cNvSpPr txBox="1">
              <a:spLocks noChangeArrowheads="1"/>
            </p:cNvSpPr>
            <p:nvPr/>
          </p:nvSpPr>
          <p:spPr bwMode="auto">
            <a:xfrm>
              <a:off x="2608" y="3793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20" name="Text Box 80"/>
            <p:cNvSpPr txBox="1">
              <a:spLocks noChangeArrowheads="1"/>
            </p:cNvSpPr>
            <p:nvPr/>
          </p:nvSpPr>
          <p:spPr bwMode="auto">
            <a:xfrm>
              <a:off x="2609" y="617"/>
              <a:ext cx="25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21" name="Text Box 81"/>
            <p:cNvSpPr txBox="1">
              <a:spLocks noChangeArrowheads="1"/>
            </p:cNvSpPr>
            <p:nvPr/>
          </p:nvSpPr>
          <p:spPr bwMode="auto">
            <a:xfrm>
              <a:off x="4467" y="2382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22" name="Text Box 82"/>
            <p:cNvSpPr txBox="1">
              <a:spLocks noChangeArrowheads="1"/>
            </p:cNvSpPr>
            <p:nvPr/>
          </p:nvSpPr>
          <p:spPr bwMode="auto">
            <a:xfrm>
              <a:off x="929" y="2338"/>
              <a:ext cx="4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 dirty="0">
                  <a:solidFill>
                    <a:schemeClr val="bg2"/>
                  </a:solidFill>
                  <a:latin typeface="Arial Black" pitchFamily="34" charset="0"/>
                </a:rPr>
                <a:t>-12</a:t>
              </a:r>
              <a:endParaRPr lang="ru-RU" sz="1400" dirty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23" name="Text Box 83"/>
            <p:cNvSpPr txBox="1">
              <a:spLocks noChangeArrowheads="1"/>
            </p:cNvSpPr>
            <p:nvPr/>
          </p:nvSpPr>
          <p:spPr bwMode="auto">
            <a:xfrm>
              <a:off x="2609" y="300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524" name="Line 84"/>
            <p:cNvSpPr>
              <a:spLocks noChangeShapeType="1"/>
            </p:cNvSpPr>
            <p:nvPr/>
          </p:nvSpPr>
          <p:spPr bwMode="auto">
            <a:xfrm>
              <a:off x="295" y="2296"/>
              <a:ext cx="5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5" name="Line 85"/>
            <p:cNvSpPr>
              <a:spLocks noChangeShapeType="1"/>
            </p:cNvSpPr>
            <p:nvPr/>
          </p:nvSpPr>
          <p:spPr bwMode="auto">
            <a:xfrm flipV="1">
              <a:off x="2880" y="210"/>
              <a:ext cx="0" cy="38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6" name="Line 86"/>
            <p:cNvSpPr>
              <a:spLocks noChangeShapeType="1"/>
            </p:cNvSpPr>
            <p:nvPr/>
          </p:nvSpPr>
          <p:spPr bwMode="auto">
            <a:xfrm>
              <a:off x="2835" y="261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7" name="Line 87"/>
            <p:cNvSpPr>
              <a:spLocks noChangeShapeType="1"/>
            </p:cNvSpPr>
            <p:nvPr/>
          </p:nvSpPr>
          <p:spPr bwMode="auto">
            <a:xfrm>
              <a:off x="2830" y="323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8" name="Line 88"/>
            <p:cNvSpPr>
              <a:spLocks noChangeShapeType="1"/>
            </p:cNvSpPr>
            <p:nvPr/>
          </p:nvSpPr>
          <p:spPr bwMode="auto">
            <a:xfrm>
              <a:off x="2832" y="34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9" name="Line 89"/>
            <p:cNvSpPr>
              <a:spLocks noChangeShapeType="1"/>
            </p:cNvSpPr>
            <p:nvPr/>
          </p:nvSpPr>
          <p:spPr bwMode="auto">
            <a:xfrm>
              <a:off x="2826" y="6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0" name="Line 90"/>
            <p:cNvSpPr>
              <a:spLocks noChangeShapeType="1"/>
            </p:cNvSpPr>
            <p:nvPr/>
          </p:nvSpPr>
          <p:spPr bwMode="auto">
            <a:xfrm>
              <a:off x="2828" y="10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1" name="Line 91"/>
            <p:cNvSpPr>
              <a:spLocks noChangeShapeType="1"/>
            </p:cNvSpPr>
            <p:nvPr/>
          </p:nvSpPr>
          <p:spPr bwMode="auto">
            <a:xfrm>
              <a:off x="2831" y="132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" name="Line 92"/>
            <p:cNvSpPr>
              <a:spLocks noChangeShapeType="1"/>
            </p:cNvSpPr>
            <p:nvPr/>
          </p:nvSpPr>
          <p:spPr bwMode="auto">
            <a:xfrm>
              <a:off x="2833" y="166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3" name="Line 93"/>
            <p:cNvSpPr>
              <a:spLocks noChangeShapeType="1"/>
            </p:cNvSpPr>
            <p:nvPr/>
          </p:nvSpPr>
          <p:spPr bwMode="auto">
            <a:xfrm>
              <a:off x="2827" y="197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4" name="Line 94"/>
            <p:cNvSpPr>
              <a:spLocks noChangeShapeType="1"/>
            </p:cNvSpPr>
            <p:nvPr/>
          </p:nvSpPr>
          <p:spPr bwMode="auto">
            <a:xfrm>
              <a:off x="2830" y="358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5" name="Line 95"/>
            <p:cNvSpPr>
              <a:spLocks noChangeShapeType="1"/>
            </p:cNvSpPr>
            <p:nvPr/>
          </p:nvSpPr>
          <p:spPr bwMode="auto">
            <a:xfrm>
              <a:off x="2841" y="38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6" name="Line 96"/>
            <p:cNvSpPr>
              <a:spLocks noChangeShapeType="1"/>
            </p:cNvSpPr>
            <p:nvPr/>
          </p:nvSpPr>
          <p:spPr bwMode="auto">
            <a:xfrm rot="5400000">
              <a:off x="3395" y="230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7" name="Line 97"/>
            <p:cNvSpPr>
              <a:spLocks noChangeShapeType="1"/>
            </p:cNvSpPr>
            <p:nvPr/>
          </p:nvSpPr>
          <p:spPr bwMode="auto">
            <a:xfrm>
              <a:off x="2824" y="2903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8" name="Line 98"/>
            <p:cNvSpPr>
              <a:spLocks noChangeShapeType="1"/>
            </p:cNvSpPr>
            <p:nvPr/>
          </p:nvSpPr>
          <p:spPr bwMode="auto">
            <a:xfrm rot="5400000">
              <a:off x="1686" y="22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9" name="Line 99"/>
            <p:cNvSpPr>
              <a:spLocks noChangeShapeType="1"/>
            </p:cNvSpPr>
            <p:nvPr/>
          </p:nvSpPr>
          <p:spPr bwMode="auto">
            <a:xfrm rot="5400000">
              <a:off x="4552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0" name="Line 100"/>
            <p:cNvSpPr>
              <a:spLocks noChangeShapeType="1"/>
            </p:cNvSpPr>
            <p:nvPr/>
          </p:nvSpPr>
          <p:spPr bwMode="auto">
            <a:xfrm rot="5400000">
              <a:off x="3986" y="23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1" name="Line 101"/>
            <p:cNvSpPr>
              <a:spLocks noChangeShapeType="1"/>
            </p:cNvSpPr>
            <p:nvPr/>
          </p:nvSpPr>
          <p:spPr bwMode="auto">
            <a:xfrm rot="5400000">
              <a:off x="3120" y="229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" name="Line 102"/>
            <p:cNvSpPr>
              <a:spLocks noChangeShapeType="1"/>
            </p:cNvSpPr>
            <p:nvPr/>
          </p:nvSpPr>
          <p:spPr bwMode="auto">
            <a:xfrm rot="5400000">
              <a:off x="3696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" name="Line 103"/>
            <p:cNvSpPr>
              <a:spLocks noChangeShapeType="1"/>
            </p:cNvSpPr>
            <p:nvPr/>
          </p:nvSpPr>
          <p:spPr bwMode="auto">
            <a:xfrm rot="5400000">
              <a:off x="4266" y="2288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4" name="Line 104"/>
            <p:cNvSpPr>
              <a:spLocks noChangeShapeType="1"/>
            </p:cNvSpPr>
            <p:nvPr/>
          </p:nvSpPr>
          <p:spPr bwMode="auto">
            <a:xfrm rot="5400000">
              <a:off x="1976" y="228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5" name="Line 105"/>
            <p:cNvSpPr>
              <a:spLocks noChangeShapeType="1"/>
            </p:cNvSpPr>
            <p:nvPr/>
          </p:nvSpPr>
          <p:spPr bwMode="auto">
            <a:xfrm rot="5400000">
              <a:off x="2270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6" name="Line 106"/>
            <p:cNvSpPr>
              <a:spLocks noChangeShapeType="1"/>
            </p:cNvSpPr>
            <p:nvPr/>
          </p:nvSpPr>
          <p:spPr bwMode="auto">
            <a:xfrm rot="5400000">
              <a:off x="2523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7" name="Line 107"/>
            <p:cNvSpPr>
              <a:spLocks noChangeShapeType="1"/>
            </p:cNvSpPr>
            <p:nvPr/>
          </p:nvSpPr>
          <p:spPr bwMode="auto">
            <a:xfrm rot="5400000">
              <a:off x="1390" y="22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8" name="Line 108"/>
            <p:cNvSpPr>
              <a:spLocks noChangeShapeType="1"/>
            </p:cNvSpPr>
            <p:nvPr/>
          </p:nvSpPr>
          <p:spPr bwMode="auto">
            <a:xfrm rot="5400000">
              <a:off x="1110" y="229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54" name="Group 110"/>
          <p:cNvGrpSpPr>
            <a:grpSpLocks/>
          </p:cNvGrpSpPr>
          <p:nvPr/>
        </p:nvGrpSpPr>
        <p:grpSpPr bwMode="auto">
          <a:xfrm rot="10800000">
            <a:off x="5436096" y="3023579"/>
            <a:ext cx="457580" cy="765460"/>
            <a:chOff x="2381" y="346"/>
            <a:chExt cx="979" cy="1974"/>
          </a:xfrm>
        </p:grpSpPr>
        <p:sp>
          <p:nvSpPr>
            <p:cNvPr id="555" name="Oval 111"/>
            <p:cNvSpPr>
              <a:spLocks noChangeArrowheads="1"/>
            </p:cNvSpPr>
            <p:nvPr/>
          </p:nvSpPr>
          <p:spPr bwMode="auto">
            <a:xfrm flipV="1">
              <a:off x="3280" y="81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56" name="Oval 112"/>
            <p:cNvSpPr>
              <a:spLocks noChangeArrowheads="1"/>
            </p:cNvSpPr>
            <p:nvPr/>
          </p:nvSpPr>
          <p:spPr bwMode="auto">
            <a:xfrm flipV="1">
              <a:off x="3136" y="1620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57" name="Oval 113"/>
            <p:cNvSpPr>
              <a:spLocks noChangeArrowheads="1"/>
            </p:cNvSpPr>
            <p:nvPr/>
          </p:nvSpPr>
          <p:spPr bwMode="auto">
            <a:xfrm flipV="1">
              <a:off x="2562" y="1616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58" name="Oval 114"/>
            <p:cNvSpPr>
              <a:spLocks noChangeArrowheads="1"/>
            </p:cNvSpPr>
            <p:nvPr/>
          </p:nvSpPr>
          <p:spPr bwMode="auto">
            <a:xfrm flipV="1">
              <a:off x="2987" y="209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59" name="Oval 115"/>
            <p:cNvSpPr>
              <a:spLocks noChangeArrowheads="1"/>
            </p:cNvSpPr>
            <p:nvPr/>
          </p:nvSpPr>
          <p:spPr bwMode="auto">
            <a:xfrm flipV="1">
              <a:off x="2701" y="2099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60" name="Oval 116"/>
            <p:cNvSpPr>
              <a:spLocks noChangeArrowheads="1"/>
            </p:cNvSpPr>
            <p:nvPr/>
          </p:nvSpPr>
          <p:spPr bwMode="auto">
            <a:xfrm flipV="1">
              <a:off x="2859" y="227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61" name="Oval 117"/>
            <p:cNvSpPr>
              <a:spLocks noChangeArrowheads="1"/>
            </p:cNvSpPr>
            <p:nvPr/>
          </p:nvSpPr>
          <p:spPr bwMode="auto">
            <a:xfrm flipV="1">
              <a:off x="2424" y="81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62" name="Freeform 118"/>
            <p:cNvSpPr>
              <a:spLocks/>
            </p:cNvSpPr>
            <p:nvPr/>
          </p:nvSpPr>
          <p:spPr bwMode="auto">
            <a:xfrm>
              <a:off x="2381" y="346"/>
              <a:ext cx="979" cy="1943"/>
            </a:xfrm>
            <a:custGeom>
              <a:avLst/>
              <a:gdLst>
                <a:gd name="T0" fmla="*/ 0 w 979"/>
                <a:gd name="T1" fmla="*/ 0 h 1943"/>
                <a:gd name="T2" fmla="*/ 55 w 979"/>
                <a:gd name="T3" fmla="*/ 494 h 1943"/>
                <a:gd name="T4" fmla="*/ 199 w 979"/>
                <a:gd name="T5" fmla="*/ 1294 h 1943"/>
                <a:gd name="T6" fmla="*/ 347 w 979"/>
                <a:gd name="T7" fmla="*/ 1782 h 1943"/>
                <a:gd name="T8" fmla="*/ 431 w 979"/>
                <a:gd name="T9" fmla="*/ 1910 h 1943"/>
                <a:gd name="T10" fmla="*/ 499 w 979"/>
                <a:gd name="T11" fmla="*/ 1942 h 1943"/>
                <a:gd name="T12" fmla="*/ 563 w 979"/>
                <a:gd name="T13" fmla="*/ 1914 h 1943"/>
                <a:gd name="T14" fmla="*/ 631 w 979"/>
                <a:gd name="T15" fmla="*/ 1778 h 1943"/>
                <a:gd name="T16" fmla="*/ 779 w 979"/>
                <a:gd name="T17" fmla="*/ 1290 h 1943"/>
                <a:gd name="T18" fmla="*/ 923 w 979"/>
                <a:gd name="T19" fmla="*/ 490 h 1943"/>
                <a:gd name="T20" fmla="*/ 979 w 979"/>
                <a:gd name="T21" fmla="*/ 2 h 19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9"/>
                <a:gd name="T34" fmla="*/ 0 h 1943"/>
                <a:gd name="T35" fmla="*/ 979 w 979"/>
                <a:gd name="T36" fmla="*/ 1943 h 19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9" h="1943">
                  <a:moveTo>
                    <a:pt x="0" y="0"/>
                  </a:moveTo>
                  <a:cubicBezTo>
                    <a:pt x="11" y="139"/>
                    <a:pt x="22" y="278"/>
                    <a:pt x="55" y="494"/>
                  </a:cubicBezTo>
                  <a:cubicBezTo>
                    <a:pt x="88" y="710"/>
                    <a:pt x="150" y="1079"/>
                    <a:pt x="199" y="1294"/>
                  </a:cubicBezTo>
                  <a:cubicBezTo>
                    <a:pt x="248" y="1509"/>
                    <a:pt x="308" y="1679"/>
                    <a:pt x="347" y="1782"/>
                  </a:cubicBezTo>
                  <a:cubicBezTo>
                    <a:pt x="386" y="1885"/>
                    <a:pt x="406" y="1883"/>
                    <a:pt x="431" y="1910"/>
                  </a:cubicBezTo>
                  <a:cubicBezTo>
                    <a:pt x="456" y="1937"/>
                    <a:pt x="477" y="1941"/>
                    <a:pt x="499" y="1942"/>
                  </a:cubicBezTo>
                  <a:cubicBezTo>
                    <a:pt x="521" y="1943"/>
                    <a:pt x="541" y="1941"/>
                    <a:pt x="563" y="1914"/>
                  </a:cubicBezTo>
                  <a:cubicBezTo>
                    <a:pt x="585" y="1887"/>
                    <a:pt x="595" y="1882"/>
                    <a:pt x="631" y="1778"/>
                  </a:cubicBezTo>
                  <a:cubicBezTo>
                    <a:pt x="667" y="1674"/>
                    <a:pt x="730" y="1505"/>
                    <a:pt x="779" y="1290"/>
                  </a:cubicBezTo>
                  <a:cubicBezTo>
                    <a:pt x="828" y="1075"/>
                    <a:pt x="890" y="705"/>
                    <a:pt x="923" y="490"/>
                  </a:cubicBezTo>
                  <a:cubicBezTo>
                    <a:pt x="956" y="275"/>
                    <a:pt x="970" y="83"/>
                    <a:pt x="979" y="2"/>
                  </a:cubicBezTo>
                </a:path>
              </a:pathLst>
            </a:custGeom>
            <a:noFill/>
            <a:ln w="381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354" tIns="35177" rIns="70354" bIns="35177"/>
            <a:lstStyle/>
            <a:p>
              <a:endParaRPr lang="ru-RU"/>
            </a:p>
          </p:txBody>
        </p:sp>
      </p:grpSp>
      <p:sp>
        <p:nvSpPr>
          <p:cNvPr id="563" name="Text Box 135"/>
          <p:cNvSpPr txBox="1">
            <a:spLocks noChangeArrowheads="1"/>
          </p:cNvSpPr>
          <p:nvPr/>
        </p:nvSpPr>
        <p:spPr bwMode="auto">
          <a:xfrm>
            <a:off x="4572000" y="4077072"/>
            <a:ext cx="15841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i="1" dirty="0" smtClean="0">
                <a:latin typeface="Times New Roman" pitchFamily="18" charset="0"/>
              </a:rPr>
              <a:t>Правее оси </a:t>
            </a:r>
            <a:r>
              <a:rPr lang="en-US" sz="1600" b="1" i="1" dirty="0" smtClean="0">
                <a:latin typeface="Times New Roman" pitchFamily="18" charset="0"/>
              </a:rPr>
              <a:t>OY</a:t>
            </a:r>
            <a:endParaRPr lang="ru-RU" sz="1600" b="1" i="1" dirty="0">
              <a:latin typeface="Times New Roman" pitchFamily="18" charset="0"/>
              <a:cs typeface="Arial" charset="0"/>
            </a:endParaRPr>
          </a:p>
        </p:txBody>
      </p:sp>
      <p:grpSp>
        <p:nvGrpSpPr>
          <p:cNvPr id="564" name="Group 110"/>
          <p:cNvGrpSpPr>
            <a:grpSpLocks/>
          </p:cNvGrpSpPr>
          <p:nvPr/>
        </p:nvGrpSpPr>
        <p:grpSpPr bwMode="auto">
          <a:xfrm rot="10800000">
            <a:off x="6660232" y="3167596"/>
            <a:ext cx="457580" cy="765460"/>
            <a:chOff x="2381" y="346"/>
            <a:chExt cx="979" cy="1974"/>
          </a:xfrm>
        </p:grpSpPr>
        <p:sp>
          <p:nvSpPr>
            <p:cNvPr id="565" name="Oval 111"/>
            <p:cNvSpPr>
              <a:spLocks noChangeArrowheads="1"/>
            </p:cNvSpPr>
            <p:nvPr/>
          </p:nvSpPr>
          <p:spPr bwMode="auto">
            <a:xfrm flipV="1">
              <a:off x="3280" y="81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66" name="Oval 112"/>
            <p:cNvSpPr>
              <a:spLocks noChangeArrowheads="1"/>
            </p:cNvSpPr>
            <p:nvPr/>
          </p:nvSpPr>
          <p:spPr bwMode="auto">
            <a:xfrm flipV="1">
              <a:off x="3136" y="1620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67" name="Oval 113"/>
            <p:cNvSpPr>
              <a:spLocks noChangeArrowheads="1"/>
            </p:cNvSpPr>
            <p:nvPr/>
          </p:nvSpPr>
          <p:spPr bwMode="auto">
            <a:xfrm flipV="1">
              <a:off x="2562" y="1616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68" name="Oval 114"/>
            <p:cNvSpPr>
              <a:spLocks noChangeArrowheads="1"/>
            </p:cNvSpPr>
            <p:nvPr/>
          </p:nvSpPr>
          <p:spPr bwMode="auto">
            <a:xfrm flipV="1">
              <a:off x="2987" y="209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69" name="Oval 115"/>
            <p:cNvSpPr>
              <a:spLocks noChangeArrowheads="1"/>
            </p:cNvSpPr>
            <p:nvPr/>
          </p:nvSpPr>
          <p:spPr bwMode="auto">
            <a:xfrm flipV="1">
              <a:off x="2701" y="2099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70" name="Oval 116"/>
            <p:cNvSpPr>
              <a:spLocks noChangeArrowheads="1"/>
            </p:cNvSpPr>
            <p:nvPr/>
          </p:nvSpPr>
          <p:spPr bwMode="auto">
            <a:xfrm flipV="1">
              <a:off x="2859" y="227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71" name="Oval 117"/>
            <p:cNvSpPr>
              <a:spLocks noChangeArrowheads="1"/>
            </p:cNvSpPr>
            <p:nvPr/>
          </p:nvSpPr>
          <p:spPr bwMode="auto">
            <a:xfrm flipV="1">
              <a:off x="2424" y="81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72" name="Freeform 118"/>
            <p:cNvSpPr>
              <a:spLocks/>
            </p:cNvSpPr>
            <p:nvPr/>
          </p:nvSpPr>
          <p:spPr bwMode="auto">
            <a:xfrm>
              <a:off x="2381" y="346"/>
              <a:ext cx="979" cy="1943"/>
            </a:xfrm>
            <a:custGeom>
              <a:avLst/>
              <a:gdLst>
                <a:gd name="T0" fmla="*/ 0 w 979"/>
                <a:gd name="T1" fmla="*/ 0 h 1943"/>
                <a:gd name="T2" fmla="*/ 55 w 979"/>
                <a:gd name="T3" fmla="*/ 494 h 1943"/>
                <a:gd name="T4" fmla="*/ 199 w 979"/>
                <a:gd name="T5" fmla="*/ 1294 h 1943"/>
                <a:gd name="T6" fmla="*/ 347 w 979"/>
                <a:gd name="T7" fmla="*/ 1782 h 1943"/>
                <a:gd name="T8" fmla="*/ 431 w 979"/>
                <a:gd name="T9" fmla="*/ 1910 h 1943"/>
                <a:gd name="T10" fmla="*/ 499 w 979"/>
                <a:gd name="T11" fmla="*/ 1942 h 1943"/>
                <a:gd name="T12" fmla="*/ 563 w 979"/>
                <a:gd name="T13" fmla="*/ 1914 h 1943"/>
                <a:gd name="T14" fmla="*/ 631 w 979"/>
                <a:gd name="T15" fmla="*/ 1778 h 1943"/>
                <a:gd name="T16" fmla="*/ 779 w 979"/>
                <a:gd name="T17" fmla="*/ 1290 h 1943"/>
                <a:gd name="T18" fmla="*/ 923 w 979"/>
                <a:gd name="T19" fmla="*/ 490 h 1943"/>
                <a:gd name="T20" fmla="*/ 979 w 979"/>
                <a:gd name="T21" fmla="*/ 2 h 19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9"/>
                <a:gd name="T34" fmla="*/ 0 h 1943"/>
                <a:gd name="T35" fmla="*/ 979 w 979"/>
                <a:gd name="T36" fmla="*/ 1943 h 19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9" h="1943">
                  <a:moveTo>
                    <a:pt x="0" y="0"/>
                  </a:moveTo>
                  <a:cubicBezTo>
                    <a:pt x="11" y="139"/>
                    <a:pt x="22" y="278"/>
                    <a:pt x="55" y="494"/>
                  </a:cubicBezTo>
                  <a:cubicBezTo>
                    <a:pt x="88" y="710"/>
                    <a:pt x="150" y="1079"/>
                    <a:pt x="199" y="1294"/>
                  </a:cubicBezTo>
                  <a:cubicBezTo>
                    <a:pt x="248" y="1509"/>
                    <a:pt x="308" y="1679"/>
                    <a:pt x="347" y="1782"/>
                  </a:cubicBezTo>
                  <a:cubicBezTo>
                    <a:pt x="386" y="1885"/>
                    <a:pt x="406" y="1883"/>
                    <a:pt x="431" y="1910"/>
                  </a:cubicBezTo>
                  <a:cubicBezTo>
                    <a:pt x="456" y="1937"/>
                    <a:pt x="477" y="1941"/>
                    <a:pt x="499" y="1942"/>
                  </a:cubicBezTo>
                  <a:cubicBezTo>
                    <a:pt x="521" y="1943"/>
                    <a:pt x="541" y="1941"/>
                    <a:pt x="563" y="1914"/>
                  </a:cubicBezTo>
                  <a:cubicBezTo>
                    <a:pt x="585" y="1887"/>
                    <a:pt x="595" y="1882"/>
                    <a:pt x="631" y="1778"/>
                  </a:cubicBezTo>
                  <a:cubicBezTo>
                    <a:pt x="667" y="1674"/>
                    <a:pt x="730" y="1505"/>
                    <a:pt x="779" y="1290"/>
                  </a:cubicBezTo>
                  <a:cubicBezTo>
                    <a:pt x="828" y="1075"/>
                    <a:pt x="890" y="705"/>
                    <a:pt x="923" y="490"/>
                  </a:cubicBezTo>
                  <a:cubicBezTo>
                    <a:pt x="956" y="275"/>
                    <a:pt x="970" y="83"/>
                    <a:pt x="979" y="2"/>
                  </a:cubicBezTo>
                </a:path>
              </a:pathLst>
            </a:custGeom>
            <a:noFill/>
            <a:ln w="381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354" tIns="35177" rIns="70354" bIns="35177"/>
            <a:lstStyle/>
            <a:p>
              <a:endParaRPr lang="ru-RU"/>
            </a:p>
          </p:txBody>
        </p:sp>
      </p:grpSp>
      <p:sp>
        <p:nvSpPr>
          <p:cNvPr id="573" name="Text Box 135"/>
          <p:cNvSpPr txBox="1">
            <a:spLocks noChangeArrowheads="1"/>
          </p:cNvSpPr>
          <p:nvPr/>
        </p:nvSpPr>
        <p:spPr bwMode="auto">
          <a:xfrm>
            <a:off x="6231002" y="4094613"/>
            <a:ext cx="13876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i="1" dirty="0" smtClean="0">
                <a:latin typeface="Times New Roman" pitchFamily="18" charset="0"/>
              </a:rPr>
              <a:t>На оси </a:t>
            </a:r>
            <a:r>
              <a:rPr lang="en-US" sz="1600" b="1" i="1" dirty="0" smtClean="0">
                <a:latin typeface="Times New Roman" pitchFamily="18" charset="0"/>
              </a:rPr>
              <a:t>OY</a:t>
            </a:r>
            <a:endParaRPr lang="ru-RU" sz="1600" b="1" i="1" dirty="0">
              <a:latin typeface="Times New Roman" pitchFamily="18" charset="0"/>
              <a:cs typeface="Arial" charset="0"/>
            </a:endParaRPr>
          </a:p>
        </p:txBody>
      </p:sp>
      <p:grpSp>
        <p:nvGrpSpPr>
          <p:cNvPr id="574" name="Group 110"/>
          <p:cNvGrpSpPr>
            <a:grpSpLocks/>
          </p:cNvGrpSpPr>
          <p:nvPr/>
        </p:nvGrpSpPr>
        <p:grpSpPr bwMode="auto">
          <a:xfrm rot="10800000">
            <a:off x="7930844" y="3167596"/>
            <a:ext cx="457580" cy="765460"/>
            <a:chOff x="2381" y="346"/>
            <a:chExt cx="979" cy="1974"/>
          </a:xfrm>
        </p:grpSpPr>
        <p:sp>
          <p:nvSpPr>
            <p:cNvPr id="575" name="Oval 111"/>
            <p:cNvSpPr>
              <a:spLocks noChangeArrowheads="1"/>
            </p:cNvSpPr>
            <p:nvPr/>
          </p:nvSpPr>
          <p:spPr bwMode="auto">
            <a:xfrm flipV="1">
              <a:off x="3280" y="81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76" name="Oval 112"/>
            <p:cNvSpPr>
              <a:spLocks noChangeArrowheads="1"/>
            </p:cNvSpPr>
            <p:nvPr/>
          </p:nvSpPr>
          <p:spPr bwMode="auto">
            <a:xfrm flipV="1">
              <a:off x="3136" y="1620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77" name="Oval 113"/>
            <p:cNvSpPr>
              <a:spLocks noChangeArrowheads="1"/>
            </p:cNvSpPr>
            <p:nvPr/>
          </p:nvSpPr>
          <p:spPr bwMode="auto">
            <a:xfrm flipV="1">
              <a:off x="2562" y="1616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78" name="Oval 114"/>
            <p:cNvSpPr>
              <a:spLocks noChangeArrowheads="1"/>
            </p:cNvSpPr>
            <p:nvPr/>
          </p:nvSpPr>
          <p:spPr bwMode="auto">
            <a:xfrm flipV="1">
              <a:off x="2987" y="209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79" name="Oval 115"/>
            <p:cNvSpPr>
              <a:spLocks noChangeArrowheads="1"/>
            </p:cNvSpPr>
            <p:nvPr/>
          </p:nvSpPr>
          <p:spPr bwMode="auto">
            <a:xfrm flipV="1">
              <a:off x="2701" y="2099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80" name="Oval 116"/>
            <p:cNvSpPr>
              <a:spLocks noChangeArrowheads="1"/>
            </p:cNvSpPr>
            <p:nvPr/>
          </p:nvSpPr>
          <p:spPr bwMode="auto">
            <a:xfrm flipV="1">
              <a:off x="2859" y="227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81" name="Oval 117"/>
            <p:cNvSpPr>
              <a:spLocks noChangeArrowheads="1"/>
            </p:cNvSpPr>
            <p:nvPr/>
          </p:nvSpPr>
          <p:spPr bwMode="auto">
            <a:xfrm flipV="1">
              <a:off x="2424" y="81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582" name="Freeform 118"/>
            <p:cNvSpPr>
              <a:spLocks/>
            </p:cNvSpPr>
            <p:nvPr/>
          </p:nvSpPr>
          <p:spPr bwMode="auto">
            <a:xfrm>
              <a:off x="2381" y="346"/>
              <a:ext cx="979" cy="1943"/>
            </a:xfrm>
            <a:custGeom>
              <a:avLst/>
              <a:gdLst>
                <a:gd name="T0" fmla="*/ 0 w 979"/>
                <a:gd name="T1" fmla="*/ 0 h 1943"/>
                <a:gd name="T2" fmla="*/ 55 w 979"/>
                <a:gd name="T3" fmla="*/ 494 h 1943"/>
                <a:gd name="T4" fmla="*/ 199 w 979"/>
                <a:gd name="T5" fmla="*/ 1294 h 1943"/>
                <a:gd name="T6" fmla="*/ 347 w 979"/>
                <a:gd name="T7" fmla="*/ 1782 h 1943"/>
                <a:gd name="T8" fmla="*/ 431 w 979"/>
                <a:gd name="T9" fmla="*/ 1910 h 1943"/>
                <a:gd name="T10" fmla="*/ 499 w 979"/>
                <a:gd name="T11" fmla="*/ 1942 h 1943"/>
                <a:gd name="T12" fmla="*/ 563 w 979"/>
                <a:gd name="T13" fmla="*/ 1914 h 1943"/>
                <a:gd name="T14" fmla="*/ 631 w 979"/>
                <a:gd name="T15" fmla="*/ 1778 h 1943"/>
                <a:gd name="T16" fmla="*/ 779 w 979"/>
                <a:gd name="T17" fmla="*/ 1290 h 1943"/>
                <a:gd name="T18" fmla="*/ 923 w 979"/>
                <a:gd name="T19" fmla="*/ 490 h 1943"/>
                <a:gd name="T20" fmla="*/ 979 w 979"/>
                <a:gd name="T21" fmla="*/ 2 h 19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9"/>
                <a:gd name="T34" fmla="*/ 0 h 1943"/>
                <a:gd name="T35" fmla="*/ 979 w 979"/>
                <a:gd name="T36" fmla="*/ 1943 h 19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9" h="1943">
                  <a:moveTo>
                    <a:pt x="0" y="0"/>
                  </a:moveTo>
                  <a:cubicBezTo>
                    <a:pt x="11" y="139"/>
                    <a:pt x="22" y="278"/>
                    <a:pt x="55" y="494"/>
                  </a:cubicBezTo>
                  <a:cubicBezTo>
                    <a:pt x="88" y="710"/>
                    <a:pt x="150" y="1079"/>
                    <a:pt x="199" y="1294"/>
                  </a:cubicBezTo>
                  <a:cubicBezTo>
                    <a:pt x="248" y="1509"/>
                    <a:pt x="308" y="1679"/>
                    <a:pt x="347" y="1782"/>
                  </a:cubicBezTo>
                  <a:cubicBezTo>
                    <a:pt x="386" y="1885"/>
                    <a:pt x="406" y="1883"/>
                    <a:pt x="431" y="1910"/>
                  </a:cubicBezTo>
                  <a:cubicBezTo>
                    <a:pt x="456" y="1937"/>
                    <a:pt x="477" y="1941"/>
                    <a:pt x="499" y="1942"/>
                  </a:cubicBezTo>
                  <a:cubicBezTo>
                    <a:pt x="521" y="1943"/>
                    <a:pt x="541" y="1941"/>
                    <a:pt x="563" y="1914"/>
                  </a:cubicBezTo>
                  <a:cubicBezTo>
                    <a:pt x="585" y="1887"/>
                    <a:pt x="595" y="1882"/>
                    <a:pt x="631" y="1778"/>
                  </a:cubicBezTo>
                  <a:cubicBezTo>
                    <a:pt x="667" y="1674"/>
                    <a:pt x="730" y="1505"/>
                    <a:pt x="779" y="1290"/>
                  </a:cubicBezTo>
                  <a:cubicBezTo>
                    <a:pt x="828" y="1075"/>
                    <a:pt x="890" y="705"/>
                    <a:pt x="923" y="490"/>
                  </a:cubicBezTo>
                  <a:cubicBezTo>
                    <a:pt x="956" y="275"/>
                    <a:pt x="970" y="83"/>
                    <a:pt x="979" y="2"/>
                  </a:cubicBezTo>
                </a:path>
              </a:pathLst>
            </a:custGeom>
            <a:noFill/>
            <a:ln w="381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354" tIns="35177" rIns="70354" bIns="35177"/>
            <a:lstStyle/>
            <a:p>
              <a:endParaRPr lang="ru-RU"/>
            </a:p>
          </p:txBody>
        </p:sp>
      </p:grpSp>
      <p:sp>
        <p:nvSpPr>
          <p:cNvPr id="583" name="Text Box 135"/>
          <p:cNvSpPr txBox="1">
            <a:spLocks noChangeArrowheads="1"/>
          </p:cNvSpPr>
          <p:nvPr/>
        </p:nvSpPr>
        <p:spPr bwMode="auto">
          <a:xfrm>
            <a:off x="7524328" y="4077072"/>
            <a:ext cx="15841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i="1" dirty="0" smtClean="0">
                <a:latin typeface="Times New Roman" pitchFamily="18" charset="0"/>
              </a:rPr>
              <a:t>Левее оси </a:t>
            </a:r>
            <a:r>
              <a:rPr lang="en-US" sz="1600" b="1" i="1" dirty="0" smtClean="0">
                <a:latin typeface="Times New Roman" pitchFamily="18" charset="0"/>
              </a:rPr>
              <a:t>OY</a:t>
            </a:r>
            <a:endParaRPr lang="ru-RU" sz="1600" b="1" i="1" dirty="0">
              <a:latin typeface="Times New Roman" pitchFamily="18" charset="0"/>
              <a:cs typeface="Arial" charset="0"/>
            </a:endParaRPr>
          </a:p>
        </p:txBody>
      </p:sp>
      <p:grpSp>
        <p:nvGrpSpPr>
          <p:cNvPr id="655" name="Group 40"/>
          <p:cNvGrpSpPr>
            <a:grpSpLocks/>
          </p:cNvGrpSpPr>
          <p:nvPr/>
        </p:nvGrpSpPr>
        <p:grpSpPr bwMode="auto">
          <a:xfrm>
            <a:off x="1871663" y="4433167"/>
            <a:ext cx="4380872" cy="2253383"/>
            <a:chOff x="158" y="164"/>
            <a:chExt cx="5426" cy="3970"/>
          </a:xfrm>
        </p:grpSpPr>
        <p:grpSp>
          <p:nvGrpSpPr>
            <p:cNvPr id="656" name="Group 41"/>
            <p:cNvGrpSpPr>
              <a:grpSpLocks/>
            </p:cNvGrpSpPr>
            <p:nvPr/>
          </p:nvGrpSpPr>
          <p:grpSpPr bwMode="auto">
            <a:xfrm>
              <a:off x="158" y="164"/>
              <a:ext cx="5426" cy="3970"/>
              <a:chOff x="158" y="164"/>
              <a:chExt cx="5426" cy="3970"/>
            </a:xfrm>
          </p:grpSpPr>
          <p:grpSp>
            <p:nvGrpSpPr>
              <p:cNvPr id="719" name="Group 42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pic>
              <p:nvPicPr>
                <p:cNvPr id="721" name="Picture 43" descr="Координаты"/>
                <p:cNvPicPr>
                  <a:picLocks noChangeAspect="1"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24" t="5121" r="4724" b="23045"/>
                <a:stretch>
                  <a:fillRect/>
                </a:stretch>
              </p:blipFill>
              <p:spPr bwMode="auto">
                <a:xfrm>
                  <a:off x="158" y="164"/>
                  <a:ext cx="5426" cy="397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2" name="Line 44"/>
                <p:cNvSpPr>
                  <a:spLocks noChangeShapeType="1"/>
                </p:cNvSpPr>
                <p:nvPr/>
              </p:nvSpPr>
              <p:spPr bwMode="auto">
                <a:xfrm>
                  <a:off x="2880" y="210"/>
                  <a:ext cx="0" cy="3855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" name="Line 45"/>
                <p:cNvSpPr>
                  <a:spLocks noChangeShapeType="1"/>
                </p:cNvSpPr>
                <p:nvPr/>
              </p:nvSpPr>
              <p:spPr bwMode="auto">
                <a:xfrm>
                  <a:off x="385" y="2296"/>
                  <a:ext cx="5126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0" name="Text Box 46"/>
              <p:cNvSpPr txBox="1">
                <a:spLocks noChangeArrowheads="1"/>
              </p:cNvSpPr>
              <p:nvPr/>
            </p:nvSpPr>
            <p:spPr bwMode="auto">
              <a:xfrm>
                <a:off x="2881" y="2296"/>
                <a:ext cx="27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354" tIns="35177" rIns="70354" bIns="35177">
                <a:spAutoFit/>
              </a:bodyPr>
              <a:lstStyle>
                <a:lvl1pPr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500" b="1">
                    <a:solidFill>
                      <a:schemeClr val="bg2"/>
                    </a:solidFill>
                  </a:rPr>
                  <a:t>0</a:t>
                </a:r>
                <a:endParaRPr lang="ru-RU" sz="1400">
                  <a:solidFill>
                    <a:schemeClr val="bg2"/>
                  </a:solidFill>
                  <a:latin typeface="Tahoma" charset="0"/>
                </a:endParaRPr>
              </a:p>
            </p:txBody>
          </p:sp>
        </p:grpSp>
        <p:sp>
          <p:nvSpPr>
            <p:cNvPr id="657" name="Text Box 47"/>
            <p:cNvSpPr txBox="1">
              <a:spLocks noChangeArrowheads="1"/>
            </p:cNvSpPr>
            <p:nvPr/>
          </p:nvSpPr>
          <p:spPr bwMode="auto">
            <a:xfrm>
              <a:off x="5239" y="2296"/>
              <a:ext cx="27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х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58" name="Text Box 48"/>
            <p:cNvSpPr txBox="1">
              <a:spLocks noChangeArrowheads="1"/>
            </p:cNvSpPr>
            <p:nvPr/>
          </p:nvSpPr>
          <p:spPr bwMode="auto">
            <a:xfrm>
              <a:off x="2925" y="210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у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59" name="Line 49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0" name="Line 50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1" name="Line 51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2" name="Line 52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3" name="Line 53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4" name="Line 54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" name="Line 55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6" name="Line 56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7" name="Line 57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8" name="Line 58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9" name="Text Box 59"/>
            <p:cNvSpPr txBox="1">
              <a:spLocks noChangeArrowheads="1"/>
            </p:cNvSpPr>
            <p:nvPr/>
          </p:nvSpPr>
          <p:spPr bwMode="auto">
            <a:xfrm>
              <a:off x="3049" y="222"/>
              <a:ext cx="11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graphicFrame>
          <p:nvGraphicFramePr>
            <p:cNvPr id="670" name="Object 60"/>
            <p:cNvGraphicFramePr>
              <a:graphicFrameLocks noChangeAspect="1"/>
            </p:cNvGraphicFramePr>
            <p:nvPr/>
          </p:nvGraphicFramePr>
          <p:xfrm>
            <a:off x="3655" y="2179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7" name="Формула" r:id="rId16" imgW="114151" imgH="215619" progId="Equation.3">
                    <p:embed/>
                  </p:oleObj>
                </mc:Choice>
                <mc:Fallback>
                  <p:oleObj name="Формула" r:id="rId16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5" y="2179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1" name="Text Box 61"/>
            <p:cNvSpPr txBox="1">
              <a:spLocks noChangeArrowheads="1"/>
            </p:cNvSpPr>
            <p:nvPr/>
          </p:nvSpPr>
          <p:spPr bwMode="auto">
            <a:xfrm>
              <a:off x="3333" y="233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72" name="Text Box 62"/>
            <p:cNvSpPr txBox="1">
              <a:spLocks noChangeArrowheads="1"/>
            </p:cNvSpPr>
            <p:nvPr/>
          </p:nvSpPr>
          <p:spPr bwMode="auto">
            <a:xfrm>
              <a:off x="3060" y="2342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73" name="Text Box 63"/>
            <p:cNvSpPr txBox="1">
              <a:spLocks noChangeArrowheads="1"/>
            </p:cNvSpPr>
            <p:nvPr/>
          </p:nvSpPr>
          <p:spPr bwMode="auto">
            <a:xfrm>
              <a:off x="2700" y="188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74" name="Text Box 64"/>
            <p:cNvSpPr txBox="1">
              <a:spLocks noChangeArrowheads="1"/>
            </p:cNvSpPr>
            <p:nvPr/>
          </p:nvSpPr>
          <p:spPr bwMode="auto">
            <a:xfrm>
              <a:off x="2454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75" name="Text Box 65"/>
            <p:cNvSpPr txBox="1">
              <a:spLocks noChangeArrowheads="1"/>
            </p:cNvSpPr>
            <p:nvPr/>
          </p:nvSpPr>
          <p:spPr bwMode="auto">
            <a:xfrm>
              <a:off x="2653" y="2523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76" name="Text Box 66"/>
            <p:cNvSpPr txBox="1">
              <a:spLocks noChangeArrowheads="1"/>
            </p:cNvSpPr>
            <p:nvPr/>
          </p:nvSpPr>
          <p:spPr bwMode="auto">
            <a:xfrm>
              <a:off x="2653" y="279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77" name="Text Box 67"/>
            <p:cNvSpPr txBox="1">
              <a:spLocks noChangeArrowheads="1"/>
            </p:cNvSpPr>
            <p:nvPr/>
          </p:nvSpPr>
          <p:spPr bwMode="auto">
            <a:xfrm>
              <a:off x="2203" y="2346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78" name="Text Box 68"/>
            <p:cNvSpPr txBox="1">
              <a:spLocks noChangeArrowheads="1"/>
            </p:cNvSpPr>
            <p:nvPr/>
          </p:nvSpPr>
          <p:spPr bwMode="auto">
            <a:xfrm>
              <a:off x="2700" y="157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79" name="Text Box 69"/>
            <p:cNvSpPr txBox="1">
              <a:spLocks noChangeArrowheads="1"/>
            </p:cNvSpPr>
            <p:nvPr/>
          </p:nvSpPr>
          <p:spPr bwMode="auto">
            <a:xfrm>
              <a:off x="3639" y="234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80" name="Text Box 70"/>
            <p:cNvSpPr txBox="1">
              <a:spLocks noChangeArrowheads="1"/>
            </p:cNvSpPr>
            <p:nvPr/>
          </p:nvSpPr>
          <p:spPr bwMode="auto">
            <a:xfrm>
              <a:off x="1929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81" name="Text Box 71"/>
            <p:cNvSpPr txBox="1">
              <a:spLocks noChangeArrowheads="1"/>
            </p:cNvSpPr>
            <p:nvPr/>
          </p:nvSpPr>
          <p:spPr bwMode="auto">
            <a:xfrm>
              <a:off x="2653" y="3159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82" name="Text Box 72"/>
            <p:cNvSpPr txBox="1">
              <a:spLocks noChangeArrowheads="1"/>
            </p:cNvSpPr>
            <p:nvPr/>
          </p:nvSpPr>
          <p:spPr bwMode="auto">
            <a:xfrm>
              <a:off x="2700" y="1206"/>
              <a:ext cx="18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83" name="Text Box 73"/>
            <p:cNvSpPr txBox="1">
              <a:spLocks noChangeArrowheads="1"/>
            </p:cNvSpPr>
            <p:nvPr/>
          </p:nvSpPr>
          <p:spPr bwMode="auto">
            <a:xfrm>
              <a:off x="3922" y="236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84" name="Text Box 74"/>
            <p:cNvSpPr txBox="1">
              <a:spLocks noChangeArrowheads="1"/>
            </p:cNvSpPr>
            <p:nvPr/>
          </p:nvSpPr>
          <p:spPr bwMode="auto">
            <a:xfrm>
              <a:off x="2653" y="347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85" name="Text Box 75"/>
            <p:cNvSpPr txBox="1">
              <a:spLocks noChangeArrowheads="1"/>
            </p:cNvSpPr>
            <p:nvPr/>
          </p:nvSpPr>
          <p:spPr bwMode="auto">
            <a:xfrm>
              <a:off x="1602" y="234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86" name="Text Box 76"/>
            <p:cNvSpPr txBox="1">
              <a:spLocks noChangeArrowheads="1"/>
            </p:cNvSpPr>
            <p:nvPr/>
          </p:nvSpPr>
          <p:spPr bwMode="auto">
            <a:xfrm>
              <a:off x="2700" y="89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87" name="Text Box 77"/>
            <p:cNvSpPr txBox="1">
              <a:spLocks noChangeArrowheads="1"/>
            </p:cNvSpPr>
            <p:nvPr/>
          </p:nvSpPr>
          <p:spPr bwMode="auto">
            <a:xfrm>
              <a:off x="4149" y="2382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88" name="Text Box 78"/>
            <p:cNvSpPr txBox="1">
              <a:spLocks noChangeArrowheads="1"/>
            </p:cNvSpPr>
            <p:nvPr/>
          </p:nvSpPr>
          <p:spPr bwMode="auto">
            <a:xfrm>
              <a:off x="1276" y="2338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89" name="Text Box 79"/>
            <p:cNvSpPr txBox="1">
              <a:spLocks noChangeArrowheads="1"/>
            </p:cNvSpPr>
            <p:nvPr/>
          </p:nvSpPr>
          <p:spPr bwMode="auto">
            <a:xfrm>
              <a:off x="2608" y="3793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90" name="Text Box 80"/>
            <p:cNvSpPr txBox="1">
              <a:spLocks noChangeArrowheads="1"/>
            </p:cNvSpPr>
            <p:nvPr/>
          </p:nvSpPr>
          <p:spPr bwMode="auto">
            <a:xfrm>
              <a:off x="2609" y="617"/>
              <a:ext cx="25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91" name="Text Box 81"/>
            <p:cNvSpPr txBox="1">
              <a:spLocks noChangeArrowheads="1"/>
            </p:cNvSpPr>
            <p:nvPr/>
          </p:nvSpPr>
          <p:spPr bwMode="auto">
            <a:xfrm>
              <a:off x="4467" y="2382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92" name="Text Box 82"/>
            <p:cNvSpPr txBox="1">
              <a:spLocks noChangeArrowheads="1"/>
            </p:cNvSpPr>
            <p:nvPr/>
          </p:nvSpPr>
          <p:spPr bwMode="auto">
            <a:xfrm>
              <a:off x="929" y="2338"/>
              <a:ext cx="4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93" name="Text Box 83"/>
            <p:cNvSpPr txBox="1">
              <a:spLocks noChangeArrowheads="1"/>
            </p:cNvSpPr>
            <p:nvPr/>
          </p:nvSpPr>
          <p:spPr bwMode="auto">
            <a:xfrm>
              <a:off x="2609" y="300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694" name="Line 84"/>
            <p:cNvSpPr>
              <a:spLocks noChangeShapeType="1"/>
            </p:cNvSpPr>
            <p:nvPr/>
          </p:nvSpPr>
          <p:spPr bwMode="auto">
            <a:xfrm>
              <a:off x="295" y="2296"/>
              <a:ext cx="5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5" name="Line 85"/>
            <p:cNvSpPr>
              <a:spLocks noChangeShapeType="1"/>
            </p:cNvSpPr>
            <p:nvPr/>
          </p:nvSpPr>
          <p:spPr bwMode="auto">
            <a:xfrm flipV="1">
              <a:off x="2880" y="210"/>
              <a:ext cx="0" cy="38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" name="Line 86"/>
            <p:cNvSpPr>
              <a:spLocks noChangeShapeType="1"/>
            </p:cNvSpPr>
            <p:nvPr/>
          </p:nvSpPr>
          <p:spPr bwMode="auto">
            <a:xfrm>
              <a:off x="2835" y="261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7" name="Line 87"/>
            <p:cNvSpPr>
              <a:spLocks noChangeShapeType="1"/>
            </p:cNvSpPr>
            <p:nvPr/>
          </p:nvSpPr>
          <p:spPr bwMode="auto">
            <a:xfrm>
              <a:off x="2830" y="323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8" name="Line 88"/>
            <p:cNvSpPr>
              <a:spLocks noChangeShapeType="1"/>
            </p:cNvSpPr>
            <p:nvPr/>
          </p:nvSpPr>
          <p:spPr bwMode="auto">
            <a:xfrm>
              <a:off x="2832" y="34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9" name="Line 89"/>
            <p:cNvSpPr>
              <a:spLocks noChangeShapeType="1"/>
            </p:cNvSpPr>
            <p:nvPr/>
          </p:nvSpPr>
          <p:spPr bwMode="auto">
            <a:xfrm>
              <a:off x="2826" y="6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0" name="Line 90"/>
            <p:cNvSpPr>
              <a:spLocks noChangeShapeType="1"/>
            </p:cNvSpPr>
            <p:nvPr/>
          </p:nvSpPr>
          <p:spPr bwMode="auto">
            <a:xfrm>
              <a:off x="2828" y="10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1" name="Line 91"/>
            <p:cNvSpPr>
              <a:spLocks noChangeShapeType="1"/>
            </p:cNvSpPr>
            <p:nvPr/>
          </p:nvSpPr>
          <p:spPr bwMode="auto">
            <a:xfrm>
              <a:off x="2831" y="132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2" name="Line 92"/>
            <p:cNvSpPr>
              <a:spLocks noChangeShapeType="1"/>
            </p:cNvSpPr>
            <p:nvPr/>
          </p:nvSpPr>
          <p:spPr bwMode="auto">
            <a:xfrm>
              <a:off x="2833" y="166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3" name="Line 93"/>
            <p:cNvSpPr>
              <a:spLocks noChangeShapeType="1"/>
            </p:cNvSpPr>
            <p:nvPr/>
          </p:nvSpPr>
          <p:spPr bwMode="auto">
            <a:xfrm>
              <a:off x="2827" y="197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4" name="Line 94"/>
            <p:cNvSpPr>
              <a:spLocks noChangeShapeType="1"/>
            </p:cNvSpPr>
            <p:nvPr/>
          </p:nvSpPr>
          <p:spPr bwMode="auto">
            <a:xfrm>
              <a:off x="2830" y="358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" name="Line 95"/>
            <p:cNvSpPr>
              <a:spLocks noChangeShapeType="1"/>
            </p:cNvSpPr>
            <p:nvPr/>
          </p:nvSpPr>
          <p:spPr bwMode="auto">
            <a:xfrm>
              <a:off x="2841" y="38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6" name="Line 96"/>
            <p:cNvSpPr>
              <a:spLocks noChangeShapeType="1"/>
            </p:cNvSpPr>
            <p:nvPr/>
          </p:nvSpPr>
          <p:spPr bwMode="auto">
            <a:xfrm rot="5400000">
              <a:off x="3395" y="230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7" name="Line 97"/>
            <p:cNvSpPr>
              <a:spLocks noChangeShapeType="1"/>
            </p:cNvSpPr>
            <p:nvPr/>
          </p:nvSpPr>
          <p:spPr bwMode="auto">
            <a:xfrm>
              <a:off x="2824" y="2903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8" name="Line 98"/>
            <p:cNvSpPr>
              <a:spLocks noChangeShapeType="1"/>
            </p:cNvSpPr>
            <p:nvPr/>
          </p:nvSpPr>
          <p:spPr bwMode="auto">
            <a:xfrm rot="5400000">
              <a:off x="1686" y="22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9" name="Line 99"/>
            <p:cNvSpPr>
              <a:spLocks noChangeShapeType="1"/>
            </p:cNvSpPr>
            <p:nvPr/>
          </p:nvSpPr>
          <p:spPr bwMode="auto">
            <a:xfrm rot="5400000">
              <a:off x="4552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0" name="Line 100"/>
            <p:cNvSpPr>
              <a:spLocks noChangeShapeType="1"/>
            </p:cNvSpPr>
            <p:nvPr/>
          </p:nvSpPr>
          <p:spPr bwMode="auto">
            <a:xfrm rot="5400000">
              <a:off x="3986" y="23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1" name="Line 101"/>
            <p:cNvSpPr>
              <a:spLocks noChangeShapeType="1"/>
            </p:cNvSpPr>
            <p:nvPr/>
          </p:nvSpPr>
          <p:spPr bwMode="auto">
            <a:xfrm rot="5400000">
              <a:off x="3120" y="229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2" name="Line 102"/>
            <p:cNvSpPr>
              <a:spLocks noChangeShapeType="1"/>
            </p:cNvSpPr>
            <p:nvPr/>
          </p:nvSpPr>
          <p:spPr bwMode="auto">
            <a:xfrm rot="5400000">
              <a:off x="3696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3" name="Line 103"/>
            <p:cNvSpPr>
              <a:spLocks noChangeShapeType="1"/>
            </p:cNvSpPr>
            <p:nvPr/>
          </p:nvSpPr>
          <p:spPr bwMode="auto">
            <a:xfrm rot="5400000">
              <a:off x="4266" y="2288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4" name="Line 104"/>
            <p:cNvSpPr>
              <a:spLocks noChangeShapeType="1"/>
            </p:cNvSpPr>
            <p:nvPr/>
          </p:nvSpPr>
          <p:spPr bwMode="auto">
            <a:xfrm rot="5400000">
              <a:off x="1976" y="228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5" name="Line 105"/>
            <p:cNvSpPr>
              <a:spLocks noChangeShapeType="1"/>
            </p:cNvSpPr>
            <p:nvPr/>
          </p:nvSpPr>
          <p:spPr bwMode="auto">
            <a:xfrm rot="5400000">
              <a:off x="2270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6" name="Line 106"/>
            <p:cNvSpPr>
              <a:spLocks noChangeShapeType="1"/>
            </p:cNvSpPr>
            <p:nvPr/>
          </p:nvSpPr>
          <p:spPr bwMode="auto">
            <a:xfrm rot="5400000">
              <a:off x="2523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" name="Line 107"/>
            <p:cNvSpPr>
              <a:spLocks noChangeShapeType="1"/>
            </p:cNvSpPr>
            <p:nvPr/>
          </p:nvSpPr>
          <p:spPr bwMode="auto">
            <a:xfrm rot="5400000">
              <a:off x="1390" y="22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" name="Line 108"/>
            <p:cNvSpPr>
              <a:spLocks noChangeShapeType="1"/>
            </p:cNvSpPr>
            <p:nvPr/>
          </p:nvSpPr>
          <p:spPr bwMode="auto">
            <a:xfrm rot="5400000">
              <a:off x="1110" y="229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4" name="Group 110"/>
          <p:cNvGrpSpPr>
            <a:grpSpLocks/>
          </p:cNvGrpSpPr>
          <p:nvPr/>
        </p:nvGrpSpPr>
        <p:grpSpPr bwMode="auto">
          <a:xfrm>
            <a:off x="3361619" y="4540268"/>
            <a:ext cx="811936" cy="1120980"/>
            <a:chOff x="2381" y="346"/>
            <a:chExt cx="979" cy="1974"/>
          </a:xfrm>
        </p:grpSpPr>
        <p:sp>
          <p:nvSpPr>
            <p:cNvPr id="725" name="Oval 111"/>
            <p:cNvSpPr>
              <a:spLocks noChangeArrowheads="1"/>
            </p:cNvSpPr>
            <p:nvPr/>
          </p:nvSpPr>
          <p:spPr bwMode="auto">
            <a:xfrm flipV="1">
              <a:off x="3280" y="81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726" name="Oval 112"/>
            <p:cNvSpPr>
              <a:spLocks noChangeArrowheads="1"/>
            </p:cNvSpPr>
            <p:nvPr/>
          </p:nvSpPr>
          <p:spPr bwMode="auto">
            <a:xfrm flipV="1">
              <a:off x="3136" y="1620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727" name="Oval 113"/>
            <p:cNvSpPr>
              <a:spLocks noChangeArrowheads="1"/>
            </p:cNvSpPr>
            <p:nvPr/>
          </p:nvSpPr>
          <p:spPr bwMode="auto">
            <a:xfrm flipV="1">
              <a:off x="2562" y="1616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728" name="Oval 114"/>
            <p:cNvSpPr>
              <a:spLocks noChangeArrowheads="1"/>
            </p:cNvSpPr>
            <p:nvPr/>
          </p:nvSpPr>
          <p:spPr bwMode="auto">
            <a:xfrm flipV="1">
              <a:off x="2987" y="209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729" name="Oval 115"/>
            <p:cNvSpPr>
              <a:spLocks noChangeArrowheads="1"/>
            </p:cNvSpPr>
            <p:nvPr/>
          </p:nvSpPr>
          <p:spPr bwMode="auto">
            <a:xfrm flipV="1">
              <a:off x="2701" y="2099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730" name="Oval 116"/>
            <p:cNvSpPr>
              <a:spLocks noChangeArrowheads="1"/>
            </p:cNvSpPr>
            <p:nvPr/>
          </p:nvSpPr>
          <p:spPr bwMode="auto">
            <a:xfrm flipV="1">
              <a:off x="2859" y="227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731" name="Oval 117"/>
            <p:cNvSpPr>
              <a:spLocks noChangeArrowheads="1"/>
            </p:cNvSpPr>
            <p:nvPr/>
          </p:nvSpPr>
          <p:spPr bwMode="auto">
            <a:xfrm flipV="1">
              <a:off x="2424" y="81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732" name="Freeform 118"/>
            <p:cNvSpPr>
              <a:spLocks/>
            </p:cNvSpPr>
            <p:nvPr/>
          </p:nvSpPr>
          <p:spPr bwMode="auto">
            <a:xfrm>
              <a:off x="2381" y="346"/>
              <a:ext cx="979" cy="1943"/>
            </a:xfrm>
            <a:custGeom>
              <a:avLst/>
              <a:gdLst>
                <a:gd name="T0" fmla="*/ 0 w 979"/>
                <a:gd name="T1" fmla="*/ 0 h 1943"/>
                <a:gd name="T2" fmla="*/ 55 w 979"/>
                <a:gd name="T3" fmla="*/ 494 h 1943"/>
                <a:gd name="T4" fmla="*/ 199 w 979"/>
                <a:gd name="T5" fmla="*/ 1294 h 1943"/>
                <a:gd name="T6" fmla="*/ 347 w 979"/>
                <a:gd name="T7" fmla="*/ 1782 h 1943"/>
                <a:gd name="T8" fmla="*/ 431 w 979"/>
                <a:gd name="T9" fmla="*/ 1910 h 1943"/>
                <a:gd name="T10" fmla="*/ 499 w 979"/>
                <a:gd name="T11" fmla="*/ 1942 h 1943"/>
                <a:gd name="T12" fmla="*/ 563 w 979"/>
                <a:gd name="T13" fmla="*/ 1914 h 1943"/>
                <a:gd name="T14" fmla="*/ 631 w 979"/>
                <a:gd name="T15" fmla="*/ 1778 h 1943"/>
                <a:gd name="T16" fmla="*/ 779 w 979"/>
                <a:gd name="T17" fmla="*/ 1290 h 1943"/>
                <a:gd name="T18" fmla="*/ 923 w 979"/>
                <a:gd name="T19" fmla="*/ 490 h 1943"/>
                <a:gd name="T20" fmla="*/ 979 w 979"/>
                <a:gd name="T21" fmla="*/ 2 h 19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9"/>
                <a:gd name="T34" fmla="*/ 0 h 1943"/>
                <a:gd name="T35" fmla="*/ 979 w 979"/>
                <a:gd name="T36" fmla="*/ 1943 h 19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9" h="1943">
                  <a:moveTo>
                    <a:pt x="0" y="0"/>
                  </a:moveTo>
                  <a:cubicBezTo>
                    <a:pt x="11" y="139"/>
                    <a:pt x="22" y="278"/>
                    <a:pt x="55" y="494"/>
                  </a:cubicBezTo>
                  <a:cubicBezTo>
                    <a:pt x="88" y="710"/>
                    <a:pt x="150" y="1079"/>
                    <a:pt x="199" y="1294"/>
                  </a:cubicBezTo>
                  <a:cubicBezTo>
                    <a:pt x="248" y="1509"/>
                    <a:pt x="308" y="1679"/>
                    <a:pt x="347" y="1782"/>
                  </a:cubicBezTo>
                  <a:cubicBezTo>
                    <a:pt x="386" y="1885"/>
                    <a:pt x="406" y="1883"/>
                    <a:pt x="431" y="1910"/>
                  </a:cubicBezTo>
                  <a:cubicBezTo>
                    <a:pt x="456" y="1937"/>
                    <a:pt x="477" y="1941"/>
                    <a:pt x="499" y="1942"/>
                  </a:cubicBezTo>
                  <a:cubicBezTo>
                    <a:pt x="521" y="1943"/>
                    <a:pt x="541" y="1941"/>
                    <a:pt x="563" y="1914"/>
                  </a:cubicBezTo>
                  <a:cubicBezTo>
                    <a:pt x="585" y="1887"/>
                    <a:pt x="595" y="1882"/>
                    <a:pt x="631" y="1778"/>
                  </a:cubicBezTo>
                  <a:cubicBezTo>
                    <a:pt x="667" y="1674"/>
                    <a:pt x="730" y="1505"/>
                    <a:pt x="779" y="1290"/>
                  </a:cubicBezTo>
                  <a:cubicBezTo>
                    <a:pt x="828" y="1075"/>
                    <a:pt x="890" y="705"/>
                    <a:pt x="923" y="490"/>
                  </a:cubicBezTo>
                  <a:cubicBezTo>
                    <a:pt x="956" y="275"/>
                    <a:pt x="970" y="83"/>
                    <a:pt x="979" y="2"/>
                  </a:cubicBez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354" tIns="35177" rIns="70354" bIns="35177"/>
            <a:lstStyle/>
            <a:p>
              <a:endParaRPr lang="ru-RU"/>
            </a:p>
          </p:txBody>
        </p:sp>
      </p:grpSp>
      <p:sp>
        <p:nvSpPr>
          <p:cNvPr id="733" name="Овал 732"/>
          <p:cNvSpPr/>
          <p:nvPr/>
        </p:nvSpPr>
        <p:spPr>
          <a:xfrm>
            <a:off x="4008970" y="5024609"/>
            <a:ext cx="138552" cy="1436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4" name="Text Box 135"/>
          <p:cNvSpPr txBox="1">
            <a:spLocks noChangeArrowheads="1"/>
          </p:cNvSpPr>
          <p:nvPr/>
        </p:nvSpPr>
        <p:spPr bwMode="auto">
          <a:xfrm>
            <a:off x="4139952" y="4725144"/>
            <a:ext cx="2206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i="1" dirty="0" smtClean="0">
                <a:latin typeface="Times New Roman" pitchFamily="18" charset="0"/>
                <a:cs typeface="Arial" charset="0"/>
              </a:rPr>
              <a:t>с</a:t>
            </a:r>
            <a:endParaRPr lang="ru-RU" sz="3200" b="1" i="1" dirty="0">
              <a:latin typeface="Times New Roman" pitchFamily="18" charset="0"/>
              <a:cs typeface="Arial" charset="0"/>
            </a:endParaRPr>
          </a:p>
        </p:txBody>
      </p:sp>
      <p:sp>
        <p:nvSpPr>
          <p:cNvPr id="735" name="Text Box 135"/>
          <p:cNvSpPr txBox="1">
            <a:spLocks noChangeArrowheads="1"/>
          </p:cNvSpPr>
          <p:nvPr/>
        </p:nvSpPr>
        <p:spPr bwMode="auto">
          <a:xfrm>
            <a:off x="4508316" y="4780044"/>
            <a:ext cx="391629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dirty="0" smtClean="0">
                <a:latin typeface="Times New Roman" pitchFamily="18" charset="0"/>
                <a:cs typeface="Arial" charset="0"/>
              </a:rPr>
              <a:t>Коэффициент с: Точка пересечения параболы с осью </a:t>
            </a:r>
            <a:r>
              <a:rPr lang="en-US" sz="2000" b="1" i="1" dirty="0" smtClean="0">
                <a:latin typeface="Times New Roman" pitchFamily="18" charset="0"/>
                <a:cs typeface="Arial" charset="0"/>
              </a:rPr>
              <a:t>OY</a:t>
            </a:r>
            <a:endParaRPr lang="ru-RU" sz="2000" b="1" i="1" dirty="0"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27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10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10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0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0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10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"/>
                            </p:stCondLst>
                            <p:childTnLst>
                              <p:par>
                                <p:cTn id="1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6" grpId="0"/>
      <p:bldP spid="167" grpId="0"/>
      <p:bldP spid="170" grpId="0"/>
      <p:bldP spid="175" grpId="0"/>
      <p:bldP spid="392" grpId="0"/>
      <p:bldP spid="402" grpId="0"/>
      <p:bldP spid="412" grpId="0"/>
      <p:bldP spid="413" grpId="0"/>
      <p:bldP spid="414" grpId="0"/>
      <p:bldP spid="415" grpId="0"/>
      <p:bldP spid="563" grpId="0"/>
      <p:bldP spid="573" grpId="0"/>
      <p:bldP spid="583" grpId="0"/>
      <p:bldP spid="733" grpId="1" animBg="1"/>
      <p:bldP spid="734" grpId="0"/>
      <p:bldP spid="7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496" y="44624"/>
            <a:ext cx="9073008" cy="6768752"/>
            <a:chOff x="35496" y="44624"/>
            <a:chExt cx="9073008" cy="676875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50904" y="116632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35496" y="6741368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7504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9045533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2" descr="C:\Users\Пользователь\Desktop\IuvIYEB8F2c-как-смарт-объект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3" r="20156" b="41102"/>
          <a:stretch/>
        </p:blipFill>
        <p:spPr bwMode="auto">
          <a:xfrm>
            <a:off x="7884368" y="5877272"/>
            <a:ext cx="936104" cy="5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1431925" y="38100"/>
            <a:ext cx="4359275" cy="800100"/>
            <a:chOff x="902" y="24"/>
            <a:chExt cx="2746" cy="504"/>
          </a:xfrm>
        </p:grpSpPr>
        <p:sp>
          <p:nvSpPr>
            <p:cNvPr id="9" name="Text Box 73"/>
            <p:cNvSpPr txBox="1">
              <a:spLocks noChangeArrowheads="1"/>
            </p:cNvSpPr>
            <p:nvPr/>
          </p:nvSpPr>
          <p:spPr bwMode="auto">
            <a:xfrm>
              <a:off x="902" y="138"/>
              <a:ext cx="27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>
                  <a:solidFill>
                    <a:srgbClr val="FF3300"/>
                  </a:solidFill>
                  <a:latin typeface="Times New Roman" pitchFamily="18" charset="0"/>
                </a:rPr>
                <a:t>Функция</a:t>
              </a:r>
            </a:p>
          </p:txBody>
        </p:sp>
        <p:graphicFrame>
          <p:nvGraphicFramePr>
            <p:cNvPr id="10" name="Object 74"/>
            <p:cNvGraphicFramePr>
              <a:graphicFrameLocks noChangeAspect="1"/>
            </p:cNvGraphicFramePr>
            <p:nvPr/>
          </p:nvGraphicFramePr>
          <p:xfrm>
            <a:off x="2016" y="24"/>
            <a:ext cx="1008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name="Формула" r:id="rId4" imgW="476330" imgH="228561" progId="Equation.3">
                    <p:embed/>
                  </p:oleObj>
                </mc:Choice>
                <mc:Fallback>
                  <p:oleObj name="Формула" r:id="rId4" imgW="476330" imgH="22856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4"/>
                          <a:ext cx="1008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 Box 76"/>
          <p:cNvSpPr txBox="1">
            <a:spLocks noChangeArrowheads="1"/>
          </p:cNvSpPr>
          <p:nvPr/>
        </p:nvSpPr>
        <p:spPr bwMode="auto">
          <a:xfrm>
            <a:off x="228600" y="1447800"/>
            <a:ext cx="1752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 b="1" i="1">
                <a:latin typeface="Times New Roman" pitchFamily="18" charset="0"/>
              </a:rPr>
              <a:t>х </a:t>
            </a:r>
            <a:r>
              <a:rPr lang="ru-RU" sz="5400" b="1" i="1">
                <a:latin typeface="Times New Roman" pitchFamily="18" charset="0"/>
                <a:cs typeface="Arial" charset="0"/>
              </a:rPr>
              <a:t>≥ 0</a:t>
            </a:r>
          </a:p>
        </p:txBody>
      </p:sp>
      <p:sp>
        <p:nvSpPr>
          <p:cNvPr id="12" name="Text Box 77"/>
          <p:cNvSpPr txBox="1">
            <a:spLocks noChangeArrowheads="1"/>
          </p:cNvSpPr>
          <p:nvPr/>
        </p:nvSpPr>
        <p:spPr bwMode="auto">
          <a:xfrm>
            <a:off x="2743200" y="838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0</a:t>
            </a:r>
          </a:p>
        </p:txBody>
      </p:sp>
      <p:sp>
        <p:nvSpPr>
          <p:cNvPr id="13" name="Text Box 78"/>
          <p:cNvSpPr txBox="1">
            <a:spLocks noChangeArrowheads="1"/>
          </p:cNvSpPr>
          <p:nvPr/>
        </p:nvSpPr>
        <p:spPr bwMode="auto">
          <a:xfrm>
            <a:off x="2743200" y="1477963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0</a:t>
            </a:r>
          </a:p>
        </p:txBody>
      </p:sp>
      <p:sp>
        <p:nvSpPr>
          <p:cNvPr id="14" name="Text Box 79"/>
          <p:cNvSpPr txBox="1">
            <a:spLocks noChangeArrowheads="1"/>
          </p:cNvSpPr>
          <p:nvPr/>
        </p:nvSpPr>
        <p:spPr bwMode="auto">
          <a:xfrm>
            <a:off x="3505200" y="838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1</a:t>
            </a:r>
          </a:p>
        </p:txBody>
      </p:sp>
      <p:sp>
        <p:nvSpPr>
          <p:cNvPr id="15" name="Text Box 80"/>
          <p:cNvSpPr txBox="1">
            <a:spLocks noChangeArrowheads="1"/>
          </p:cNvSpPr>
          <p:nvPr/>
        </p:nvSpPr>
        <p:spPr bwMode="auto">
          <a:xfrm>
            <a:off x="3505200" y="1477963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1</a:t>
            </a:r>
          </a:p>
        </p:txBody>
      </p:sp>
      <p:sp>
        <p:nvSpPr>
          <p:cNvPr id="16" name="Text Box 81"/>
          <p:cNvSpPr txBox="1">
            <a:spLocks noChangeArrowheads="1"/>
          </p:cNvSpPr>
          <p:nvPr/>
        </p:nvSpPr>
        <p:spPr bwMode="auto">
          <a:xfrm>
            <a:off x="5181600" y="838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4</a:t>
            </a:r>
          </a:p>
        </p:txBody>
      </p:sp>
      <p:sp>
        <p:nvSpPr>
          <p:cNvPr id="17" name="Text Box 82"/>
          <p:cNvSpPr txBox="1">
            <a:spLocks noChangeArrowheads="1"/>
          </p:cNvSpPr>
          <p:nvPr/>
        </p:nvSpPr>
        <p:spPr bwMode="auto">
          <a:xfrm>
            <a:off x="5181600" y="14478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2</a:t>
            </a:r>
          </a:p>
        </p:txBody>
      </p:sp>
      <p:sp>
        <p:nvSpPr>
          <p:cNvPr id="18" name="Text Box 83"/>
          <p:cNvSpPr txBox="1">
            <a:spLocks noChangeArrowheads="1"/>
          </p:cNvSpPr>
          <p:nvPr/>
        </p:nvSpPr>
        <p:spPr bwMode="auto">
          <a:xfrm>
            <a:off x="5943600" y="8382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6,25</a:t>
            </a:r>
          </a:p>
        </p:txBody>
      </p:sp>
      <p:sp>
        <p:nvSpPr>
          <p:cNvPr id="19" name="Text Box 84"/>
          <p:cNvSpPr txBox="1">
            <a:spLocks noChangeArrowheads="1"/>
          </p:cNvSpPr>
          <p:nvPr/>
        </p:nvSpPr>
        <p:spPr bwMode="auto">
          <a:xfrm>
            <a:off x="6019800" y="14478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2,5</a:t>
            </a:r>
          </a:p>
        </p:txBody>
      </p:sp>
      <p:sp>
        <p:nvSpPr>
          <p:cNvPr id="20" name="Text Box 85"/>
          <p:cNvSpPr txBox="1">
            <a:spLocks noChangeArrowheads="1"/>
          </p:cNvSpPr>
          <p:nvPr/>
        </p:nvSpPr>
        <p:spPr bwMode="auto">
          <a:xfrm>
            <a:off x="4267200" y="8382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2,25</a:t>
            </a:r>
          </a:p>
        </p:txBody>
      </p:sp>
      <p:sp>
        <p:nvSpPr>
          <p:cNvPr id="21" name="Text Box 86"/>
          <p:cNvSpPr txBox="1">
            <a:spLocks noChangeArrowheads="1"/>
          </p:cNvSpPr>
          <p:nvPr/>
        </p:nvSpPr>
        <p:spPr bwMode="auto">
          <a:xfrm>
            <a:off x="4343400" y="1477963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1,5</a:t>
            </a:r>
          </a:p>
        </p:txBody>
      </p:sp>
      <p:graphicFrame>
        <p:nvGraphicFramePr>
          <p:cNvPr id="22" name="Group 94"/>
          <p:cNvGraphicFramePr>
            <a:graphicFrameLocks noGrp="1"/>
          </p:cNvGraphicFramePr>
          <p:nvPr/>
        </p:nvGraphicFramePr>
        <p:xfrm>
          <a:off x="1981200" y="838200"/>
          <a:ext cx="5715000" cy="1270000"/>
        </p:xfrm>
        <a:graphic>
          <a:graphicData uri="http://schemas.openxmlformats.org/drawingml/2006/table">
            <a:tbl>
              <a:tblPr/>
              <a:tblGrid>
                <a:gridCol w="817563"/>
                <a:gridCol w="814387"/>
                <a:gridCol w="817563"/>
                <a:gridCol w="815975"/>
                <a:gridCol w="817562"/>
                <a:gridCol w="814388"/>
                <a:gridCol w="817562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 Box 123"/>
          <p:cNvSpPr txBox="1">
            <a:spLocks noChangeArrowheads="1"/>
          </p:cNvSpPr>
          <p:nvPr/>
        </p:nvSpPr>
        <p:spPr bwMode="auto">
          <a:xfrm>
            <a:off x="7010400" y="838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9</a:t>
            </a:r>
          </a:p>
        </p:txBody>
      </p:sp>
      <p:sp>
        <p:nvSpPr>
          <p:cNvPr id="24" name="Text Box 124"/>
          <p:cNvSpPr txBox="1">
            <a:spLocks noChangeArrowheads="1"/>
          </p:cNvSpPr>
          <p:nvPr/>
        </p:nvSpPr>
        <p:spPr bwMode="auto">
          <a:xfrm>
            <a:off x="7002463" y="1493838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3</a:t>
            </a:r>
          </a:p>
        </p:txBody>
      </p:sp>
      <p:grpSp>
        <p:nvGrpSpPr>
          <p:cNvPr id="25" name="Group 125"/>
          <p:cNvGrpSpPr>
            <a:grpSpLocks/>
          </p:cNvGrpSpPr>
          <p:nvPr/>
        </p:nvGrpSpPr>
        <p:grpSpPr bwMode="auto">
          <a:xfrm>
            <a:off x="1108075" y="1449388"/>
            <a:ext cx="6283325" cy="5184775"/>
            <a:chOff x="912" y="1294"/>
            <a:chExt cx="3958" cy="3266"/>
          </a:xfrm>
        </p:grpSpPr>
        <p:grpSp>
          <p:nvGrpSpPr>
            <p:cNvPr id="26" name="Group 126"/>
            <p:cNvGrpSpPr>
              <a:grpSpLocks/>
            </p:cNvGrpSpPr>
            <p:nvPr/>
          </p:nvGrpSpPr>
          <p:grpSpPr bwMode="auto">
            <a:xfrm>
              <a:off x="1680" y="1294"/>
              <a:ext cx="3190" cy="3026"/>
              <a:chOff x="1680" y="1294"/>
              <a:chExt cx="3190" cy="3026"/>
            </a:xfrm>
          </p:grpSpPr>
          <p:grpSp>
            <p:nvGrpSpPr>
              <p:cNvPr id="38" name="Group 127"/>
              <p:cNvGrpSpPr>
                <a:grpSpLocks/>
              </p:cNvGrpSpPr>
              <p:nvPr/>
            </p:nvGrpSpPr>
            <p:grpSpPr bwMode="auto">
              <a:xfrm>
                <a:off x="1680" y="1294"/>
                <a:ext cx="3190" cy="3026"/>
                <a:chOff x="2426" y="406"/>
                <a:chExt cx="3190" cy="3026"/>
              </a:xfrm>
            </p:grpSpPr>
            <p:sp>
              <p:nvSpPr>
                <p:cNvPr id="41" name="Line 128"/>
                <p:cNvSpPr>
                  <a:spLocks noChangeShapeType="1"/>
                </p:cNvSpPr>
                <p:nvPr/>
              </p:nvSpPr>
              <p:spPr bwMode="auto">
                <a:xfrm>
                  <a:off x="2448" y="1920"/>
                  <a:ext cx="3168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2" name="Group 129"/>
                <p:cNvGrpSpPr>
                  <a:grpSpLocks/>
                </p:cNvGrpSpPr>
                <p:nvPr/>
              </p:nvGrpSpPr>
              <p:grpSpPr bwMode="auto">
                <a:xfrm>
                  <a:off x="2426" y="406"/>
                  <a:ext cx="3148" cy="3026"/>
                  <a:chOff x="2409" y="203"/>
                  <a:chExt cx="3148" cy="3026"/>
                </a:xfrm>
              </p:grpSpPr>
              <p:sp>
                <p:nvSpPr>
                  <p:cNvPr id="43" name="Freeform 130"/>
                  <p:cNvSpPr>
                    <a:spLocks/>
                  </p:cNvSpPr>
                  <p:nvPr/>
                </p:nvSpPr>
                <p:spPr bwMode="auto">
                  <a:xfrm>
                    <a:off x="2426" y="211"/>
                    <a:ext cx="1" cy="3002"/>
                  </a:xfrm>
                  <a:custGeom>
                    <a:avLst/>
                    <a:gdLst>
                      <a:gd name="T0" fmla="*/ 0 w 1"/>
                      <a:gd name="T1" fmla="*/ 0 h 3002"/>
                      <a:gd name="T2" fmla="*/ 0 w 1"/>
                      <a:gd name="T3" fmla="*/ 3002 h 300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" name="Freeform 131"/>
                  <p:cNvSpPr>
                    <a:spLocks/>
                  </p:cNvSpPr>
                  <p:nvPr/>
                </p:nvSpPr>
                <p:spPr bwMode="auto">
                  <a:xfrm>
                    <a:off x="2409" y="2945"/>
                    <a:ext cx="3124" cy="8"/>
                  </a:xfrm>
                  <a:custGeom>
                    <a:avLst/>
                    <a:gdLst>
                      <a:gd name="T0" fmla="*/ 0 w 3124"/>
                      <a:gd name="T1" fmla="*/ 0 h 8"/>
                      <a:gd name="T2" fmla="*/ 3124 w 3124"/>
                      <a:gd name="T3" fmla="*/ 8 h 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" name="Freeform 132"/>
                  <p:cNvSpPr>
                    <a:spLocks/>
                  </p:cNvSpPr>
                  <p:nvPr/>
                </p:nvSpPr>
                <p:spPr bwMode="auto">
                  <a:xfrm>
                    <a:off x="2677" y="211"/>
                    <a:ext cx="8" cy="2994"/>
                  </a:xfrm>
                  <a:custGeom>
                    <a:avLst/>
                    <a:gdLst>
                      <a:gd name="T0" fmla="*/ 0 w 8"/>
                      <a:gd name="T1" fmla="*/ 0 h 2994"/>
                      <a:gd name="T2" fmla="*/ 8 w 8"/>
                      <a:gd name="T3" fmla="*/ 2994 h 2994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8" h="2994">
                        <a:moveTo>
                          <a:pt x="0" y="0"/>
                        </a:moveTo>
                        <a:lnTo>
                          <a:pt x="8" y="2994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6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2426" y="2704"/>
                    <a:ext cx="313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" name="Freeform 134"/>
                  <p:cNvSpPr>
                    <a:spLocks/>
                  </p:cNvSpPr>
                  <p:nvPr/>
                </p:nvSpPr>
                <p:spPr bwMode="auto">
                  <a:xfrm>
                    <a:off x="2426" y="3203"/>
                    <a:ext cx="3124" cy="8"/>
                  </a:xfrm>
                  <a:custGeom>
                    <a:avLst/>
                    <a:gdLst>
                      <a:gd name="T0" fmla="*/ 0 w 3124"/>
                      <a:gd name="T1" fmla="*/ 0 h 8"/>
                      <a:gd name="T2" fmla="*/ 3124 w 3124"/>
                      <a:gd name="T3" fmla="*/ 8 h 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8" name="Freeform 135"/>
                  <p:cNvSpPr>
                    <a:spLocks/>
                  </p:cNvSpPr>
                  <p:nvPr/>
                </p:nvSpPr>
                <p:spPr bwMode="auto">
                  <a:xfrm>
                    <a:off x="2418" y="2450"/>
                    <a:ext cx="3131" cy="8"/>
                  </a:xfrm>
                  <a:custGeom>
                    <a:avLst/>
                    <a:gdLst>
                      <a:gd name="T0" fmla="*/ 0 w 3131"/>
                      <a:gd name="T1" fmla="*/ 8 h 8"/>
                      <a:gd name="T2" fmla="*/ 3131 w 3131"/>
                      <a:gd name="T3" fmla="*/ 0 h 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" name="Freeform 136"/>
                  <p:cNvSpPr>
                    <a:spLocks/>
                  </p:cNvSpPr>
                  <p:nvPr/>
                </p:nvSpPr>
                <p:spPr bwMode="auto">
                  <a:xfrm>
                    <a:off x="2426" y="2205"/>
                    <a:ext cx="3131" cy="8"/>
                  </a:xfrm>
                  <a:custGeom>
                    <a:avLst/>
                    <a:gdLst>
                      <a:gd name="T0" fmla="*/ 0 w 3131"/>
                      <a:gd name="T1" fmla="*/ 8 h 8"/>
                      <a:gd name="T2" fmla="*/ 3131 w 3131"/>
                      <a:gd name="T3" fmla="*/ 0 h 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" name="Freeform 137"/>
                  <p:cNvSpPr>
                    <a:spLocks/>
                  </p:cNvSpPr>
                  <p:nvPr/>
                </p:nvSpPr>
                <p:spPr bwMode="auto">
                  <a:xfrm>
                    <a:off x="2409" y="1955"/>
                    <a:ext cx="3132" cy="8"/>
                  </a:xfrm>
                  <a:custGeom>
                    <a:avLst/>
                    <a:gdLst>
                      <a:gd name="T0" fmla="*/ 0 w 3132"/>
                      <a:gd name="T1" fmla="*/ 0 h 8"/>
                      <a:gd name="T2" fmla="*/ 3132 w 3132"/>
                      <a:gd name="T3" fmla="*/ 8 h 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132" h="8">
                        <a:moveTo>
                          <a:pt x="0" y="0"/>
                        </a:moveTo>
                        <a:lnTo>
                          <a:pt x="3132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" name="Freeform 138"/>
                  <p:cNvSpPr>
                    <a:spLocks/>
                  </p:cNvSpPr>
                  <p:nvPr/>
                </p:nvSpPr>
                <p:spPr bwMode="auto">
                  <a:xfrm>
                    <a:off x="2434" y="1444"/>
                    <a:ext cx="3107" cy="8"/>
                  </a:xfrm>
                  <a:custGeom>
                    <a:avLst/>
                    <a:gdLst>
                      <a:gd name="T0" fmla="*/ 0 w 3107"/>
                      <a:gd name="T1" fmla="*/ 8 h 8"/>
                      <a:gd name="T2" fmla="*/ 3107 w 3107"/>
                      <a:gd name="T3" fmla="*/ 0 h 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" name="Freeform 139"/>
                  <p:cNvSpPr>
                    <a:spLocks/>
                  </p:cNvSpPr>
                  <p:nvPr/>
                </p:nvSpPr>
                <p:spPr bwMode="auto">
                  <a:xfrm>
                    <a:off x="2426" y="1207"/>
                    <a:ext cx="3107" cy="8"/>
                  </a:xfrm>
                  <a:custGeom>
                    <a:avLst/>
                    <a:gdLst>
                      <a:gd name="T0" fmla="*/ 0 w 3107"/>
                      <a:gd name="T1" fmla="*/ 8 h 8"/>
                      <a:gd name="T2" fmla="*/ 3107 w 3107"/>
                      <a:gd name="T3" fmla="*/ 0 h 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" name="Freeform 140"/>
                  <p:cNvSpPr>
                    <a:spLocks/>
                  </p:cNvSpPr>
                  <p:nvPr/>
                </p:nvSpPr>
                <p:spPr bwMode="auto">
                  <a:xfrm>
                    <a:off x="2426" y="949"/>
                    <a:ext cx="3123" cy="8"/>
                  </a:xfrm>
                  <a:custGeom>
                    <a:avLst/>
                    <a:gdLst>
                      <a:gd name="T0" fmla="*/ 0 w 3123"/>
                      <a:gd name="T1" fmla="*/ 0 h 8"/>
                      <a:gd name="T2" fmla="*/ 3123 w 3123"/>
                      <a:gd name="T3" fmla="*/ 8 h 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123" h="8">
                        <a:moveTo>
                          <a:pt x="0" y="0"/>
                        </a:moveTo>
                        <a:lnTo>
                          <a:pt x="3123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4" name="Freeform 141"/>
                  <p:cNvSpPr>
                    <a:spLocks/>
                  </p:cNvSpPr>
                  <p:nvPr/>
                </p:nvSpPr>
                <p:spPr bwMode="auto">
                  <a:xfrm>
                    <a:off x="2426" y="708"/>
                    <a:ext cx="3107" cy="8"/>
                  </a:xfrm>
                  <a:custGeom>
                    <a:avLst/>
                    <a:gdLst>
                      <a:gd name="T0" fmla="*/ 0 w 3107"/>
                      <a:gd name="T1" fmla="*/ 8 h 8"/>
                      <a:gd name="T2" fmla="*/ 3107 w 3107"/>
                      <a:gd name="T3" fmla="*/ 0 h 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5" name="Freeform 142"/>
                  <p:cNvSpPr>
                    <a:spLocks/>
                  </p:cNvSpPr>
                  <p:nvPr/>
                </p:nvSpPr>
                <p:spPr bwMode="auto">
                  <a:xfrm>
                    <a:off x="2434" y="446"/>
                    <a:ext cx="3115" cy="8"/>
                  </a:xfrm>
                  <a:custGeom>
                    <a:avLst/>
                    <a:gdLst>
                      <a:gd name="T0" fmla="*/ 0 w 3115"/>
                      <a:gd name="T1" fmla="*/ 0 h 8"/>
                      <a:gd name="T2" fmla="*/ 3115 w 3115"/>
                      <a:gd name="T3" fmla="*/ 8 h 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115" h="8">
                        <a:moveTo>
                          <a:pt x="0" y="0"/>
                        </a:moveTo>
                        <a:lnTo>
                          <a:pt x="3115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6" name="Freeform 143"/>
                  <p:cNvSpPr>
                    <a:spLocks/>
                  </p:cNvSpPr>
                  <p:nvPr/>
                </p:nvSpPr>
                <p:spPr bwMode="auto">
                  <a:xfrm>
                    <a:off x="2426" y="210"/>
                    <a:ext cx="3115" cy="8"/>
                  </a:xfrm>
                  <a:custGeom>
                    <a:avLst/>
                    <a:gdLst>
                      <a:gd name="T0" fmla="*/ 0 w 3115"/>
                      <a:gd name="T1" fmla="*/ 0 h 8"/>
                      <a:gd name="T2" fmla="*/ 3115 w 3115"/>
                      <a:gd name="T3" fmla="*/ 8 h 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115" h="8">
                        <a:moveTo>
                          <a:pt x="0" y="0"/>
                        </a:moveTo>
                        <a:lnTo>
                          <a:pt x="3115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7" name="Freeform 144"/>
                  <p:cNvSpPr>
                    <a:spLocks/>
                  </p:cNvSpPr>
                  <p:nvPr/>
                </p:nvSpPr>
                <p:spPr bwMode="auto">
                  <a:xfrm>
                    <a:off x="2937" y="203"/>
                    <a:ext cx="8" cy="3026"/>
                  </a:xfrm>
                  <a:custGeom>
                    <a:avLst/>
                    <a:gdLst>
                      <a:gd name="T0" fmla="*/ 8 w 8"/>
                      <a:gd name="T1" fmla="*/ 0 h 3026"/>
                      <a:gd name="T2" fmla="*/ 0 w 8"/>
                      <a:gd name="T3" fmla="*/ 3026 h 3026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8" h="3026">
                        <a:moveTo>
                          <a:pt x="8" y="0"/>
                        </a:moveTo>
                        <a:lnTo>
                          <a:pt x="0" y="3026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" name="Freeform 145"/>
                  <p:cNvSpPr>
                    <a:spLocks/>
                  </p:cNvSpPr>
                  <p:nvPr/>
                </p:nvSpPr>
                <p:spPr bwMode="auto">
                  <a:xfrm>
                    <a:off x="3198" y="210"/>
                    <a:ext cx="1" cy="3002"/>
                  </a:xfrm>
                  <a:custGeom>
                    <a:avLst/>
                    <a:gdLst>
                      <a:gd name="T0" fmla="*/ 0 w 1"/>
                      <a:gd name="T1" fmla="*/ 0 h 3002"/>
                      <a:gd name="T2" fmla="*/ 0 w 1"/>
                      <a:gd name="T3" fmla="*/ 3002 h 300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9" name="Freeform 146"/>
                  <p:cNvSpPr>
                    <a:spLocks/>
                  </p:cNvSpPr>
                  <p:nvPr/>
                </p:nvSpPr>
                <p:spPr bwMode="auto">
                  <a:xfrm>
                    <a:off x="3470" y="210"/>
                    <a:ext cx="1" cy="3002"/>
                  </a:xfrm>
                  <a:custGeom>
                    <a:avLst/>
                    <a:gdLst>
                      <a:gd name="T0" fmla="*/ 0 w 1"/>
                      <a:gd name="T1" fmla="*/ 0 h 3002"/>
                      <a:gd name="T2" fmla="*/ 0 w 1"/>
                      <a:gd name="T3" fmla="*/ 3002 h 300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0" name="Freeform 147"/>
                  <p:cNvSpPr>
                    <a:spLocks/>
                  </p:cNvSpPr>
                  <p:nvPr/>
                </p:nvSpPr>
                <p:spPr bwMode="auto">
                  <a:xfrm>
                    <a:off x="3707" y="219"/>
                    <a:ext cx="9" cy="3010"/>
                  </a:xfrm>
                  <a:custGeom>
                    <a:avLst/>
                    <a:gdLst>
                      <a:gd name="T0" fmla="*/ 9 w 9"/>
                      <a:gd name="T1" fmla="*/ 0 h 3010"/>
                      <a:gd name="T2" fmla="*/ 0 w 9"/>
                      <a:gd name="T3" fmla="*/ 3010 h 3010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9" h="3010">
                        <a:moveTo>
                          <a:pt x="9" y="0"/>
                        </a:moveTo>
                        <a:lnTo>
                          <a:pt x="0" y="301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" name="Freeform 148"/>
                  <p:cNvSpPr>
                    <a:spLocks/>
                  </p:cNvSpPr>
                  <p:nvPr/>
                </p:nvSpPr>
                <p:spPr bwMode="auto">
                  <a:xfrm>
                    <a:off x="4241" y="210"/>
                    <a:ext cx="1" cy="3002"/>
                  </a:xfrm>
                  <a:custGeom>
                    <a:avLst/>
                    <a:gdLst>
                      <a:gd name="T0" fmla="*/ 0 w 1"/>
                      <a:gd name="T1" fmla="*/ 0 h 3002"/>
                      <a:gd name="T2" fmla="*/ 0 w 1"/>
                      <a:gd name="T3" fmla="*/ 3002 h 300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" name="Freeform 149"/>
                  <p:cNvSpPr>
                    <a:spLocks/>
                  </p:cNvSpPr>
                  <p:nvPr/>
                </p:nvSpPr>
                <p:spPr bwMode="auto">
                  <a:xfrm>
                    <a:off x="4494" y="203"/>
                    <a:ext cx="1" cy="3002"/>
                  </a:xfrm>
                  <a:custGeom>
                    <a:avLst/>
                    <a:gdLst>
                      <a:gd name="T0" fmla="*/ 0 w 1"/>
                      <a:gd name="T1" fmla="*/ 0 h 3002"/>
                      <a:gd name="T2" fmla="*/ 0 w 1"/>
                      <a:gd name="T3" fmla="*/ 3002 h 300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" name="Freeform 150"/>
                  <p:cNvSpPr>
                    <a:spLocks/>
                  </p:cNvSpPr>
                  <p:nvPr/>
                </p:nvSpPr>
                <p:spPr bwMode="auto">
                  <a:xfrm>
                    <a:off x="4762" y="219"/>
                    <a:ext cx="1" cy="3002"/>
                  </a:xfrm>
                  <a:custGeom>
                    <a:avLst/>
                    <a:gdLst>
                      <a:gd name="T0" fmla="*/ 0 w 1"/>
                      <a:gd name="T1" fmla="*/ 0 h 3002"/>
                      <a:gd name="T2" fmla="*/ 0 w 1"/>
                      <a:gd name="T3" fmla="*/ 3002 h 300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" name="Freeform 151"/>
                  <p:cNvSpPr>
                    <a:spLocks/>
                  </p:cNvSpPr>
                  <p:nvPr/>
                </p:nvSpPr>
                <p:spPr bwMode="auto">
                  <a:xfrm>
                    <a:off x="5012" y="210"/>
                    <a:ext cx="1" cy="3002"/>
                  </a:xfrm>
                  <a:custGeom>
                    <a:avLst/>
                    <a:gdLst>
                      <a:gd name="T0" fmla="*/ 0 w 1"/>
                      <a:gd name="T1" fmla="*/ 0 h 3002"/>
                      <a:gd name="T2" fmla="*/ 0 w 1"/>
                      <a:gd name="T3" fmla="*/ 3002 h 300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" name="Freeform 152"/>
                  <p:cNvSpPr>
                    <a:spLocks/>
                  </p:cNvSpPr>
                  <p:nvPr/>
                </p:nvSpPr>
                <p:spPr bwMode="auto">
                  <a:xfrm>
                    <a:off x="5284" y="210"/>
                    <a:ext cx="1" cy="3002"/>
                  </a:xfrm>
                  <a:custGeom>
                    <a:avLst/>
                    <a:gdLst>
                      <a:gd name="T0" fmla="*/ 0 w 1"/>
                      <a:gd name="T1" fmla="*/ 0 h 3002"/>
                      <a:gd name="T2" fmla="*/ 0 w 1"/>
                      <a:gd name="T3" fmla="*/ 3002 h 300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40" name="Line 154"/>
              <p:cNvSpPr>
                <a:spLocks noChangeShapeType="1"/>
              </p:cNvSpPr>
              <p:nvPr/>
            </p:nvSpPr>
            <p:spPr bwMode="auto">
              <a:xfrm>
                <a:off x="4800" y="1296"/>
                <a:ext cx="0" cy="3024"/>
              </a:xfrm>
              <a:prstGeom prst="line">
                <a:avLst/>
              </a:prstGeom>
              <a:noFill/>
              <a:ln w="9525" cap="rnd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" name="Group 155"/>
            <p:cNvGrpSpPr>
              <a:grpSpLocks/>
            </p:cNvGrpSpPr>
            <p:nvPr/>
          </p:nvGrpSpPr>
          <p:grpSpPr bwMode="auto">
            <a:xfrm>
              <a:off x="1642" y="1406"/>
              <a:ext cx="3110" cy="3154"/>
              <a:chOff x="1642" y="1406"/>
              <a:chExt cx="3110" cy="3154"/>
            </a:xfrm>
          </p:grpSpPr>
          <p:sp>
            <p:nvSpPr>
              <p:cNvPr id="34" name="Line 156"/>
              <p:cNvSpPr>
                <a:spLocks noChangeShapeType="1"/>
              </p:cNvSpPr>
              <p:nvPr/>
            </p:nvSpPr>
            <p:spPr bwMode="auto">
              <a:xfrm flipV="1">
                <a:off x="1945" y="1498"/>
                <a:ext cx="0" cy="3062"/>
              </a:xfrm>
              <a:prstGeom prst="line">
                <a:avLst/>
              </a:prstGeom>
              <a:noFill/>
              <a:ln w="38100">
                <a:solidFill>
                  <a:srgbClr val="292929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Text Box 157"/>
              <p:cNvSpPr txBox="1">
                <a:spLocks noChangeArrowheads="1"/>
              </p:cNvSpPr>
              <p:nvPr/>
            </p:nvSpPr>
            <p:spPr bwMode="auto">
              <a:xfrm>
                <a:off x="1968" y="1406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800" b="1" i="1"/>
                  <a:t>у</a:t>
                </a:r>
              </a:p>
            </p:txBody>
          </p:sp>
          <p:sp>
            <p:nvSpPr>
              <p:cNvPr id="36" name="Line 158"/>
              <p:cNvSpPr>
                <a:spLocks noChangeShapeType="1"/>
              </p:cNvSpPr>
              <p:nvPr/>
            </p:nvSpPr>
            <p:spPr bwMode="auto">
              <a:xfrm rot="5400000" flipH="1" flipV="1">
                <a:off x="3173" y="1516"/>
                <a:ext cx="0" cy="3062"/>
              </a:xfrm>
              <a:prstGeom prst="line">
                <a:avLst/>
              </a:prstGeom>
              <a:noFill/>
              <a:ln w="38100">
                <a:solidFill>
                  <a:srgbClr val="292929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Text Box 159"/>
              <p:cNvSpPr txBox="1">
                <a:spLocks noChangeArrowheads="1"/>
              </p:cNvSpPr>
              <p:nvPr/>
            </p:nvSpPr>
            <p:spPr bwMode="auto">
              <a:xfrm>
                <a:off x="4511" y="3033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800" b="1" i="1"/>
                  <a:t>х</a:t>
                </a:r>
              </a:p>
            </p:txBody>
          </p:sp>
        </p:grpSp>
        <p:grpSp>
          <p:nvGrpSpPr>
            <p:cNvPr id="28" name="Group 160"/>
            <p:cNvGrpSpPr>
              <a:grpSpLocks/>
            </p:cNvGrpSpPr>
            <p:nvPr/>
          </p:nvGrpSpPr>
          <p:grpSpPr bwMode="auto">
            <a:xfrm>
              <a:off x="912" y="2160"/>
              <a:ext cx="3763" cy="1152"/>
              <a:chOff x="912" y="2160"/>
              <a:chExt cx="3763" cy="1152"/>
            </a:xfrm>
          </p:grpSpPr>
          <p:sp>
            <p:nvSpPr>
              <p:cNvPr id="29" name="Text Box 161"/>
              <p:cNvSpPr txBox="1">
                <a:spLocks noChangeArrowheads="1"/>
              </p:cNvSpPr>
              <p:nvPr/>
            </p:nvSpPr>
            <p:spPr bwMode="auto">
              <a:xfrm>
                <a:off x="912" y="3024"/>
                <a:ext cx="37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/>
                  <a:t>                      </a:t>
                </a:r>
                <a:r>
                  <a:rPr lang="ru-RU" sz="2400" i="1"/>
                  <a:t>0  1   2   3  4   5   6   7   8   9 </a:t>
                </a:r>
              </a:p>
            </p:txBody>
          </p:sp>
          <p:grpSp>
            <p:nvGrpSpPr>
              <p:cNvPr id="30" name="Group 162"/>
              <p:cNvGrpSpPr>
                <a:grpSpLocks/>
              </p:cNvGrpSpPr>
              <p:nvPr/>
            </p:nvGrpSpPr>
            <p:grpSpPr bwMode="auto">
              <a:xfrm>
                <a:off x="1680" y="2160"/>
                <a:ext cx="340" cy="768"/>
                <a:chOff x="3792" y="1152"/>
                <a:chExt cx="340" cy="768"/>
              </a:xfrm>
            </p:grpSpPr>
            <p:sp>
              <p:nvSpPr>
                <p:cNvPr id="31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3792" y="1632"/>
                  <a:ext cx="3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 sz="2400" i="1"/>
                    <a:t> 1</a:t>
                  </a:r>
                </a:p>
              </p:txBody>
            </p:sp>
            <p:sp>
              <p:nvSpPr>
                <p:cNvPr id="32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3792" y="1392"/>
                  <a:ext cx="3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 sz="2400" i="1"/>
                    <a:t> 2</a:t>
                  </a:r>
                </a:p>
              </p:txBody>
            </p:sp>
            <p:sp>
              <p:nvSpPr>
                <p:cNvPr id="33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3792" y="1152"/>
                  <a:ext cx="3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 sz="2400" i="1"/>
                    <a:t> 3</a:t>
                  </a:r>
                </a:p>
              </p:txBody>
            </p:sp>
          </p:grpSp>
        </p:grpSp>
      </p:grpSp>
      <p:sp>
        <p:nvSpPr>
          <p:cNvPr id="66" name="Freeform 166"/>
          <p:cNvSpPr>
            <a:spLocks/>
          </p:cNvSpPr>
          <p:nvPr/>
        </p:nvSpPr>
        <p:spPr bwMode="auto">
          <a:xfrm>
            <a:off x="2774950" y="2889250"/>
            <a:ext cx="4586288" cy="1300163"/>
          </a:xfrm>
          <a:custGeom>
            <a:avLst/>
            <a:gdLst>
              <a:gd name="T0" fmla="*/ 4586288 w 2889"/>
              <a:gd name="T1" fmla="*/ 0 h 819"/>
              <a:gd name="T2" fmla="*/ 2765425 w 2889"/>
              <a:gd name="T3" fmla="*/ 328613 h 819"/>
              <a:gd name="T4" fmla="*/ 2551113 w 2889"/>
              <a:gd name="T5" fmla="*/ 371475 h 819"/>
              <a:gd name="T6" fmla="*/ 1900238 w 2889"/>
              <a:gd name="T7" fmla="*/ 485775 h 819"/>
              <a:gd name="T8" fmla="*/ 1100138 w 2889"/>
              <a:gd name="T9" fmla="*/ 685800 h 819"/>
              <a:gd name="T10" fmla="*/ 400050 w 2889"/>
              <a:gd name="T11" fmla="*/ 957263 h 819"/>
              <a:gd name="T12" fmla="*/ 85725 w 2889"/>
              <a:gd name="T13" fmla="*/ 1114425 h 819"/>
              <a:gd name="T14" fmla="*/ 0 w 2889"/>
              <a:gd name="T15" fmla="*/ 1300163 h 8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89" h="819">
                <a:moveTo>
                  <a:pt x="2889" y="0"/>
                </a:moveTo>
                <a:cubicBezTo>
                  <a:pt x="2801" y="10"/>
                  <a:pt x="1956" y="168"/>
                  <a:pt x="1742" y="207"/>
                </a:cubicBezTo>
                <a:cubicBezTo>
                  <a:pt x="1528" y="246"/>
                  <a:pt x="1698" y="218"/>
                  <a:pt x="1607" y="234"/>
                </a:cubicBezTo>
                <a:cubicBezTo>
                  <a:pt x="1522" y="250"/>
                  <a:pt x="1284" y="290"/>
                  <a:pt x="1197" y="306"/>
                </a:cubicBezTo>
                <a:lnTo>
                  <a:pt x="693" y="432"/>
                </a:lnTo>
                <a:cubicBezTo>
                  <a:pt x="536" y="482"/>
                  <a:pt x="358" y="558"/>
                  <a:pt x="252" y="603"/>
                </a:cubicBezTo>
                <a:cubicBezTo>
                  <a:pt x="159" y="640"/>
                  <a:pt x="94" y="667"/>
                  <a:pt x="54" y="702"/>
                </a:cubicBezTo>
                <a:cubicBezTo>
                  <a:pt x="12" y="738"/>
                  <a:pt x="8" y="795"/>
                  <a:pt x="0" y="819"/>
                </a:cubicBezTo>
              </a:path>
            </a:pathLst>
          </a:custGeom>
          <a:noFill/>
          <a:ln w="952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" name="Oval 167"/>
          <p:cNvSpPr>
            <a:spLocks noChangeArrowheads="1"/>
          </p:cNvSpPr>
          <p:nvPr/>
        </p:nvSpPr>
        <p:spPr bwMode="auto">
          <a:xfrm>
            <a:off x="2679700" y="4135438"/>
            <a:ext cx="144463" cy="144462"/>
          </a:xfrm>
          <a:prstGeom prst="ellipse">
            <a:avLst/>
          </a:prstGeom>
          <a:gradFill rotWithShape="1">
            <a:gsLst>
              <a:gs pos="0">
                <a:srgbClr val="66CCFF"/>
              </a:gs>
              <a:gs pos="100000">
                <a:srgbClr val="2F5E7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Oval 168"/>
          <p:cNvSpPr>
            <a:spLocks noChangeArrowheads="1"/>
          </p:cNvSpPr>
          <p:nvPr/>
        </p:nvSpPr>
        <p:spPr bwMode="auto">
          <a:xfrm>
            <a:off x="3089275" y="3787775"/>
            <a:ext cx="144463" cy="144463"/>
          </a:xfrm>
          <a:prstGeom prst="ellipse">
            <a:avLst/>
          </a:prstGeom>
          <a:gradFill rotWithShape="1">
            <a:gsLst>
              <a:gs pos="0">
                <a:srgbClr val="66CCFF"/>
              </a:gs>
              <a:gs pos="100000">
                <a:srgbClr val="2F5E7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" name="Oval 169"/>
          <p:cNvSpPr>
            <a:spLocks noChangeArrowheads="1"/>
          </p:cNvSpPr>
          <p:nvPr/>
        </p:nvSpPr>
        <p:spPr bwMode="auto">
          <a:xfrm>
            <a:off x="3622675" y="3573463"/>
            <a:ext cx="144463" cy="144462"/>
          </a:xfrm>
          <a:prstGeom prst="ellipse">
            <a:avLst/>
          </a:prstGeom>
          <a:gradFill rotWithShape="1">
            <a:gsLst>
              <a:gs pos="0">
                <a:srgbClr val="66CCFF"/>
              </a:gs>
              <a:gs pos="100000">
                <a:srgbClr val="2F5E7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" name="Oval 170"/>
          <p:cNvSpPr>
            <a:spLocks noChangeArrowheads="1"/>
          </p:cNvSpPr>
          <p:nvPr/>
        </p:nvSpPr>
        <p:spPr bwMode="auto">
          <a:xfrm>
            <a:off x="4308475" y="3371850"/>
            <a:ext cx="144463" cy="144463"/>
          </a:xfrm>
          <a:prstGeom prst="ellipse">
            <a:avLst/>
          </a:prstGeom>
          <a:gradFill rotWithShape="1">
            <a:gsLst>
              <a:gs pos="0">
                <a:srgbClr val="66CCFF"/>
              </a:gs>
              <a:gs pos="100000">
                <a:srgbClr val="2F5E7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" name="Oval 171"/>
          <p:cNvSpPr>
            <a:spLocks noChangeArrowheads="1"/>
          </p:cNvSpPr>
          <p:nvPr/>
        </p:nvSpPr>
        <p:spPr bwMode="auto">
          <a:xfrm>
            <a:off x="5299075" y="3184525"/>
            <a:ext cx="144463" cy="144463"/>
          </a:xfrm>
          <a:prstGeom prst="ellipse">
            <a:avLst/>
          </a:prstGeom>
          <a:gradFill rotWithShape="1">
            <a:gsLst>
              <a:gs pos="0">
                <a:srgbClr val="66CCFF"/>
              </a:gs>
              <a:gs pos="100000">
                <a:srgbClr val="2F5E7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" name="Oval 172"/>
          <p:cNvSpPr>
            <a:spLocks noChangeArrowheads="1"/>
          </p:cNvSpPr>
          <p:nvPr/>
        </p:nvSpPr>
        <p:spPr bwMode="auto">
          <a:xfrm>
            <a:off x="6373813" y="2990850"/>
            <a:ext cx="144462" cy="144463"/>
          </a:xfrm>
          <a:prstGeom prst="ellipse">
            <a:avLst/>
          </a:prstGeom>
          <a:gradFill rotWithShape="1">
            <a:gsLst>
              <a:gs pos="0">
                <a:srgbClr val="66CCFF"/>
              </a:gs>
              <a:gs pos="100000">
                <a:srgbClr val="2F5E7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0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4211638" y="1087438"/>
            <a:ext cx="4681537" cy="5581650"/>
            <a:chOff x="612" y="346"/>
            <a:chExt cx="3629" cy="3974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auto">
            <a:xfrm>
              <a:off x="612" y="3974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612" y="3748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612" y="3521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12" y="3294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12" y="3067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612" y="2840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612" y="2614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612" y="2387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612" y="2160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612" y="1933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612" y="1706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612" y="1480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612" y="1253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612" y="1026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612" y="799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V="1">
              <a:off x="612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V="1">
              <a:off x="1066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V="1">
              <a:off x="1519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1973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V="1">
              <a:off x="2426" y="686"/>
              <a:ext cx="0" cy="3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2880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V="1">
              <a:off x="3334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3787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4014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4241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839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1292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 flipV="1">
              <a:off x="1746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 flipV="1">
              <a:off x="2200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 flipV="1">
              <a:off x="2653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 flipV="1">
              <a:off x="3107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 flipV="1">
              <a:off x="3560" y="346"/>
              <a:ext cx="0" cy="3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 flipV="1">
              <a:off x="2426" y="346"/>
              <a:ext cx="0" cy="397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612" y="2387"/>
              <a:ext cx="3629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37" name="Text Box 94"/>
            <p:cNvSpPr txBox="1">
              <a:spLocks noChangeArrowheads="1"/>
            </p:cNvSpPr>
            <p:nvPr/>
          </p:nvSpPr>
          <p:spPr bwMode="auto">
            <a:xfrm>
              <a:off x="612" y="2326"/>
              <a:ext cx="3175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000" i="1"/>
                <a:t>          -4 -3 -2  -1  0   1  2  3  4   </a:t>
              </a:r>
            </a:p>
          </p:txBody>
        </p:sp>
        <p:sp>
          <p:nvSpPr>
            <p:cNvPr id="38" name="Text Box 95"/>
            <p:cNvSpPr txBox="1">
              <a:spLocks noChangeArrowheads="1"/>
            </p:cNvSpPr>
            <p:nvPr/>
          </p:nvSpPr>
          <p:spPr bwMode="auto">
            <a:xfrm>
              <a:off x="2183" y="2500"/>
              <a:ext cx="143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9" name="Line 97"/>
            <p:cNvSpPr>
              <a:spLocks noChangeShapeType="1"/>
            </p:cNvSpPr>
            <p:nvPr/>
          </p:nvSpPr>
          <p:spPr bwMode="auto">
            <a:xfrm>
              <a:off x="612" y="572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40" name="Line 98"/>
            <p:cNvSpPr>
              <a:spLocks noChangeShapeType="1"/>
            </p:cNvSpPr>
            <p:nvPr/>
          </p:nvSpPr>
          <p:spPr bwMode="auto">
            <a:xfrm>
              <a:off x="612" y="4201"/>
              <a:ext cx="36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41" name="Text Box 99"/>
            <p:cNvSpPr txBox="1">
              <a:spLocks noChangeArrowheads="1"/>
            </p:cNvSpPr>
            <p:nvPr/>
          </p:nvSpPr>
          <p:spPr bwMode="auto">
            <a:xfrm>
              <a:off x="2149" y="347"/>
              <a:ext cx="354" cy="39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sz="2000" b="1">
                <a:latin typeface="Times New Roman" pitchFamily="18" charset="0"/>
              </a:endParaRP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8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7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6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5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4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3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2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1</a:t>
              </a:r>
            </a:p>
            <a:p>
              <a:pPr eaLnBrk="1" hangingPunct="1"/>
              <a:endParaRPr lang="ru-RU" sz="2000" b="1">
                <a:latin typeface="Times New Roman" pitchFamily="18" charset="0"/>
              </a:endParaRP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-1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-2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-3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-4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-5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-6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-7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-8</a:t>
              </a:r>
            </a:p>
          </p:txBody>
        </p:sp>
      </p:grpSp>
      <p:sp>
        <p:nvSpPr>
          <p:cNvPr id="42" name="Oval 103"/>
          <p:cNvSpPr>
            <a:spLocks noChangeArrowheads="1"/>
          </p:cNvSpPr>
          <p:nvPr/>
        </p:nvSpPr>
        <p:spPr bwMode="auto">
          <a:xfrm>
            <a:off x="7632700" y="4868863"/>
            <a:ext cx="179388" cy="1587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43" name="Group 111"/>
          <p:cNvGrpSpPr>
            <a:grpSpLocks/>
          </p:cNvGrpSpPr>
          <p:nvPr/>
        </p:nvGrpSpPr>
        <p:grpSpPr bwMode="auto">
          <a:xfrm>
            <a:off x="1692275" y="188913"/>
            <a:ext cx="2601913" cy="595312"/>
            <a:chOff x="2077" y="96"/>
            <a:chExt cx="1639" cy="375"/>
          </a:xfrm>
        </p:grpSpPr>
        <p:sp>
          <p:nvSpPr>
            <p:cNvPr id="44" name="Text Box 112"/>
            <p:cNvSpPr txBox="1">
              <a:spLocks noChangeArrowheads="1"/>
            </p:cNvSpPr>
            <p:nvPr/>
          </p:nvSpPr>
          <p:spPr bwMode="auto">
            <a:xfrm>
              <a:off x="2077" y="144"/>
              <a:ext cx="15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>
                  <a:solidFill>
                    <a:srgbClr val="FF3300"/>
                  </a:solidFill>
                  <a:latin typeface="Times New Roman" pitchFamily="18" charset="0"/>
                </a:rPr>
                <a:t>Функция у = х </a:t>
              </a:r>
            </a:p>
          </p:txBody>
        </p:sp>
        <p:sp>
          <p:nvSpPr>
            <p:cNvPr id="45" name="Text Box 113"/>
            <p:cNvSpPr txBox="1">
              <a:spLocks noChangeArrowheads="1"/>
            </p:cNvSpPr>
            <p:nvPr/>
          </p:nvSpPr>
          <p:spPr bwMode="auto">
            <a:xfrm>
              <a:off x="3504" y="9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b="1" i="1">
                  <a:solidFill>
                    <a:srgbClr val="FF3300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46" name="Group 115"/>
          <p:cNvGrpSpPr>
            <a:grpSpLocks/>
          </p:cNvGrpSpPr>
          <p:nvPr/>
        </p:nvGrpSpPr>
        <p:grpSpPr bwMode="auto">
          <a:xfrm>
            <a:off x="6011863" y="1355725"/>
            <a:ext cx="1127125" cy="5133975"/>
            <a:chOff x="3828" y="765"/>
            <a:chExt cx="710" cy="3234"/>
          </a:xfrm>
        </p:grpSpPr>
        <p:sp>
          <p:nvSpPr>
            <p:cNvPr id="47" name="Freeform 108"/>
            <p:cNvSpPr>
              <a:spLocks/>
            </p:cNvSpPr>
            <p:nvPr/>
          </p:nvSpPr>
          <p:spPr bwMode="auto">
            <a:xfrm>
              <a:off x="4179" y="765"/>
              <a:ext cx="359" cy="1611"/>
            </a:xfrm>
            <a:custGeom>
              <a:avLst/>
              <a:gdLst>
                <a:gd name="T0" fmla="*/ 359 w 359"/>
                <a:gd name="T1" fmla="*/ 0 h 1611"/>
                <a:gd name="T2" fmla="*/ 320 w 359"/>
                <a:gd name="T3" fmla="*/ 675 h 1611"/>
                <a:gd name="T4" fmla="*/ 309 w 359"/>
                <a:gd name="T5" fmla="*/ 765 h 1611"/>
                <a:gd name="T6" fmla="*/ 300 w 359"/>
                <a:gd name="T7" fmla="*/ 828 h 1611"/>
                <a:gd name="T8" fmla="*/ 273 w 359"/>
                <a:gd name="T9" fmla="*/ 1017 h 1611"/>
                <a:gd name="T10" fmla="*/ 258 w 359"/>
                <a:gd name="T11" fmla="*/ 1113 h 1611"/>
                <a:gd name="T12" fmla="*/ 242 w 359"/>
                <a:gd name="T13" fmla="*/ 1196 h 1611"/>
                <a:gd name="T14" fmla="*/ 233 w 359"/>
                <a:gd name="T15" fmla="*/ 1243 h 1611"/>
                <a:gd name="T16" fmla="*/ 217 w 359"/>
                <a:gd name="T17" fmla="*/ 1309 h 1611"/>
                <a:gd name="T18" fmla="*/ 199 w 359"/>
                <a:gd name="T19" fmla="*/ 1382 h 1611"/>
                <a:gd name="T20" fmla="*/ 183 w 359"/>
                <a:gd name="T21" fmla="*/ 1430 h 1611"/>
                <a:gd name="T22" fmla="*/ 155 w 359"/>
                <a:gd name="T23" fmla="*/ 1501 h 1611"/>
                <a:gd name="T24" fmla="*/ 121 w 359"/>
                <a:gd name="T25" fmla="*/ 1554 h 1611"/>
                <a:gd name="T26" fmla="*/ 69 w 359"/>
                <a:gd name="T27" fmla="*/ 1593 h 1611"/>
                <a:gd name="T28" fmla="*/ 0 w 359"/>
                <a:gd name="T29" fmla="*/ 1611 h 161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59" h="1611">
                  <a:moveTo>
                    <a:pt x="359" y="0"/>
                  </a:moveTo>
                  <a:cubicBezTo>
                    <a:pt x="353" y="112"/>
                    <a:pt x="330" y="553"/>
                    <a:pt x="320" y="675"/>
                  </a:cubicBezTo>
                  <a:lnTo>
                    <a:pt x="309" y="765"/>
                  </a:lnTo>
                  <a:cubicBezTo>
                    <a:pt x="304" y="790"/>
                    <a:pt x="306" y="782"/>
                    <a:pt x="300" y="828"/>
                  </a:cubicBezTo>
                  <a:lnTo>
                    <a:pt x="273" y="1017"/>
                  </a:lnTo>
                  <a:cubicBezTo>
                    <a:pt x="266" y="1064"/>
                    <a:pt x="263" y="1083"/>
                    <a:pt x="258" y="1113"/>
                  </a:cubicBezTo>
                  <a:cubicBezTo>
                    <a:pt x="253" y="1143"/>
                    <a:pt x="246" y="1174"/>
                    <a:pt x="242" y="1196"/>
                  </a:cubicBezTo>
                  <a:cubicBezTo>
                    <a:pt x="238" y="1218"/>
                    <a:pt x="237" y="1225"/>
                    <a:pt x="233" y="1243"/>
                  </a:cubicBezTo>
                  <a:cubicBezTo>
                    <a:pt x="229" y="1261"/>
                    <a:pt x="222" y="1286"/>
                    <a:pt x="217" y="1309"/>
                  </a:cubicBezTo>
                  <a:cubicBezTo>
                    <a:pt x="210" y="1339"/>
                    <a:pt x="205" y="1362"/>
                    <a:pt x="199" y="1382"/>
                  </a:cubicBezTo>
                  <a:cubicBezTo>
                    <a:pt x="193" y="1403"/>
                    <a:pt x="190" y="1411"/>
                    <a:pt x="183" y="1430"/>
                  </a:cubicBezTo>
                  <a:cubicBezTo>
                    <a:pt x="177" y="1449"/>
                    <a:pt x="166" y="1480"/>
                    <a:pt x="155" y="1501"/>
                  </a:cubicBezTo>
                  <a:cubicBezTo>
                    <a:pt x="145" y="1522"/>
                    <a:pt x="136" y="1538"/>
                    <a:pt x="121" y="1554"/>
                  </a:cubicBezTo>
                  <a:cubicBezTo>
                    <a:pt x="108" y="1568"/>
                    <a:pt x="90" y="1578"/>
                    <a:pt x="69" y="1593"/>
                  </a:cubicBezTo>
                  <a:cubicBezTo>
                    <a:pt x="46" y="1608"/>
                    <a:pt x="10" y="1604"/>
                    <a:pt x="0" y="1611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114"/>
            <p:cNvSpPr>
              <a:spLocks/>
            </p:cNvSpPr>
            <p:nvPr/>
          </p:nvSpPr>
          <p:spPr bwMode="auto">
            <a:xfrm>
              <a:off x="3828" y="2373"/>
              <a:ext cx="354" cy="1626"/>
            </a:xfrm>
            <a:custGeom>
              <a:avLst/>
              <a:gdLst>
                <a:gd name="T0" fmla="*/ 0 w 354"/>
                <a:gd name="T1" fmla="*/ 1626 h 1626"/>
                <a:gd name="T2" fmla="*/ 42 w 354"/>
                <a:gd name="T3" fmla="*/ 951 h 1626"/>
                <a:gd name="T4" fmla="*/ 51 w 354"/>
                <a:gd name="T5" fmla="*/ 849 h 1626"/>
                <a:gd name="T6" fmla="*/ 48 w 354"/>
                <a:gd name="T7" fmla="*/ 852 h 1626"/>
                <a:gd name="T8" fmla="*/ 84 w 354"/>
                <a:gd name="T9" fmla="*/ 585 h 1626"/>
                <a:gd name="T10" fmla="*/ 78 w 354"/>
                <a:gd name="T11" fmla="*/ 636 h 1626"/>
                <a:gd name="T12" fmla="*/ 93 w 354"/>
                <a:gd name="T13" fmla="*/ 510 h 1626"/>
                <a:gd name="T14" fmla="*/ 111 w 354"/>
                <a:gd name="T15" fmla="*/ 444 h 1626"/>
                <a:gd name="T16" fmla="*/ 126 w 354"/>
                <a:gd name="T17" fmla="*/ 369 h 1626"/>
                <a:gd name="T18" fmla="*/ 147 w 354"/>
                <a:gd name="T19" fmla="*/ 291 h 1626"/>
                <a:gd name="T20" fmla="*/ 180 w 354"/>
                <a:gd name="T21" fmla="*/ 204 h 1626"/>
                <a:gd name="T22" fmla="*/ 222 w 354"/>
                <a:gd name="T23" fmla="*/ 120 h 1626"/>
                <a:gd name="T24" fmla="*/ 249 w 354"/>
                <a:gd name="T25" fmla="*/ 66 h 1626"/>
                <a:gd name="T26" fmla="*/ 279 w 354"/>
                <a:gd name="T27" fmla="*/ 36 h 1626"/>
                <a:gd name="T28" fmla="*/ 354 w 354"/>
                <a:gd name="T29" fmla="*/ 0 h 162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54" h="1626">
                  <a:moveTo>
                    <a:pt x="0" y="1626"/>
                  </a:moveTo>
                  <a:cubicBezTo>
                    <a:pt x="6" y="1514"/>
                    <a:pt x="32" y="1073"/>
                    <a:pt x="42" y="951"/>
                  </a:cubicBezTo>
                  <a:cubicBezTo>
                    <a:pt x="42" y="951"/>
                    <a:pt x="46" y="874"/>
                    <a:pt x="51" y="849"/>
                  </a:cubicBezTo>
                  <a:cubicBezTo>
                    <a:pt x="56" y="824"/>
                    <a:pt x="42" y="898"/>
                    <a:pt x="48" y="852"/>
                  </a:cubicBezTo>
                  <a:lnTo>
                    <a:pt x="84" y="585"/>
                  </a:lnTo>
                  <a:cubicBezTo>
                    <a:pt x="89" y="549"/>
                    <a:pt x="77" y="648"/>
                    <a:pt x="78" y="636"/>
                  </a:cubicBezTo>
                  <a:lnTo>
                    <a:pt x="93" y="510"/>
                  </a:lnTo>
                  <a:cubicBezTo>
                    <a:pt x="98" y="478"/>
                    <a:pt x="106" y="467"/>
                    <a:pt x="111" y="444"/>
                  </a:cubicBezTo>
                  <a:cubicBezTo>
                    <a:pt x="116" y="421"/>
                    <a:pt x="120" y="394"/>
                    <a:pt x="126" y="369"/>
                  </a:cubicBezTo>
                  <a:cubicBezTo>
                    <a:pt x="133" y="339"/>
                    <a:pt x="138" y="318"/>
                    <a:pt x="147" y="291"/>
                  </a:cubicBezTo>
                  <a:cubicBezTo>
                    <a:pt x="156" y="264"/>
                    <a:pt x="168" y="232"/>
                    <a:pt x="180" y="204"/>
                  </a:cubicBezTo>
                  <a:cubicBezTo>
                    <a:pt x="186" y="185"/>
                    <a:pt x="213" y="142"/>
                    <a:pt x="222" y="120"/>
                  </a:cubicBezTo>
                  <a:cubicBezTo>
                    <a:pt x="233" y="97"/>
                    <a:pt x="239" y="80"/>
                    <a:pt x="249" y="66"/>
                  </a:cubicBezTo>
                  <a:cubicBezTo>
                    <a:pt x="262" y="52"/>
                    <a:pt x="258" y="51"/>
                    <a:pt x="279" y="36"/>
                  </a:cubicBezTo>
                  <a:cubicBezTo>
                    <a:pt x="302" y="21"/>
                    <a:pt x="344" y="7"/>
                    <a:pt x="354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49" name="Group 159"/>
          <p:cNvGraphicFramePr>
            <a:graphicFrameLocks noGrp="1"/>
          </p:cNvGraphicFramePr>
          <p:nvPr/>
        </p:nvGraphicFramePr>
        <p:xfrm>
          <a:off x="71438" y="838200"/>
          <a:ext cx="4897437" cy="1330325"/>
        </p:xfrm>
        <a:graphic>
          <a:graphicData uri="http://schemas.openxmlformats.org/drawingml/2006/table">
            <a:tbl>
              <a:tblPr/>
              <a:tblGrid>
                <a:gridCol w="817562"/>
                <a:gridCol w="814388"/>
                <a:gridCol w="817562"/>
                <a:gridCol w="815975"/>
                <a:gridCol w="817563"/>
                <a:gridCol w="814387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Text Box 143"/>
          <p:cNvSpPr txBox="1">
            <a:spLocks noChangeArrowheads="1"/>
          </p:cNvSpPr>
          <p:nvPr/>
        </p:nvSpPr>
        <p:spPr bwMode="auto">
          <a:xfrm>
            <a:off x="971550" y="94932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0</a:t>
            </a:r>
          </a:p>
        </p:txBody>
      </p:sp>
      <p:sp>
        <p:nvSpPr>
          <p:cNvPr id="51" name="Text Box 144"/>
          <p:cNvSpPr txBox="1">
            <a:spLocks noChangeArrowheads="1"/>
          </p:cNvSpPr>
          <p:nvPr/>
        </p:nvSpPr>
        <p:spPr bwMode="auto">
          <a:xfrm>
            <a:off x="971550" y="1493838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0</a:t>
            </a:r>
          </a:p>
        </p:txBody>
      </p:sp>
      <p:sp>
        <p:nvSpPr>
          <p:cNvPr id="52" name="Text Box 145"/>
          <p:cNvSpPr txBox="1">
            <a:spLocks noChangeArrowheads="1"/>
          </p:cNvSpPr>
          <p:nvPr/>
        </p:nvSpPr>
        <p:spPr bwMode="auto">
          <a:xfrm>
            <a:off x="1733550" y="94932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1</a:t>
            </a:r>
          </a:p>
        </p:txBody>
      </p:sp>
      <p:sp>
        <p:nvSpPr>
          <p:cNvPr id="53" name="Text Box 146"/>
          <p:cNvSpPr txBox="1">
            <a:spLocks noChangeArrowheads="1"/>
          </p:cNvSpPr>
          <p:nvPr/>
        </p:nvSpPr>
        <p:spPr bwMode="auto">
          <a:xfrm>
            <a:off x="1754188" y="1449388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1</a:t>
            </a:r>
          </a:p>
        </p:txBody>
      </p:sp>
      <p:sp>
        <p:nvSpPr>
          <p:cNvPr id="54" name="Text Box 147"/>
          <p:cNvSpPr txBox="1">
            <a:spLocks noChangeArrowheads="1"/>
          </p:cNvSpPr>
          <p:nvPr/>
        </p:nvSpPr>
        <p:spPr bwMode="auto">
          <a:xfrm>
            <a:off x="2771775" y="908050"/>
            <a:ext cx="636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55" name="Text Box 148"/>
          <p:cNvSpPr txBox="1">
            <a:spLocks noChangeArrowheads="1"/>
          </p:cNvSpPr>
          <p:nvPr/>
        </p:nvSpPr>
        <p:spPr bwMode="auto">
          <a:xfrm>
            <a:off x="2765425" y="1493838"/>
            <a:ext cx="592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8</a:t>
            </a:r>
          </a:p>
        </p:txBody>
      </p:sp>
      <p:sp>
        <p:nvSpPr>
          <p:cNvPr id="56" name="Text Box 155"/>
          <p:cNvSpPr txBox="1">
            <a:spLocks noChangeArrowheads="1"/>
          </p:cNvSpPr>
          <p:nvPr/>
        </p:nvSpPr>
        <p:spPr bwMode="auto">
          <a:xfrm>
            <a:off x="3373438" y="90805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-1</a:t>
            </a:r>
          </a:p>
        </p:txBody>
      </p:sp>
      <p:sp>
        <p:nvSpPr>
          <p:cNvPr id="57" name="Text Box 156"/>
          <p:cNvSpPr txBox="1">
            <a:spLocks noChangeArrowheads="1"/>
          </p:cNvSpPr>
          <p:nvPr/>
        </p:nvSpPr>
        <p:spPr bwMode="auto">
          <a:xfrm>
            <a:off x="3373438" y="1493838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-1</a:t>
            </a:r>
          </a:p>
        </p:txBody>
      </p:sp>
      <p:sp>
        <p:nvSpPr>
          <p:cNvPr id="58" name="Text Box 157"/>
          <p:cNvSpPr txBox="1">
            <a:spLocks noChangeArrowheads="1"/>
          </p:cNvSpPr>
          <p:nvPr/>
        </p:nvSpPr>
        <p:spPr bwMode="auto">
          <a:xfrm>
            <a:off x="4094163" y="90805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-2</a:t>
            </a:r>
          </a:p>
        </p:txBody>
      </p:sp>
      <p:sp>
        <p:nvSpPr>
          <p:cNvPr id="59" name="Text Box 158"/>
          <p:cNvSpPr txBox="1">
            <a:spLocks noChangeArrowheads="1"/>
          </p:cNvSpPr>
          <p:nvPr/>
        </p:nvSpPr>
        <p:spPr bwMode="auto">
          <a:xfrm>
            <a:off x="4094163" y="1449388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-8</a:t>
            </a:r>
          </a:p>
        </p:txBody>
      </p:sp>
      <p:sp>
        <p:nvSpPr>
          <p:cNvPr id="61" name="Text Box 161"/>
          <p:cNvSpPr txBox="1">
            <a:spLocks noChangeArrowheads="1"/>
          </p:cNvSpPr>
          <p:nvPr/>
        </p:nvSpPr>
        <p:spPr bwMode="auto">
          <a:xfrm>
            <a:off x="339725" y="3700463"/>
            <a:ext cx="3511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>
                <a:latin typeface="Times New Roman" pitchFamily="18" charset="0"/>
              </a:rPr>
              <a:t>График расположен в 1 и 3 четверти</a:t>
            </a:r>
          </a:p>
        </p:txBody>
      </p:sp>
      <p:grpSp>
        <p:nvGrpSpPr>
          <p:cNvPr id="62" name="Группа 61"/>
          <p:cNvGrpSpPr/>
          <p:nvPr/>
        </p:nvGrpSpPr>
        <p:grpSpPr>
          <a:xfrm>
            <a:off x="35496" y="44624"/>
            <a:ext cx="9073008" cy="6768752"/>
            <a:chOff x="35496" y="44624"/>
            <a:chExt cx="9073008" cy="6768752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50904" y="116632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35496" y="6741368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flipV="1">
              <a:off x="107504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V="1">
              <a:off x="9045533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Picture 2" descr="C:\Users\Пользователь\Desktop\IuvIYEB8F2c-как-смарт-объект-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3" r="20156" b="41102"/>
          <a:stretch/>
        </p:blipFill>
        <p:spPr bwMode="auto">
          <a:xfrm>
            <a:off x="7884368" y="5877272"/>
            <a:ext cx="936104" cy="5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5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496" y="44624"/>
            <a:ext cx="9073008" cy="6768752"/>
            <a:chOff x="35496" y="44624"/>
            <a:chExt cx="9073008" cy="676875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50904" y="116632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35496" y="6741368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7504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9045533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2" descr="C:\Users\Пользователь\Desktop\IuvIYEB8F2c-как-смарт-объект-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3" r="20156" b="41102"/>
          <a:stretch/>
        </p:blipFill>
        <p:spPr bwMode="auto">
          <a:xfrm>
            <a:off x="7884368" y="5877272"/>
            <a:ext cx="936104" cy="5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 Box 73"/>
          <p:cNvSpPr txBox="1">
            <a:spLocks noChangeArrowheads="1"/>
          </p:cNvSpPr>
          <p:nvPr/>
        </p:nvSpPr>
        <p:spPr bwMode="auto">
          <a:xfrm>
            <a:off x="2133600" y="152400"/>
            <a:ext cx="4884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rgbClr val="FF3300"/>
                </a:solidFill>
                <a:latin typeface="Times New Roman" pitchFamily="18" charset="0"/>
              </a:rPr>
              <a:t>Прямая пропорциональность</a:t>
            </a:r>
          </a:p>
        </p:txBody>
      </p:sp>
      <p:sp>
        <p:nvSpPr>
          <p:cNvPr id="45" name="Rectangle 74"/>
          <p:cNvSpPr>
            <a:spLocks noChangeArrowheads="1"/>
          </p:cNvSpPr>
          <p:nvPr/>
        </p:nvSpPr>
        <p:spPr bwMode="auto">
          <a:xfrm>
            <a:off x="304800" y="609600"/>
            <a:ext cx="8458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 u="sng">
                <a:latin typeface="Times New Roman" pitchFamily="18" charset="0"/>
              </a:rPr>
              <a:t>Прямой пропорциональностью</a:t>
            </a:r>
            <a:r>
              <a:rPr lang="ru-RU" sz="2400" b="1">
                <a:latin typeface="Times New Roman" pitchFamily="18" charset="0"/>
              </a:rPr>
              <a:t> называется функция вида </a:t>
            </a:r>
            <a:r>
              <a:rPr lang="en-US" sz="2400" b="1">
                <a:latin typeface="Times New Roman" pitchFamily="18" charset="0"/>
              </a:rPr>
              <a:t>y</a:t>
            </a:r>
            <a:r>
              <a:rPr lang="ru-RU" sz="2400" b="1">
                <a:latin typeface="Times New Roman" pitchFamily="18" charset="0"/>
              </a:rPr>
              <a:t>=</a:t>
            </a:r>
            <a:r>
              <a:rPr lang="en-US" sz="2400" b="1">
                <a:latin typeface="Times New Roman" pitchFamily="18" charset="0"/>
              </a:rPr>
              <a:t>kx</a:t>
            </a:r>
            <a:r>
              <a:rPr lang="ru-RU" sz="2400" b="1">
                <a:latin typeface="Times New Roman" pitchFamily="18" charset="0"/>
              </a:rPr>
              <a:t>, где </a:t>
            </a:r>
            <a:r>
              <a:rPr lang="en-US" sz="2400" b="1">
                <a:latin typeface="Times New Roman" pitchFamily="18" charset="0"/>
              </a:rPr>
              <a:t>x</a:t>
            </a:r>
            <a:r>
              <a:rPr lang="ru-RU" sz="2400" b="1">
                <a:latin typeface="Times New Roman" pitchFamily="18" charset="0"/>
              </a:rPr>
              <a:t> – независимая переменная, а </a:t>
            </a:r>
            <a:r>
              <a:rPr lang="en-US" sz="2400" b="1">
                <a:latin typeface="Times New Roman" pitchFamily="18" charset="0"/>
              </a:rPr>
              <a:t>k</a:t>
            </a:r>
            <a:r>
              <a:rPr lang="ru-RU" sz="2400" b="1">
                <a:latin typeface="Times New Roman" pitchFamily="18" charset="0"/>
              </a:rPr>
              <a:t> – неравное нулю число.  Графиком является -  прямая</a:t>
            </a:r>
          </a:p>
          <a:p>
            <a:r>
              <a:rPr lang="ru-RU" b="1">
                <a:solidFill>
                  <a:srgbClr val="007600"/>
                </a:solidFill>
              </a:rPr>
              <a:t>Примеры:</a:t>
            </a:r>
            <a:endParaRPr lang="en-US" b="1">
              <a:solidFill>
                <a:srgbClr val="007600"/>
              </a:solidFill>
            </a:endParaRPr>
          </a:p>
          <a:p>
            <a:r>
              <a:rPr lang="en-US" b="1">
                <a:solidFill>
                  <a:srgbClr val="007600"/>
                </a:solidFill>
              </a:rPr>
              <a:t>y=2x</a:t>
            </a:r>
          </a:p>
          <a:p>
            <a:r>
              <a:rPr lang="en-US" b="1">
                <a:solidFill>
                  <a:srgbClr val="007600"/>
                </a:solidFill>
              </a:rPr>
              <a:t>y=-2x</a:t>
            </a:r>
          </a:p>
          <a:p>
            <a:r>
              <a:rPr lang="en-US" b="1">
                <a:solidFill>
                  <a:srgbClr val="007600"/>
                </a:solidFill>
              </a:rPr>
              <a:t>y=-0,5x</a:t>
            </a:r>
          </a:p>
        </p:txBody>
      </p:sp>
      <p:grpSp>
        <p:nvGrpSpPr>
          <p:cNvPr id="46" name="Group 75"/>
          <p:cNvGrpSpPr>
            <a:grpSpLocks/>
          </p:cNvGrpSpPr>
          <p:nvPr/>
        </p:nvGrpSpPr>
        <p:grpSpPr bwMode="auto">
          <a:xfrm>
            <a:off x="762000" y="3429000"/>
            <a:ext cx="2808288" cy="2519363"/>
            <a:chOff x="431" y="1117"/>
            <a:chExt cx="1769" cy="1587"/>
          </a:xfrm>
        </p:grpSpPr>
        <p:grpSp>
          <p:nvGrpSpPr>
            <p:cNvPr id="47" name="Group 76"/>
            <p:cNvGrpSpPr>
              <a:grpSpLocks/>
            </p:cNvGrpSpPr>
            <p:nvPr/>
          </p:nvGrpSpPr>
          <p:grpSpPr bwMode="auto">
            <a:xfrm>
              <a:off x="431" y="1117"/>
              <a:ext cx="1769" cy="1587"/>
              <a:chOff x="431" y="1117"/>
              <a:chExt cx="1769" cy="1587"/>
            </a:xfrm>
          </p:grpSpPr>
          <p:sp>
            <p:nvSpPr>
              <p:cNvPr id="49" name="Line 77"/>
              <p:cNvSpPr>
                <a:spLocks noChangeShapeType="1"/>
              </p:cNvSpPr>
              <p:nvPr/>
            </p:nvSpPr>
            <p:spPr bwMode="auto">
              <a:xfrm flipV="1">
                <a:off x="1247" y="1207"/>
                <a:ext cx="0" cy="1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0" name="Line 78"/>
              <p:cNvSpPr>
                <a:spLocks noChangeShapeType="1"/>
              </p:cNvSpPr>
              <p:nvPr/>
            </p:nvSpPr>
            <p:spPr bwMode="auto">
              <a:xfrm>
                <a:off x="431" y="1888"/>
                <a:ext cx="167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1" name="Line 79"/>
              <p:cNvSpPr>
                <a:spLocks noChangeShapeType="1"/>
              </p:cNvSpPr>
              <p:nvPr/>
            </p:nvSpPr>
            <p:spPr bwMode="auto">
              <a:xfrm flipV="1">
                <a:off x="793" y="1253"/>
                <a:ext cx="862" cy="13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2" name="Text Box 80"/>
              <p:cNvSpPr txBox="1">
                <a:spLocks noChangeArrowheads="1"/>
              </p:cNvSpPr>
              <p:nvPr/>
            </p:nvSpPr>
            <p:spPr bwMode="auto">
              <a:xfrm>
                <a:off x="1973" y="1933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400" b="1"/>
                  <a:t>x</a:t>
                </a:r>
                <a:endParaRPr lang="ru-RU" sz="2400" b="1"/>
              </a:p>
            </p:txBody>
          </p:sp>
          <p:sp>
            <p:nvSpPr>
              <p:cNvPr id="53" name="Text Box 81"/>
              <p:cNvSpPr txBox="1">
                <a:spLocks noChangeArrowheads="1"/>
              </p:cNvSpPr>
              <p:nvPr/>
            </p:nvSpPr>
            <p:spPr bwMode="auto">
              <a:xfrm>
                <a:off x="1020" y="1117"/>
                <a:ext cx="18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b="1"/>
                  <a:t>y</a:t>
                </a:r>
                <a:endParaRPr lang="ru-RU" sz="2000" b="1"/>
              </a:p>
            </p:txBody>
          </p:sp>
          <p:sp>
            <p:nvSpPr>
              <p:cNvPr id="54" name="Text Box 82"/>
              <p:cNvSpPr txBox="1">
                <a:spLocks noChangeArrowheads="1"/>
              </p:cNvSpPr>
              <p:nvPr/>
            </p:nvSpPr>
            <p:spPr bwMode="auto">
              <a:xfrm>
                <a:off x="1565" y="1253"/>
                <a:ext cx="54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b="1"/>
                  <a:t>y=kx, k&gt;0</a:t>
                </a:r>
                <a:endParaRPr lang="ru-RU" sz="2000" b="1"/>
              </a:p>
            </p:txBody>
          </p:sp>
        </p:grpSp>
        <p:sp>
          <p:nvSpPr>
            <p:cNvPr id="48" name="Text Box 83"/>
            <p:cNvSpPr txBox="1">
              <a:spLocks noChangeArrowheads="1"/>
            </p:cNvSpPr>
            <p:nvPr/>
          </p:nvSpPr>
          <p:spPr bwMode="auto">
            <a:xfrm>
              <a:off x="1247" y="1888"/>
              <a:ext cx="3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/>
                <a:t>O</a:t>
              </a:r>
              <a:endParaRPr lang="ru-RU" sz="2000" b="1"/>
            </a:p>
          </p:txBody>
        </p:sp>
      </p:grpSp>
      <p:grpSp>
        <p:nvGrpSpPr>
          <p:cNvPr id="55" name="Group 84"/>
          <p:cNvGrpSpPr>
            <a:grpSpLocks/>
          </p:cNvGrpSpPr>
          <p:nvPr/>
        </p:nvGrpSpPr>
        <p:grpSpPr bwMode="auto">
          <a:xfrm>
            <a:off x="5497513" y="3352800"/>
            <a:ext cx="2808287" cy="2519363"/>
            <a:chOff x="3016" y="1344"/>
            <a:chExt cx="1769" cy="1587"/>
          </a:xfrm>
        </p:grpSpPr>
        <p:sp>
          <p:nvSpPr>
            <p:cNvPr id="56" name="Line 85"/>
            <p:cNvSpPr>
              <a:spLocks noChangeShapeType="1"/>
            </p:cNvSpPr>
            <p:nvPr/>
          </p:nvSpPr>
          <p:spPr bwMode="auto">
            <a:xfrm flipV="1">
              <a:off x="3832" y="1434"/>
              <a:ext cx="0" cy="1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57" name="Line 86"/>
            <p:cNvSpPr>
              <a:spLocks noChangeShapeType="1"/>
            </p:cNvSpPr>
            <p:nvPr/>
          </p:nvSpPr>
          <p:spPr bwMode="auto">
            <a:xfrm>
              <a:off x="3016" y="2115"/>
              <a:ext cx="16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58" name="Line 87"/>
            <p:cNvSpPr>
              <a:spLocks noChangeShapeType="1"/>
            </p:cNvSpPr>
            <p:nvPr/>
          </p:nvSpPr>
          <p:spPr bwMode="auto">
            <a:xfrm flipH="1" flipV="1">
              <a:off x="3379" y="1434"/>
              <a:ext cx="953" cy="14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59" name="Text Box 88"/>
            <p:cNvSpPr txBox="1">
              <a:spLocks noChangeArrowheads="1"/>
            </p:cNvSpPr>
            <p:nvPr/>
          </p:nvSpPr>
          <p:spPr bwMode="auto">
            <a:xfrm>
              <a:off x="4558" y="216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x</a:t>
              </a:r>
              <a:endParaRPr lang="ru-RU" sz="2400" b="1"/>
            </a:p>
          </p:txBody>
        </p:sp>
        <p:sp>
          <p:nvSpPr>
            <p:cNvPr id="60" name="Text Box 89"/>
            <p:cNvSpPr txBox="1">
              <a:spLocks noChangeArrowheads="1"/>
            </p:cNvSpPr>
            <p:nvPr/>
          </p:nvSpPr>
          <p:spPr bwMode="auto">
            <a:xfrm>
              <a:off x="3605" y="1344"/>
              <a:ext cx="1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/>
                <a:t>y</a:t>
              </a:r>
              <a:endParaRPr lang="ru-RU" sz="2000" b="1"/>
            </a:p>
          </p:txBody>
        </p:sp>
        <p:sp>
          <p:nvSpPr>
            <p:cNvPr id="61" name="Text Box 90"/>
            <p:cNvSpPr txBox="1">
              <a:spLocks noChangeArrowheads="1"/>
            </p:cNvSpPr>
            <p:nvPr/>
          </p:nvSpPr>
          <p:spPr bwMode="auto">
            <a:xfrm>
              <a:off x="3016" y="1525"/>
              <a:ext cx="5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/>
                <a:t>y=kx, k&lt;0</a:t>
              </a:r>
              <a:endParaRPr lang="ru-RU" sz="2000" b="1"/>
            </a:p>
          </p:txBody>
        </p:sp>
        <p:sp>
          <p:nvSpPr>
            <p:cNvPr id="62" name="Rectangle 91"/>
            <p:cNvSpPr>
              <a:spLocks noChangeArrowheads="1"/>
            </p:cNvSpPr>
            <p:nvPr/>
          </p:nvSpPr>
          <p:spPr bwMode="auto">
            <a:xfrm>
              <a:off x="3606" y="2069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O</a:t>
              </a:r>
              <a:endParaRPr lang="ru-RU" sz="2000" b="1"/>
            </a:p>
          </p:txBody>
        </p:sp>
      </p:grpSp>
    </p:spTree>
    <p:extLst>
      <p:ext uri="{BB962C8B-B14F-4D97-AF65-F5344CB8AC3E}">
        <p14:creationId xmlns:p14="http://schemas.microsoft.com/office/powerpoint/2010/main" val="420575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496" y="44624"/>
            <a:ext cx="9073008" cy="6768752"/>
            <a:chOff x="35496" y="44624"/>
            <a:chExt cx="9073008" cy="676875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50904" y="116632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35496" y="6741368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7504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9045533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2" descr="C:\Users\Пользователь\Desktop\IuvIYEB8F2c-как-смарт-объект-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3" r="20156" b="41102"/>
          <a:stretch/>
        </p:blipFill>
        <p:spPr bwMode="auto">
          <a:xfrm>
            <a:off x="7884368" y="6017802"/>
            <a:ext cx="936104" cy="5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2895600" y="2286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FF3300"/>
                </a:solidFill>
                <a:latin typeface="Times New Roman" pitchFamily="18" charset="0"/>
              </a:rPr>
              <a:t>Линейная функция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93" name="Group 5"/>
          <p:cNvGrpSpPr>
            <a:grpSpLocks/>
          </p:cNvGrpSpPr>
          <p:nvPr/>
        </p:nvGrpSpPr>
        <p:grpSpPr bwMode="auto">
          <a:xfrm>
            <a:off x="304800" y="1676400"/>
            <a:ext cx="3200400" cy="3581400"/>
            <a:chOff x="3120" y="1152"/>
            <a:chExt cx="2352" cy="2832"/>
          </a:xfrm>
        </p:grpSpPr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3120" y="1152"/>
              <a:ext cx="2352" cy="28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Line 7"/>
            <p:cNvSpPr>
              <a:spLocks noChangeShapeType="1"/>
            </p:cNvSpPr>
            <p:nvPr/>
          </p:nvSpPr>
          <p:spPr bwMode="auto">
            <a:xfrm>
              <a:off x="3120" y="186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8"/>
            <p:cNvSpPr>
              <a:spLocks noChangeShapeType="1"/>
            </p:cNvSpPr>
            <p:nvPr/>
          </p:nvSpPr>
          <p:spPr bwMode="auto">
            <a:xfrm>
              <a:off x="3120" y="2080"/>
              <a:ext cx="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Line 9"/>
            <p:cNvSpPr>
              <a:spLocks noChangeShapeType="1"/>
            </p:cNvSpPr>
            <p:nvPr/>
          </p:nvSpPr>
          <p:spPr bwMode="auto">
            <a:xfrm>
              <a:off x="3120" y="229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Line 10"/>
            <p:cNvSpPr>
              <a:spLocks noChangeShapeType="1"/>
            </p:cNvSpPr>
            <p:nvPr/>
          </p:nvSpPr>
          <p:spPr bwMode="auto">
            <a:xfrm>
              <a:off x="3120" y="250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3120" y="293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Line 12"/>
            <p:cNvSpPr>
              <a:spLocks noChangeShapeType="1"/>
            </p:cNvSpPr>
            <p:nvPr/>
          </p:nvSpPr>
          <p:spPr bwMode="auto">
            <a:xfrm>
              <a:off x="3120" y="272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Line 13"/>
            <p:cNvSpPr>
              <a:spLocks noChangeShapeType="1"/>
            </p:cNvSpPr>
            <p:nvPr/>
          </p:nvSpPr>
          <p:spPr bwMode="auto">
            <a:xfrm>
              <a:off x="3120" y="331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Line 14"/>
            <p:cNvSpPr>
              <a:spLocks noChangeShapeType="1"/>
            </p:cNvSpPr>
            <p:nvPr/>
          </p:nvSpPr>
          <p:spPr bwMode="auto">
            <a:xfrm>
              <a:off x="3120" y="350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Line 15"/>
            <p:cNvSpPr>
              <a:spLocks noChangeShapeType="1"/>
            </p:cNvSpPr>
            <p:nvPr/>
          </p:nvSpPr>
          <p:spPr bwMode="auto">
            <a:xfrm>
              <a:off x="3120" y="1651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Line 16"/>
            <p:cNvSpPr>
              <a:spLocks noChangeShapeType="1"/>
            </p:cNvSpPr>
            <p:nvPr/>
          </p:nvSpPr>
          <p:spPr bwMode="auto">
            <a:xfrm>
              <a:off x="3120" y="1437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Line 17"/>
            <p:cNvSpPr>
              <a:spLocks noChangeShapeType="1"/>
            </p:cNvSpPr>
            <p:nvPr/>
          </p:nvSpPr>
          <p:spPr bwMode="auto">
            <a:xfrm flipH="1">
              <a:off x="4176" y="1152"/>
              <a:ext cx="0" cy="2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Line 18"/>
            <p:cNvSpPr>
              <a:spLocks noChangeShapeType="1"/>
            </p:cNvSpPr>
            <p:nvPr/>
          </p:nvSpPr>
          <p:spPr bwMode="auto">
            <a:xfrm rot="5400000">
              <a:off x="4272" y="1584"/>
              <a:ext cx="0" cy="23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Line 19"/>
            <p:cNvSpPr>
              <a:spLocks noChangeShapeType="1"/>
            </p:cNvSpPr>
            <p:nvPr/>
          </p:nvSpPr>
          <p:spPr bwMode="auto">
            <a:xfrm flipV="1">
              <a:off x="4368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Line 20"/>
            <p:cNvSpPr>
              <a:spLocks noChangeShapeType="1"/>
            </p:cNvSpPr>
            <p:nvPr/>
          </p:nvSpPr>
          <p:spPr bwMode="auto">
            <a:xfrm flipV="1">
              <a:off x="4560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Line 21"/>
            <p:cNvSpPr>
              <a:spLocks noChangeShapeType="1"/>
            </p:cNvSpPr>
            <p:nvPr/>
          </p:nvSpPr>
          <p:spPr bwMode="auto">
            <a:xfrm flipV="1">
              <a:off x="4752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Line 22"/>
            <p:cNvSpPr>
              <a:spLocks noChangeShapeType="1"/>
            </p:cNvSpPr>
            <p:nvPr/>
          </p:nvSpPr>
          <p:spPr bwMode="auto">
            <a:xfrm flipV="1">
              <a:off x="4944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Line 23"/>
            <p:cNvSpPr>
              <a:spLocks noChangeShapeType="1"/>
            </p:cNvSpPr>
            <p:nvPr/>
          </p:nvSpPr>
          <p:spPr bwMode="auto">
            <a:xfrm flipH="1" flipV="1">
              <a:off x="5136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Line 24"/>
            <p:cNvSpPr>
              <a:spLocks noChangeShapeType="1"/>
            </p:cNvSpPr>
            <p:nvPr/>
          </p:nvSpPr>
          <p:spPr bwMode="auto">
            <a:xfrm flipV="1">
              <a:off x="5328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Line 25"/>
            <p:cNvSpPr>
              <a:spLocks noChangeShapeType="1"/>
            </p:cNvSpPr>
            <p:nvPr/>
          </p:nvSpPr>
          <p:spPr bwMode="auto">
            <a:xfrm flipH="1" flipV="1">
              <a:off x="3792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Line 26"/>
            <p:cNvSpPr>
              <a:spLocks noChangeShapeType="1"/>
            </p:cNvSpPr>
            <p:nvPr/>
          </p:nvSpPr>
          <p:spPr bwMode="auto">
            <a:xfrm flipH="1" flipV="1">
              <a:off x="3216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Text Box 27"/>
            <p:cNvSpPr txBox="1">
              <a:spLocks noChangeArrowheads="1"/>
            </p:cNvSpPr>
            <p:nvPr/>
          </p:nvSpPr>
          <p:spPr bwMode="auto">
            <a:xfrm>
              <a:off x="5136" y="2736"/>
              <a:ext cx="249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116" name="Text Box 28"/>
            <p:cNvSpPr txBox="1">
              <a:spLocks noChangeArrowheads="1"/>
            </p:cNvSpPr>
            <p:nvPr/>
          </p:nvSpPr>
          <p:spPr bwMode="auto">
            <a:xfrm>
              <a:off x="3985" y="2689"/>
              <a:ext cx="18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>
                  <a:solidFill>
                    <a:srgbClr val="2BAB2B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7" name="Line 29"/>
            <p:cNvSpPr>
              <a:spLocks noChangeShapeType="1"/>
            </p:cNvSpPr>
            <p:nvPr/>
          </p:nvSpPr>
          <p:spPr bwMode="auto">
            <a:xfrm>
              <a:off x="4179" y="2080"/>
              <a:ext cx="12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Line 30"/>
            <p:cNvSpPr>
              <a:spLocks noChangeShapeType="1"/>
            </p:cNvSpPr>
            <p:nvPr/>
          </p:nvSpPr>
          <p:spPr bwMode="auto">
            <a:xfrm>
              <a:off x="3992" y="2080"/>
              <a:ext cx="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Text Box 31"/>
            <p:cNvSpPr txBox="1">
              <a:spLocks noChangeArrowheads="1"/>
            </p:cNvSpPr>
            <p:nvPr/>
          </p:nvSpPr>
          <p:spPr bwMode="auto">
            <a:xfrm>
              <a:off x="3936" y="1152"/>
              <a:ext cx="240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120" name="Line 32"/>
            <p:cNvSpPr>
              <a:spLocks noChangeShapeType="1"/>
            </p:cNvSpPr>
            <p:nvPr/>
          </p:nvSpPr>
          <p:spPr bwMode="auto">
            <a:xfrm>
              <a:off x="3120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1" name="Line 33"/>
            <p:cNvSpPr>
              <a:spLocks noChangeShapeType="1"/>
            </p:cNvSpPr>
            <p:nvPr/>
          </p:nvSpPr>
          <p:spPr bwMode="auto">
            <a:xfrm>
              <a:off x="3120" y="3888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" name="Line 34"/>
            <p:cNvSpPr>
              <a:spLocks noChangeShapeType="1"/>
            </p:cNvSpPr>
            <p:nvPr/>
          </p:nvSpPr>
          <p:spPr bwMode="auto">
            <a:xfrm>
              <a:off x="3408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" name="Line 35"/>
            <p:cNvSpPr>
              <a:spLocks noChangeShapeType="1"/>
            </p:cNvSpPr>
            <p:nvPr/>
          </p:nvSpPr>
          <p:spPr bwMode="auto">
            <a:xfrm>
              <a:off x="3600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" name="Line 36"/>
            <p:cNvSpPr>
              <a:spLocks noChangeShapeType="1"/>
            </p:cNvSpPr>
            <p:nvPr/>
          </p:nvSpPr>
          <p:spPr bwMode="auto">
            <a:xfrm>
              <a:off x="3120" y="312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" name="Line 37"/>
            <p:cNvSpPr>
              <a:spLocks noChangeShapeType="1"/>
            </p:cNvSpPr>
            <p:nvPr/>
          </p:nvSpPr>
          <p:spPr bwMode="auto">
            <a:xfrm>
              <a:off x="3984" y="1152"/>
              <a:ext cx="0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" name="Line 38"/>
            <p:cNvSpPr>
              <a:spLocks noChangeShapeType="1"/>
            </p:cNvSpPr>
            <p:nvPr/>
          </p:nvSpPr>
          <p:spPr bwMode="auto">
            <a:xfrm>
              <a:off x="4176" y="36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" name="Line 39"/>
            <p:cNvSpPr>
              <a:spLocks noChangeShapeType="1"/>
            </p:cNvSpPr>
            <p:nvPr/>
          </p:nvSpPr>
          <p:spPr bwMode="auto">
            <a:xfrm rot="687553" flipV="1">
              <a:off x="3307" y="1434"/>
              <a:ext cx="1824" cy="1632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8" name="Line 40"/>
            <p:cNvSpPr>
              <a:spLocks noChangeShapeType="1"/>
            </p:cNvSpPr>
            <p:nvPr/>
          </p:nvSpPr>
          <p:spPr bwMode="auto">
            <a:xfrm flipV="1">
              <a:off x="3504" y="2208"/>
              <a:ext cx="52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" name="Freeform 41"/>
            <p:cNvSpPr>
              <a:spLocks/>
            </p:cNvSpPr>
            <p:nvPr/>
          </p:nvSpPr>
          <p:spPr bwMode="auto">
            <a:xfrm>
              <a:off x="3744" y="2544"/>
              <a:ext cx="112" cy="192"/>
            </a:xfrm>
            <a:custGeom>
              <a:avLst/>
              <a:gdLst>
                <a:gd name="T0" fmla="*/ 0 w 112"/>
                <a:gd name="T1" fmla="*/ 0 h 192"/>
                <a:gd name="T2" fmla="*/ 96 w 112"/>
                <a:gd name="T3" fmla="*/ 48 h 192"/>
                <a:gd name="T4" fmla="*/ 96 w 112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" h="192">
                  <a:moveTo>
                    <a:pt x="0" y="0"/>
                  </a:moveTo>
                  <a:cubicBezTo>
                    <a:pt x="40" y="8"/>
                    <a:pt x="80" y="16"/>
                    <a:pt x="96" y="48"/>
                  </a:cubicBezTo>
                  <a:cubicBezTo>
                    <a:pt x="112" y="80"/>
                    <a:pt x="96" y="168"/>
                    <a:pt x="96" y="19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0" name="Freeform 42"/>
            <p:cNvSpPr>
              <a:spLocks/>
            </p:cNvSpPr>
            <p:nvPr/>
          </p:nvSpPr>
          <p:spPr bwMode="auto">
            <a:xfrm>
              <a:off x="3792" y="2496"/>
              <a:ext cx="144" cy="240"/>
            </a:xfrm>
            <a:custGeom>
              <a:avLst/>
              <a:gdLst>
                <a:gd name="T0" fmla="*/ 0 w 112"/>
                <a:gd name="T1" fmla="*/ 0 h 192"/>
                <a:gd name="T2" fmla="*/ 123 w 112"/>
                <a:gd name="T3" fmla="*/ 60 h 192"/>
                <a:gd name="T4" fmla="*/ 123 w 112"/>
                <a:gd name="T5" fmla="*/ 240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" h="192">
                  <a:moveTo>
                    <a:pt x="0" y="0"/>
                  </a:moveTo>
                  <a:cubicBezTo>
                    <a:pt x="40" y="8"/>
                    <a:pt x="80" y="16"/>
                    <a:pt x="96" y="48"/>
                  </a:cubicBezTo>
                  <a:cubicBezTo>
                    <a:pt x="112" y="80"/>
                    <a:pt x="96" y="168"/>
                    <a:pt x="96" y="19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1" name="WordArt 43"/>
            <p:cNvSpPr>
              <a:spLocks noChangeArrowheads="1" noChangeShapeType="1" noTextEdit="1"/>
            </p:cNvSpPr>
            <p:nvPr/>
          </p:nvSpPr>
          <p:spPr bwMode="auto">
            <a:xfrm rot="-1932744">
              <a:off x="4272" y="2064"/>
              <a:ext cx="91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972"/>
                </a:avLst>
              </a:prstTxWarp>
            </a:bodyPr>
            <a:lstStyle/>
            <a:p>
              <a:pPr algn="ctr"/>
              <a:r>
                <a:rPr lang="es-ES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y = kx + </a:t>
              </a:r>
              <a:r>
                <a:rPr lang="es-ES" i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b</a:t>
              </a:r>
              <a:endParaRPr lang="es-ES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  <a:p>
              <a:pPr algn="ctr"/>
              <a:r>
                <a:rPr lang="es-ES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  (k &gt; 0)</a:t>
              </a:r>
              <a:endParaRPr lang="ru-RU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32" name="Group 44"/>
          <p:cNvGrpSpPr>
            <a:grpSpLocks/>
          </p:cNvGrpSpPr>
          <p:nvPr/>
        </p:nvGrpSpPr>
        <p:grpSpPr bwMode="auto">
          <a:xfrm>
            <a:off x="5334000" y="1676400"/>
            <a:ext cx="3200400" cy="3581400"/>
            <a:chOff x="3312" y="192"/>
            <a:chExt cx="2016" cy="2256"/>
          </a:xfrm>
        </p:grpSpPr>
        <p:sp>
          <p:nvSpPr>
            <p:cNvPr id="133" name="Rectangle 45"/>
            <p:cNvSpPr>
              <a:spLocks noChangeArrowheads="1"/>
            </p:cNvSpPr>
            <p:nvPr/>
          </p:nvSpPr>
          <p:spPr bwMode="auto">
            <a:xfrm>
              <a:off x="3312" y="192"/>
              <a:ext cx="2016" cy="22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4" name="Line 46"/>
            <p:cNvSpPr>
              <a:spLocks noChangeShapeType="1"/>
            </p:cNvSpPr>
            <p:nvPr/>
          </p:nvSpPr>
          <p:spPr bwMode="auto">
            <a:xfrm>
              <a:off x="3312" y="761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Line 47"/>
            <p:cNvSpPr>
              <a:spLocks noChangeShapeType="1"/>
            </p:cNvSpPr>
            <p:nvPr/>
          </p:nvSpPr>
          <p:spPr bwMode="auto">
            <a:xfrm>
              <a:off x="3312" y="931"/>
              <a:ext cx="7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Line 48"/>
            <p:cNvSpPr>
              <a:spLocks noChangeShapeType="1"/>
            </p:cNvSpPr>
            <p:nvPr/>
          </p:nvSpPr>
          <p:spPr bwMode="auto">
            <a:xfrm>
              <a:off x="3312" y="1102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Line 49"/>
            <p:cNvSpPr>
              <a:spLocks noChangeShapeType="1"/>
            </p:cNvSpPr>
            <p:nvPr/>
          </p:nvSpPr>
          <p:spPr bwMode="auto">
            <a:xfrm>
              <a:off x="3312" y="1272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Line 50"/>
            <p:cNvSpPr>
              <a:spLocks noChangeShapeType="1"/>
            </p:cNvSpPr>
            <p:nvPr/>
          </p:nvSpPr>
          <p:spPr bwMode="auto">
            <a:xfrm>
              <a:off x="3312" y="1613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Line 51"/>
            <p:cNvSpPr>
              <a:spLocks noChangeShapeType="1"/>
            </p:cNvSpPr>
            <p:nvPr/>
          </p:nvSpPr>
          <p:spPr bwMode="auto">
            <a:xfrm>
              <a:off x="3312" y="1443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Line 52"/>
            <p:cNvSpPr>
              <a:spLocks noChangeShapeType="1"/>
            </p:cNvSpPr>
            <p:nvPr/>
          </p:nvSpPr>
          <p:spPr bwMode="auto">
            <a:xfrm>
              <a:off x="3312" y="1913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Line 53"/>
            <p:cNvSpPr>
              <a:spLocks noChangeShapeType="1"/>
            </p:cNvSpPr>
            <p:nvPr/>
          </p:nvSpPr>
          <p:spPr bwMode="auto">
            <a:xfrm>
              <a:off x="3312" y="2066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Line 54"/>
            <p:cNvSpPr>
              <a:spLocks noChangeShapeType="1"/>
            </p:cNvSpPr>
            <p:nvPr/>
          </p:nvSpPr>
          <p:spPr bwMode="auto">
            <a:xfrm>
              <a:off x="3312" y="590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Line 55"/>
            <p:cNvSpPr>
              <a:spLocks noChangeShapeType="1"/>
            </p:cNvSpPr>
            <p:nvPr/>
          </p:nvSpPr>
          <p:spPr bwMode="auto">
            <a:xfrm>
              <a:off x="3312" y="419"/>
              <a:ext cx="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Line 56"/>
            <p:cNvSpPr>
              <a:spLocks noChangeShapeType="1"/>
            </p:cNvSpPr>
            <p:nvPr/>
          </p:nvSpPr>
          <p:spPr bwMode="auto">
            <a:xfrm flipH="1">
              <a:off x="4217" y="192"/>
              <a:ext cx="0" cy="202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Line 57"/>
            <p:cNvSpPr>
              <a:spLocks noChangeShapeType="1"/>
            </p:cNvSpPr>
            <p:nvPr/>
          </p:nvSpPr>
          <p:spPr bwMode="auto">
            <a:xfrm rot="5400000">
              <a:off x="4300" y="466"/>
              <a:ext cx="0" cy="19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6" name="Line 58"/>
            <p:cNvSpPr>
              <a:spLocks noChangeShapeType="1"/>
            </p:cNvSpPr>
            <p:nvPr/>
          </p:nvSpPr>
          <p:spPr bwMode="auto">
            <a:xfrm flipV="1">
              <a:off x="4382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7" name="Line 59"/>
            <p:cNvSpPr>
              <a:spLocks noChangeShapeType="1"/>
            </p:cNvSpPr>
            <p:nvPr/>
          </p:nvSpPr>
          <p:spPr bwMode="auto">
            <a:xfrm flipV="1">
              <a:off x="4546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8" name="Line 60"/>
            <p:cNvSpPr>
              <a:spLocks noChangeShapeType="1"/>
            </p:cNvSpPr>
            <p:nvPr/>
          </p:nvSpPr>
          <p:spPr bwMode="auto">
            <a:xfrm flipV="1">
              <a:off x="4711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9" name="Line 61"/>
            <p:cNvSpPr>
              <a:spLocks noChangeShapeType="1"/>
            </p:cNvSpPr>
            <p:nvPr/>
          </p:nvSpPr>
          <p:spPr bwMode="auto">
            <a:xfrm flipV="1">
              <a:off x="4875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0" name="Line 62"/>
            <p:cNvSpPr>
              <a:spLocks noChangeShapeType="1"/>
            </p:cNvSpPr>
            <p:nvPr/>
          </p:nvSpPr>
          <p:spPr bwMode="auto">
            <a:xfrm flipH="1" flipV="1">
              <a:off x="5040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" name="Line 63"/>
            <p:cNvSpPr>
              <a:spLocks noChangeShapeType="1"/>
            </p:cNvSpPr>
            <p:nvPr/>
          </p:nvSpPr>
          <p:spPr bwMode="auto">
            <a:xfrm flipV="1">
              <a:off x="5205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" name="Line 64"/>
            <p:cNvSpPr>
              <a:spLocks noChangeShapeType="1"/>
            </p:cNvSpPr>
            <p:nvPr/>
          </p:nvSpPr>
          <p:spPr bwMode="auto">
            <a:xfrm flipH="1" flipV="1">
              <a:off x="3888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" name="Line 65"/>
            <p:cNvSpPr>
              <a:spLocks noChangeShapeType="1"/>
            </p:cNvSpPr>
            <p:nvPr/>
          </p:nvSpPr>
          <p:spPr bwMode="auto">
            <a:xfrm flipH="1" flipV="1">
              <a:off x="3394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" name="Text Box 66"/>
            <p:cNvSpPr txBox="1">
              <a:spLocks noChangeArrowheads="1"/>
            </p:cNvSpPr>
            <p:nvPr/>
          </p:nvSpPr>
          <p:spPr bwMode="auto">
            <a:xfrm>
              <a:off x="5040" y="1454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155" name="Text Box 67"/>
            <p:cNvSpPr txBox="1">
              <a:spLocks noChangeArrowheads="1"/>
            </p:cNvSpPr>
            <p:nvPr/>
          </p:nvSpPr>
          <p:spPr bwMode="auto">
            <a:xfrm>
              <a:off x="4053" y="1416"/>
              <a:ext cx="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>
                  <a:solidFill>
                    <a:srgbClr val="2BAB2B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56" name="Line 68"/>
            <p:cNvSpPr>
              <a:spLocks noChangeShapeType="1"/>
            </p:cNvSpPr>
            <p:nvPr/>
          </p:nvSpPr>
          <p:spPr bwMode="auto">
            <a:xfrm>
              <a:off x="4220" y="931"/>
              <a:ext cx="10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7" name="Line 69"/>
            <p:cNvSpPr>
              <a:spLocks noChangeShapeType="1"/>
            </p:cNvSpPr>
            <p:nvPr/>
          </p:nvSpPr>
          <p:spPr bwMode="auto">
            <a:xfrm>
              <a:off x="4059" y="931"/>
              <a:ext cx="1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8" name="Text Box 70"/>
            <p:cNvSpPr txBox="1">
              <a:spLocks noChangeArrowheads="1"/>
            </p:cNvSpPr>
            <p:nvPr/>
          </p:nvSpPr>
          <p:spPr bwMode="auto">
            <a:xfrm>
              <a:off x="4011" y="192"/>
              <a:ext cx="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159" name="Line 71"/>
            <p:cNvSpPr>
              <a:spLocks noChangeShapeType="1"/>
            </p:cNvSpPr>
            <p:nvPr/>
          </p:nvSpPr>
          <p:spPr bwMode="auto">
            <a:xfrm>
              <a:off x="3312" y="2219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0" name="Line 72"/>
            <p:cNvSpPr>
              <a:spLocks noChangeShapeType="1"/>
            </p:cNvSpPr>
            <p:nvPr/>
          </p:nvSpPr>
          <p:spPr bwMode="auto">
            <a:xfrm>
              <a:off x="3312" y="237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" name="Line 73"/>
            <p:cNvSpPr>
              <a:spLocks noChangeShapeType="1"/>
            </p:cNvSpPr>
            <p:nvPr/>
          </p:nvSpPr>
          <p:spPr bwMode="auto">
            <a:xfrm>
              <a:off x="3559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2" name="Line 74"/>
            <p:cNvSpPr>
              <a:spLocks noChangeShapeType="1"/>
            </p:cNvSpPr>
            <p:nvPr/>
          </p:nvSpPr>
          <p:spPr bwMode="auto">
            <a:xfrm>
              <a:off x="3723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" name="Line 75"/>
            <p:cNvSpPr>
              <a:spLocks noChangeShapeType="1"/>
            </p:cNvSpPr>
            <p:nvPr/>
          </p:nvSpPr>
          <p:spPr bwMode="auto">
            <a:xfrm>
              <a:off x="3312" y="176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" name="Line 76"/>
            <p:cNvSpPr>
              <a:spLocks noChangeShapeType="1"/>
            </p:cNvSpPr>
            <p:nvPr/>
          </p:nvSpPr>
          <p:spPr bwMode="auto">
            <a:xfrm>
              <a:off x="4053" y="192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5" name="Line 77"/>
            <p:cNvSpPr>
              <a:spLocks noChangeShapeType="1"/>
            </p:cNvSpPr>
            <p:nvPr/>
          </p:nvSpPr>
          <p:spPr bwMode="auto">
            <a:xfrm>
              <a:off x="4217" y="2219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6" name="Line 78"/>
            <p:cNvSpPr>
              <a:spLocks noChangeShapeType="1"/>
            </p:cNvSpPr>
            <p:nvPr/>
          </p:nvSpPr>
          <p:spPr bwMode="auto">
            <a:xfrm rot="5102345" flipV="1">
              <a:off x="3612" y="516"/>
              <a:ext cx="1564" cy="130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7" name="Line 79"/>
            <p:cNvSpPr>
              <a:spLocks noChangeShapeType="1"/>
            </p:cNvSpPr>
            <p:nvPr/>
          </p:nvSpPr>
          <p:spPr bwMode="auto">
            <a:xfrm rot="4375766" flipV="1">
              <a:off x="4208" y="928"/>
              <a:ext cx="453" cy="2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8" name="WordArt 80"/>
            <p:cNvSpPr>
              <a:spLocks noChangeArrowheads="1" noChangeShapeType="1" noTextEdit="1"/>
            </p:cNvSpPr>
            <p:nvPr/>
          </p:nvSpPr>
          <p:spPr bwMode="auto">
            <a:xfrm rot="2766567">
              <a:off x="3391" y="689"/>
              <a:ext cx="782" cy="26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972"/>
                </a:avLst>
              </a:prstTxWarp>
            </a:bodyPr>
            <a:lstStyle/>
            <a:p>
              <a:pPr algn="ctr"/>
              <a:r>
                <a:rPr lang="es-ES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y = kx + </a:t>
              </a:r>
              <a:r>
                <a:rPr lang="es-ES" i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b</a:t>
              </a:r>
              <a:endParaRPr lang="es-ES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  <a:p>
              <a:pPr algn="ctr"/>
              <a:r>
                <a:rPr lang="es-ES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  (k &lt; 0)</a:t>
              </a:r>
              <a:endParaRPr lang="ru-RU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sp>
          <p:nvSpPr>
            <p:cNvPr id="169" name="Freeform 81"/>
            <p:cNvSpPr>
              <a:spLocks/>
            </p:cNvSpPr>
            <p:nvPr/>
          </p:nvSpPr>
          <p:spPr bwMode="auto">
            <a:xfrm>
              <a:off x="4608" y="1328"/>
              <a:ext cx="240" cy="112"/>
            </a:xfrm>
            <a:custGeom>
              <a:avLst/>
              <a:gdLst>
                <a:gd name="T0" fmla="*/ 0 w 240"/>
                <a:gd name="T1" fmla="*/ 16 h 112"/>
                <a:gd name="T2" fmla="*/ 144 w 240"/>
                <a:gd name="T3" fmla="*/ 16 h 112"/>
                <a:gd name="T4" fmla="*/ 240 w 240"/>
                <a:gd name="T5" fmla="*/ 112 h 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0" h="112">
                  <a:moveTo>
                    <a:pt x="0" y="16"/>
                  </a:moveTo>
                  <a:cubicBezTo>
                    <a:pt x="52" y="8"/>
                    <a:pt x="104" y="0"/>
                    <a:pt x="144" y="16"/>
                  </a:cubicBezTo>
                  <a:cubicBezTo>
                    <a:pt x="184" y="32"/>
                    <a:pt x="224" y="96"/>
                    <a:pt x="240" y="1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0" name="Freeform 82"/>
            <p:cNvSpPr>
              <a:spLocks/>
            </p:cNvSpPr>
            <p:nvPr/>
          </p:nvSpPr>
          <p:spPr bwMode="auto">
            <a:xfrm>
              <a:off x="4560" y="1296"/>
              <a:ext cx="336" cy="144"/>
            </a:xfrm>
            <a:custGeom>
              <a:avLst/>
              <a:gdLst>
                <a:gd name="T0" fmla="*/ 0 w 240"/>
                <a:gd name="T1" fmla="*/ 21 h 112"/>
                <a:gd name="T2" fmla="*/ 202 w 240"/>
                <a:gd name="T3" fmla="*/ 21 h 112"/>
                <a:gd name="T4" fmla="*/ 336 w 240"/>
                <a:gd name="T5" fmla="*/ 144 h 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0" h="112">
                  <a:moveTo>
                    <a:pt x="0" y="16"/>
                  </a:moveTo>
                  <a:cubicBezTo>
                    <a:pt x="52" y="8"/>
                    <a:pt x="104" y="0"/>
                    <a:pt x="144" y="16"/>
                  </a:cubicBezTo>
                  <a:cubicBezTo>
                    <a:pt x="184" y="32"/>
                    <a:pt x="224" y="96"/>
                    <a:pt x="240" y="1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1" name="Text Box 122"/>
          <p:cNvSpPr txBox="1">
            <a:spLocks noChangeArrowheads="1"/>
          </p:cNvSpPr>
          <p:nvPr/>
        </p:nvSpPr>
        <p:spPr bwMode="auto">
          <a:xfrm>
            <a:off x="533400" y="5334000"/>
            <a:ext cx="3733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i="1" dirty="0">
                <a:latin typeface="Times New Roman" pitchFamily="18" charset="0"/>
              </a:rPr>
              <a:t>если </a:t>
            </a:r>
            <a:r>
              <a:rPr lang="en-US" sz="2800" i="1" dirty="0">
                <a:latin typeface="Times New Roman" pitchFamily="18" charset="0"/>
              </a:rPr>
              <a:t>k</a:t>
            </a:r>
            <a:r>
              <a:rPr lang="ru-RU" sz="2800" i="1" dirty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&gt;</a:t>
            </a:r>
            <a:r>
              <a:rPr lang="ru-RU" sz="2800" dirty="0">
                <a:latin typeface="Times New Roman" pitchFamily="18" charset="0"/>
              </a:rPr>
              <a:t> 0, </a:t>
            </a:r>
            <a:r>
              <a:rPr lang="ru-RU" sz="2800" i="1" dirty="0">
                <a:latin typeface="Times New Roman" pitchFamily="18" charset="0"/>
              </a:rPr>
              <a:t>то линейная функция у = </a:t>
            </a:r>
            <a:r>
              <a:rPr lang="en-US" sz="2800" i="1" dirty="0" err="1">
                <a:latin typeface="Times New Roman" pitchFamily="18" charset="0"/>
              </a:rPr>
              <a:t>kx</a:t>
            </a:r>
            <a:r>
              <a:rPr lang="ru-RU" sz="2800" i="1" dirty="0">
                <a:latin typeface="Times New Roman" pitchFamily="18" charset="0"/>
              </a:rPr>
              <a:t> + </a:t>
            </a:r>
            <a:r>
              <a:rPr lang="en-US" sz="2800" i="1" dirty="0" smtClean="0">
                <a:latin typeface="Times New Roman" pitchFamily="18" charset="0"/>
              </a:rPr>
              <a:t>b</a:t>
            </a:r>
            <a:r>
              <a:rPr lang="ru-RU" sz="2800" i="1" dirty="0" smtClean="0">
                <a:latin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</a:rPr>
              <a:t>возрастает</a:t>
            </a:r>
          </a:p>
        </p:txBody>
      </p:sp>
      <p:sp>
        <p:nvSpPr>
          <p:cNvPr id="172" name="Text Box 123"/>
          <p:cNvSpPr txBox="1">
            <a:spLocks noChangeArrowheads="1"/>
          </p:cNvSpPr>
          <p:nvPr/>
        </p:nvSpPr>
        <p:spPr bwMode="auto">
          <a:xfrm>
            <a:off x="4876800" y="5332413"/>
            <a:ext cx="3733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i="1" dirty="0">
                <a:latin typeface="Times New Roman" pitchFamily="18" charset="0"/>
              </a:rPr>
              <a:t>если </a:t>
            </a:r>
            <a:r>
              <a:rPr lang="en-US" sz="2800" i="1" dirty="0">
                <a:latin typeface="Times New Roman" pitchFamily="18" charset="0"/>
              </a:rPr>
              <a:t>k</a:t>
            </a:r>
            <a:r>
              <a:rPr lang="ru-RU" sz="2800" i="1" dirty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&lt;</a:t>
            </a:r>
            <a:r>
              <a:rPr lang="ru-RU" sz="2800" dirty="0">
                <a:latin typeface="Times New Roman" pitchFamily="18" charset="0"/>
              </a:rPr>
              <a:t> 0, </a:t>
            </a:r>
            <a:r>
              <a:rPr lang="ru-RU" sz="2800" i="1" dirty="0">
                <a:latin typeface="Times New Roman" pitchFamily="18" charset="0"/>
              </a:rPr>
              <a:t>то линейная функция у = </a:t>
            </a:r>
            <a:r>
              <a:rPr lang="en-US" sz="2800" i="1" dirty="0" err="1">
                <a:latin typeface="Times New Roman" pitchFamily="18" charset="0"/>
              </a:rPr>
              <a:t>kx</a:t>
            </a:r>
            <a:r>
              <a:rPr lang="ru-RU" sz="2800" i="1" dirty="0">
                <a:latin typeface="Times New Roman" pitchFamily="18" charset="0"/>
              </a:rPr>
              <a:t> + </a:t>
            </a:r>
            <a:r>
              <a:rPr lang="en-US" sz="2800" i="1" dirty="0" smtClean="0">
                <a:latin typeface="Times New Roman" pitchFamily="18" charset="0"/>
              </a:rPr>
              <a:t>b</a:t>
            </a:r>
            <a:r>
              <a:rPr lang="ru-RU" sz="2800" i="1" dirty="0" smtClean="0">
                <a:latin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</a:rPr>
              <a:t>убывает</a:t>
            </a:r>
          </a:p>
        </p:txBody>
      </p:sp>
      <p:sp>
        <p:nvSpPr>
          <p:cNvPr id="173" name="Oval 125"/>
          <p:cNvSpPr>
            <a:spLocks noChangeArrowheads="1"/>
          </p:cNvSpPr>
          <p:nvPr/>
        </p:nvSpPr>
        <p:spPr bwMode="auto">
          <a:xfrm>
            <a:off x="1676400" y="30480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74" name="Oval 126"/>
          <p:cNvSpPr>
            <a:spLocks noChangeArrowheads="1"/>
          </p:cNvSpPr>
          <p:nvPr/>
        </p:nvSpPr>
        <p:spPr bwMode="auto">
          <a:xfrm>
            <a:off x="6705600" y="2895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75" name="Text Box 127"/>
          <p:cNvSpPr txBox="1">
            <a:spLocks noChangeArrowheads="1"/>
          </p:cNvSpPr>
          <p:nvPr/>
        </p:nvSpPr>
        <p:spPr bwMode="auto">
          <a:xfrm>
            <a:off x="1371600" y="25908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b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76" name="Text Box 128"/>
          <p:cNvSpPr txBox="1">
            <a:spLocks noChangeArrowheads="1"/>
          </p:cNvSpPr>
          <p:nvPr/>
        </p:nvSpPr>
        <p:spPr bwMode="auto">
          <a:xfrm>
            <a:off x="6516216" y="242088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b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77" name="Text Box 124"/>
          <p:cNvSpPr txBox="1">
            <a:spLocks noChangeArrowheads="1"/>
          </p:cNvSpPr>
          <p:nvPr/>
        </p:nvSpPr>
        <p:spPr bwMode="auto">
          <a:xfrm>
            <a:off x="228600" y="762000"/>
            <a:ext cx="891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latin typeface="Times New Roman" pitchFamily="18" charset="0"/>
              </a:rPr>
              <a:t>Линейной функцией называется такая функция, которая задана формулой </a:t>
            </a:r>
            <a:r>
              <a:rPr lang="en-US" sz="2400" b="1" i="1" dirty="0">
                <a:solidFill>
                  <a:srgbClr val="FF3300"/>
                </a:solidFill>
                <a:latin typeface="Times New Roman" pitchFamily="18" charset="0"/>
              </a:rPr>
              <a:t>y</a:t>
            </a:r>
            <a:r>
              <a:rPr lang="ru-RU" sz="2400" b="1" i="1" dirty="0">
                <a:solidFill>
                  <a:srgbClr val="FF3300"/>
                </a:solidFill>
                <a:latin typeface="Times New Roman" pitchFamily="18" charset="0"/>
              </a:rPr>
              <a:t>= </a:t>
            </a:r>
            <a:r>
              <a:rPr lang="en-US" sz="2400" b="1" i="1" dirty="0" err="1">
                <a:solidFill>
                  <a:srgbClr val="FF3300"/>
                </a:solidFill>
                <a:latin typeface="Times New Roman" pitchFamily="18" charset="0"/>
              </a:rPr>
              <a:t>kx</a:t>
            </a:r>
            <a:r>
              <a:rPr lang="ru-RU" sz="2400" b="1" i="1" dirty="0">
                <a:solidFill>
                  <a:srgbClr val="FF3300"/>
                </a:solidFill>
                <a:latin typeface="Times New Roman" pitchFamily="18" charset="0"/>
              </a:rPr>
              <a:t> + 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. Где </a:t>
            </a:r>
            <a:r>
              <a:rPr lang="en-US" sz="2400" b="1" i="1" dirty="0">
                <a:solidFill>
                  <a:srgbClr val="FF3300"/>
                </a:solidFill>
                <a:latin typeface="Times New Roman" pitchFamily="18" charset="0"/>
              </a:rPr>
              <a:t>k</a:t>
            </a:r>
            <a:r>
              <a:rPr lang="ru-RU" sz="2400" b="1" i="1" dirty="0">
                <a:solidFill>
                  <a:srgbClr val="FF3300"/>
                </a:solidFill>
                <a:latin typeface="Times New Roman" pitchFamily="18" charset="0"/>
              </a:rPr>
              <a:t> и 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sz="2400" b="1" i="1" dirty="0">
                <a:solidFill>
                  <a:srgbClr val="FF3300"/>
                </a:solidFill>
                <a:latin typeface="Times New Roman" pitchFamily="18" charset="0"/>
              </a:rPr>
              <a:t>действительные числа</a:t>
            </a:r>
          </a:p>
        </p:txBody>
      </p:sp>
    </p:spTree>
    <p:extLst>
      <p:ext uri="{BB962C8B-B14F-4D97-AF65-F5344CB8AC3E}">
        <p14:creationId xmlns:p14="http://schemas.microsoft.com/office/powerpoint/2010/main" val="382915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171" grpId="0" autoUpdateAnimBg="0"/>
      <p:bldP spid="172" grpId="0" autoUpdateAnimBg="0"/>
      <p:bldP spid="173" grpId="0" animBg="1"/>
      <p:bldP spid="174" grpId="0" animBg="1"/>
      <p:bldP spid="175" grpId="0"/>
      <p:bldP spid="176" grpId="0"/>
      <p:bldP spid="1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496" y="44624"/>
            <a:ext cx="9073008" cy="6768752"/>
            <a:chOff x="35496" y="44624"/>
            <a:chExt cx="9073008" cy="676875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50904" y="116632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35496" y="6741368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7504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9045533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0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i="1">
                <a:solidFill>
                  <a:srgbClr val="FF3300"/>
                </a:solidFill>
                <a:latin typeface="Times New Roman" pitchFamily="18" charset="0"/>
              </a:rPr>
              <a:t>Взаимное расположение графиков линейных функций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181" name="Group 215"/>
          <p:cNvGrpSpPr>
            <a:grpSpLocks/>
          </p:cNvGrpSpPr>
          <p:nvPr/>
        </p:nvGrpSpPr>
        <p:grpSpPr bwMode="auto">
          <a:xfrm>
            <a:off x="304800" y="1098550"/>
            <a:ext cx="8474075" cy="1200150"/>
            <a:chOff x="422" y="1031"/>
            <a:chExt cx="5338" cy="756"/>
          </a:xfrm>
        </p:grpSpPr>
        <p:sp>
          <p:nvSpPr>
            <p:cNvPr id="182" name="Text Box 5"/>
            <p:cNvSpPr txBox="1">
              <a:spLocks noChangeArrowheads="1"/>
            </p:cNvSpPr>
            <p:nvPr/>
          </p:nvSpPr>
          <p:spPr bwMode="auto">
            <a:xfrm>
              <a:off x="422" y="1031"/>
              <a:ext cx="533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dirty="0">
                  <a:latin typeface="Times New Roman" pitchFamily="18" charset="0"/>
                </a:rPr>
                <a:t>Пусть даны две линейные функции </a:t>
              </a:r>
              <a:r>
                <a:rPr lang="en-US" sz="2400" b="1" i="1" dirty="0">
                  <a:solidFill>
                    <a:srgbClr val="FF3300"/>
                  </a:solidFill>
                  <a:latin typeface="Times New Roman" pitchFamily="18" charset="0"/>
                </a:rPr>
                <a:t>y</a:t>
              </a:r>
              <a:r>
                <a:rPr lang="ru-RU" sz="2400" b="1" i="1" dirty="0">
                  <a:solidFill>
                    <a:srgbClr val="FF3300"/>
                  </a:solidFill>
                  <a:latin typeface="Times New Roman" pitchFamily="18" charset="0"/>
                </a:rPr>
                <a:t>= </a:t>
              </a:r>
              <a:r>
                <a:rPr lang="en-US" sz="2400" b="1" i="1" dirty="0">
                  <a:solidFill>
                    <a:srgbClr val="FF3300"/>
                  </a:solidFill>
                  <a:latin typeface="Times New Roman" pitchFamily="18" charset="0"/>
                </a:rPr>
                <a:t>k</a:t>
              </a:r>
              <a:r>
                <a:rPr lang="ru-RU" sz="2400" b="1" i="1" dirty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sz="2400" b="1" i="1" dirty="0">
                  <a:solidFill>
                    <a:srgbClr val="FF3300"/>
                  </a:solidFill>
                  <a:latin typeface="Times New Roman" pitchFamily="18" charset="0"/>
                </a:rPr>
                <a:t>x</a:t>
              </a:r>
              <a:r>
                <a:rPr lang="ru-RU" sz="2400" b="1" i="1" dirty="0">
                  <a:solidFill>
                    <a:srgbClr val="FF3300"/>
                  </a:solidFill>
                  <a:latin typeface="Times New Roman" pitchFamily="18" charset="0"/>
                </a:rPr>
                <a:t> + </a:t>
              </a:r>
              <a:r>
                <a:rPr lang="en-US" sz="24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b</a:t>
              </a:r>
              <a:r>
                <a:rPr lang="ru-RU" sz="2400" dirty="0" smtClean="0">
                  <a:latin typeface="Times New Roman" pitchFamily="18" charset="0"/>
                </a:rPr>
                <a:t>  </a:t>
              </a:r>
              <a:r>
                <a:rPr lang="ru-RU" sz="2400" dirty="0">
                  <a:latin typeface="Times New Roman" pitchFamily="18" charset="0"/>
                </a:rPr>
                <a:t>и </a:t>
              </a:r>
              <a:r>
                <a:rPr lang="en-US" sz="2400" b="1" i="1" dirty="0">
                  <a:solidFill>
                    <a:srgbClr val="FF3300"/>
                  </a:solidFill>
                  <a:latin typeface="Times New Roman" pitchFamily="18" charset="0"/>
                </a:rPr>
                <a:t>y</a:t>
              </a:r>
              <a:r>
                <a:rPr lang="ru-RU" sz="2400" b="1" i="1" dirty="0">
                  <a:solidFill>
                    <a:srgbClr val="FF3300"/>
                  </a:solidFill>
                  <a:latin typeface="Times New Roman" pitchFamily="18" charset="0"/>
                </a:rPr>
                <a:t>= </a:t>
              </a:r>
              <a:r>
                <a:rPr lang="en-US" sz="2400" b="1" i="1" dirty="0">
                  <a:solidFill>
                    <a:srgbClr val="FF3300"/>
                  </a:solidFill>
                  <a:latin typeface="Times New Roman" pitchFamily="18" charset="0"/>
                </a:rPr>
                <a:t>k</a:t>
              </a:r>
              <a:r>
                <a:rPr lang="ru-RU" sz="2400" b="1" i="1" dirty="0">
                  <a:solidFill>
                    <a:srgbClr val="FF3300"/>
                  </a:solidFill>
                  <a:latin typeface="Times New Roman" pitchFamily="18" charset="0"/>
                </a:rPr>
                <a:t>  </a:t>
              </a:r>
              <a:r>
                <a:rPr lang="en-US" sz="2400" b="1" i="1" dirty="0">
                  <a:solidFill>
                    <a:srgbClr val="FF3300"/>
                  </a:solidFill>
                  <a:latin typeface="Times New Roman" pitchFamily="18" charset="0"/>
                </a:rPr>
                <a:t>x</a:t>
              </a:r>
              <a:r>
                <a:rPr lang="ru-RU" sz="2400" b="1" i="1" dirty="0">
                  <a:solidFill>
                    <a:srgbClr val="FF3300"/>
                  </a:solidFill>
                  <a:latin typeface="Times New Roman" pitchFamily="18" charset="0"/>
                </a:rPr>
                <a:t> + </a:t>
              </a:r>
              <a:r>
                <a:rPr lang="en-US" sz="24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b</a:t>
              </a:r>
              <a:r>
                <a:rPr lang="ru-RU" sz="2400" dirty="0" smtClean="0">
                  <a:latin typeface="Times New Roman" pitchFamily="18" charset="0"/>
                </a:rPr>
                <a:t> </a:t>
              </a:r>
              <a:r>
                <a:rPr lang="ru-RU" sz="2400" dirty="0">
                  <a:latin typeface="Times New Roman" pitchFamily="18" charset="0"/>
                </a:rPr>
                <a:t>. Их графиками служат прямые. Эти прямые могут пересекаться, быть параллельными или совпадать.</a:t>
              </a:r>
            </a:p>
          </p:txBody>
        </p:sp>
        <p:sp>
          <p:nvSpPr>
            <p:cNvPr id="183" name="Text Box 6"/>
            <p:cNvSpPr txBox="1">
              <a:spLocks noChangeArrowheads="1"/>
            </p:cNvSpPr>
            <p:nvPr/>
          </p:nvSpPr>
          <p:spPr bwMode="auto">
            <a:xfrm>
              <a:off x="3700" y="111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FF33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84" name="Text Box 7"/>
            <p:cNvSpPr txBox="1">
              <a:spLocks noChangeArrowheads="1"/>
            </p:cNvSpPr>
            <p:nvPr/>
          </p:nvSpPr>
          <p:spPr bwMode="auto">
            <a:xfrm>
              <a:off x="4153" y="110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FF33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85" name="Text Box 8"/>
            <p:cNvSpPr txBox="1">
              <a:spLocks noChangeArrowheads="1"/>
            </p:cNvSpPr>
            <p:nvPr/>
          </p:nvSpPr>
          <p:spPr bwMode="auto">
            <a:xfrm>
              <a:off x="5242" y="111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 dirty="0">
                  <a:solidFill>
                    <a:srgbClr val="FF33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86" name="Text Box 9"/>
            <p:cNvSpPr txBox="1">
              <a:spLocks noChangeArrowheads="1"/>
            </p:cNvSpPr>
            <p:nvPr/>
          </p:nvSpPr>
          <p:spPr bwMode="auto">
            <a:xfrm>
              <a:off x="4743" y="1104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 dirty="0">
                  <a:solidFill>
                    <a:srgbClr val="FF3300"/>
                  </a:solidFill>
                  <a:latin typeface="Times New Roman" pitchFamily="18" charset="0"/>
                </a:rPr>
                <a:t>2 </a:t>
              </a:r>
            </a:p>
          </p:txBody>
        </p:sp>
      </p:grpSp>
      <p:sp>
        <p:nvSpPr>
          <p:cNvPr id="187" name="Text Box 17"/>
          <p:cNvSpPr txBox="1">
            <a:spLocks noChangeArrowheads="1"/>
          </p:cNvSpPr>
          <p:nvPr/>
        </p:nvSpPr>
        <p:spPr bwMode="auto">
          <a:xfrm>
            <a:off x="304800" y="2362200"/>
            <a:ext cx="218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Пересекаются</a:t>
            </a:r>
          </a:p>
        </p:txBody>
      </p:sp>
      <p:sp>
        <p:nvSpPr>
          <p:cNvPr id="188" name="Text Box 18"/>
          <p:cNvSpPr txBox="1">
            <a:spLocks noChangeArrowheads="1"/>
          </p:cNvSpPr>
          <p:nvPr/>
        </p:nvSpPr>
        <p:spPr bwMode="auto">
          <a:xfrm>
            <a:off x="3505200" y="23622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Параллельные</a:t>
            </a:r>
          </a:p>
        </p:txBody>
      </p:sp>
      <p:sp>
        <p:nvSpPr>
          <p:cNvPr id="189" name="Text Box 19"/>
          <p:cNvSpPr txBox="1">
            <a:spLocks noChangeArrowheads="1"/>
          </p:cNvSpPr>
          <p:nvPr/>
        </p:nvSpPr>
        <p:spPr bwMode="auto">
          <a:xfrm>
            <a:off x="6727825" y="2362200"/>
            <a:ext cx="218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Совпадают</a:t>
            </a:r>
          </a:p>
        </p:txBody>
      </p:sp>
      <p:grpSp>
        <p:nvGrpSpPr>
          <p:cNvPr id="190" name="Group 212"/>
          <p:cNvGrpSpPr>
            <a:grpSpLocks/>
          </p:cNvGrpSpPr>
          <p:nvPr/>
        </p:nvGrpSpPr>
        <p:grpSpPr bwMode="auto">
          <a:xfrm>
            <a:off x="152400" y="3645024"/>
            <a:ext cx="2819400" cy="3048000"/>
            <a:chOff x="144" y="2304"/>
            <a:chExt cx="1776" cy="1920"/>
          </a:xfrm>
        </p:grpSpPr>
        <p:sp>
          <p:nvSpPr>
            <p:cNvPr id="191" name="Rectangle 102"/>
            <p:cNvSpPr>
              <a:spLocks noChangeArrowheads="1"/>
            </p:cNvSpPr>
            <p:nvPr/>
          </p:nvSpPr>
          <p:spPr bwMode="auto">
            <a:xfrm>
              <a:off x="144" y="2304"/>
              <a:ext cx="1776" cy="18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" name="Line 103"/>
            <p:cNvSpPr>
              <a:spLocks noChangeShapeType="1"/>
            </p:cNvSpPr>
            <p:nvPr/>
          </p:nvSpPr>
          <p:spPr bwMode="auto">
            <a:xfrm>
              <a:off x="144" y="2764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" name="Line 104"/>
            <p:cNvSpPr>
              <a:spLocks noChangeShapeType="1"/>
            </p:cNvSpPr>
            <p:nvPr/>
          </p:nvSpPr>
          <p:spPr bwMode="auto">
            <a:xfrm>
              <a:off x="144" y="2902"/>
              <a:ext cx="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" name="Line 105"/>
            <p:cNvSpPr>
              <a:spLocks noChangeShapeType="1"/>
            </p:cNvSpPr>
            <p:nvPr/>
          </p:nvSpPr>
          <p:spPr bwMode="auto">
            <a:xfrm>
              <a:off x="144" y="3040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" name="Line 106"/>
            <p:cNvSpPr>
              <a:spLocks noChangeShapeType="1"/>
            </p:cNvSpPr>
            <p:nvPr/>
          </p:nvSpPr>
          <p:spPr bwMode="auto">
            <a:xfrm>
              <a:off x="144" y="3177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6" name="Line 107"/>
            <p:cNvSpPr>
              <a:spLocks noChangeShapeType="1"/>
            </p:cNvSpPr>
            <p:nvPr/>
          </p:nvSpPr>
          <p:spPr bwMode="auto">
            <a:xfrm>
              <a:off x="144" y="3453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7" name="Line 108"/>
            <p:cNvSpPr>
              <a:spLocks noChangeShapeType="1"/>
            </p:cNvSpPr>
            <p:nvPr/>
          </p:nvSpPr>
          <p:spPr bwMode="auto">
            <a:xfrm>
              <a:off x="144" y="3315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8" name="Line 109"/>
            <p:cNvSpPr>
              <a:spLocks noChangeShapeType="1"/>
            </p:cNvSpPr>
            <p:nvPr/>
          </p:nvSpPr>
          <p:spPr bwMode="auto">
            <a:xfrm>
              <a:off x="144" y="3695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9" name="Line 110"/>
            <p:cNvSpPr>
              <a:spLocks noChangeShapeType="1"/>
            </p:cNvSpPr>
            <p:nvPr/>
          </p:nvSpPr>
          <p:spPr bwMode="auto">
            <a:xfrm>
              <a:off x="144" y="3819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0" name="Line 111"/>
            <p:cNvSpPr>
              <a:spLocks noChangeShapeType="1"/>
            </p:cNvSpPr>
            <p:nvPr/>
          </p:nvSpPr>
          <p:spPr bwMode="auto">
            <a:xfrm>
              <a:off x="144" y="2625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1" name="Line 112"/>
            <p:cNvSpPr>
              <a:spLocks noChangeShapeType="1"/>
            </p:cNvSpPr>
            <p:nvPr/>
          </p:nvSpPr>
          <p:spPr bwMode="auto">
            <a:xfrm>
              <a:off x="144" y="2488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2" name="Line 113"/>
            <p:cNvSpPr>
              <a:spLocks noChangeShapeType="1"/>
            </p:cNvSpPr>
            <p:nvPr/>
          </p:nvSpPr>
          <p:spPr bwMode="auto">
            <a:xfrm flipH="1">
              <a:off x="941" y="2304"/>
              <a:ext cx="0" cy="163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3" name="Line 114"/>
            <p:cNvSpPr>
              <a:spLocks noChangeShapeType="1"/>
            </p:cNvSpPr>
            <p:nvPr/>
          </p:nvSpPr>
          <p:spPr bwMode="auto">
            <a:xfrm rot="5400000">
              <a:off x="1014" y="2454"/>
              <a:ext cx="0" cy="17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" name="Line 115"/>
            <p:cNvSpPr>
              <a:spLocks noChangeShapeType="1"/>
            </p:cNvSpPr>
            <p:nvPr/>
          </p:nvSpPr>
          <p:spPr bwMode="auto">
            <a:xfrm flipV="1">
              <a:off x="1086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" name="Line 116"/>
            <p:cNvSpPr>
              <a:spLocks noChangeShapeType="1"/>
            </p:cNvSpPr>
            <p:nvPr/>
          </p:nvSpPr>
          <p:spPr bwMode="auto">
            <a:xfrm flipV="1">
              <a:off x="1231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" name="Line 117"/>
            <p:cNvSpPr>
              <a:spLocks noChangeShapeType="1"/>
            </p:cNvSpPr>
            <p:nvPr/>
          </p:nvSpPr>
          <p:spPr bwMode="auto">
            <a:xfrm flipV="1">
              <a:off x="1376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" name="Line 118"/>
            <p:cNvSpPr>
              <a:spLocks noChangeShapeType="1"/>
            </p:cNvSpPr>
            <p:nvPr/>
          </p:nvSpPr>
          <p:spPr bwMode="auto">
            <a:xfrm flipV="1">
              <a:off x="1521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" name="Line 119"/>
            <p:cNvSpPr>
              <a:spLocks noChangeShapeType="1"/>
            </p:cNvSpPr>
            <p:nvPr/>
          </p:nvSpPr>
          <p:spPr bwMode="auto">
            <a:xfrm flipH="1" flipV="1">
              <a:off x="1666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9" name="Line 120"/>
            <p:cNvSpPr>
              <a:spLocks noChangeShapeType="1"/>
            </p:cNvSpPr>
            <p:nvPr/>
          </p:nvSpPr>
          <p:spPr bwMode="auto">
            <a:xfrm flipV="1">
              <a:off x="1811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" name="Line 121"/>
            <p:cNvSpPr>
              <a:spLocks noChangeShapeType="1"/>
            </p:cNvSpPr>
            <p:nvPr/>
          </p:nvSpPr>
          <p:spPr bwMode="auto">
            <a:xfrm flipH="1" flipV="1">
              <a:off x="651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1" name="Line 122"/>
            <p:cNvSpPr>
              <a:spLocks noChangeShapeType="1"/>
            </p:cNvSpPr>
            <p:nvPr/>
          </p:nvSpPr>
          <p:spPr bwMode="auto">
            <a:xfrm flipH="1" flipV="1">
              <a:off x="216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2" name="Text Box 123"/>
            <p:cNvSpPr txBox="1">
              <a:spLocks noChangeArrowheads="1"/>
            </p:cNvSpPr>
            <p:nvPr/>
          </p:nvSpPr>
          <p:spPr bwMode="auto">
            <a:xfrm>
              <a:off x="1666" y="3324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213" name="Text Box 124"/>
            <p:cNvSpPr txBox="1">
              <a:spLocks noChangeArrowheads="1"/>
            </p:cNvSpPr>
            <p:nvPr/>
          </p:nvSpPr>
          <p:spPr bwMode="auto">
            <a:xfrm>
              <a:off x="797" y="3294"/>
              <a:ext cx="1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>
                  <a:solidFill>
                    <a:srgbClr val="2BAB2B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14" name="Line 125"/>
            <p:cNvSpPr>
              <a:spLocks noChangeShapeType="1"/>
            </p:cNvSpPr>
            <p:nvPr/>
          </p:nvSpPr>
          <p:spPr bwMode="auto">
            <a:xfrm>
              <a:off x="944" y="2902"/>
              <a:ext cx="9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" name="Line 126"/>
            <p:cNvSpPr>
              <a:spLocks noChangeShapeType="1"/>
            </p:cNvSpPr>
            <p:nvPr/>
          </p:nvSpPr>
          <p:spPr bwMode="auto">
            <a:xfrm>
              <a:off x="802" y="2902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" name="Text Box 127"/>
            <p:cNvSpPr txBox="1">
              <a:spLocks noChangeArrowheads="1"/>
            </p:cNvSpPr>
            <p:nvPr/>
          </p:nvSpPr>
          <p:spPr bwMode="auto">
            <a:xfrm>
              <a:off x="760" y="2304"/>
              <a:ext cx="1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217" name="Line 128"/>
            <p:cNvSpPr>
              <a:spLocks noChangeShapeType="1"/>
            </p:cNvSpPr>
            <p:nvPr/>
          </p:nvSpPr>
          <p:spPr bwMode="auto">
            <a:xfrm>
              <a:off x="144" y="3943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8" name="Line 129"/>
            <p:cNvSpPr>
              <a:spLocks noChangeShapeType="1"/>
            </p:cNvSpPr>
            <p:nvPr/>
          </p:nvSpPr>
          <p:spPr bwMode="auto">
            <a:xfrm>
              <a:off x="144" y="406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9" name="Line 130"/>
            <p:cNvSpPr>
              <a:spLocks noChangeShapeType="1"/>
            </p:cNvSpPr>
            <p:nvPr/>
          </p:nvSpPr>
          <p:spPr bwMode="auto">
            <a:xfrm>
              <a:off x="361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0" name="Line 131"/>
            <p:cNvSpPr>
              <a:spLocks noChangeShapeType="1"/>
            </p:cNvSpPr>
            <p:nvPr/>
          </p:nvSpPr>
          <p:spPr bwMode="auto">
            <a:xfrm>
              <a:off x="506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1" name="Line 132"/>
            <p:cNvSpPr>
              <a:spLocks noChangeShapeType="1"/>
            </p:cNvSpPr>
            <p:nvPr/>
          </p:nvSpPr>
          <p:spPr bwMode="auto">
            <a:xfrm>
              <a:off x="144" y="35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2" name="Line 133"/>
            <p:cNvSpPr>
              <a:spLocks noChangeShapeType="1"/>
            </p:cNvSpPr>
            <p:nvPr/>
          </p:nvSpPr>
          <p:spPr bwMode="auto">
            <a:xfrm>
              <a:off x="796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3" name="Line 134"/>
            <p:cNvSpPr>
              <a:spLocks noChangeShapeType="1"/>
            </p:cNvSpPr>
            <p:nvPr/>
          </p:nvSpPr>
          <p:spPr bwMode="auto">
            <a:xfrm>
              <a:off x="941" y="3943"/>
              <a:ext cx="0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4" name="Line 135"/>
            <p:cNvSpPr>
              <a:spLocks noChangeShapeType="1"/>
            </p:cNvSpPr>
            <p:nvPr/>
          </p:nvSpPr>
          <p:spPr bwMode="auto">
            <a:xfrm rot="687553" flipV="1">
              <a:off x="285" y="2486"/>
              <a:ext cx="1378" cy="1051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" name="Line 136"/>
            <p:cNvSpPr>
              <a:spLocks noChangeShapeType="1"/>
            </p:cNvSpPr>
            <p:nvPr/>
          </p:nvSpPr>
          <p:spPr bwMode="auto">
            <a:xfrm flipV="1">
              <a:off x="434" y="2984"/>
              <a:ext cx="399" cy="18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 type="stealth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6" name="Freeform 137"/>
            <p:cNvSpPr>
              <a:spLocks/>
            </p:cNvSpPr>
            <p:nvPr/>
          </p:nvSpPr>
          <p:spPr bwMode="auto">
            <a:xfrm>
              <a:off x="615" y="3201"/>
              <a:ext cx="85" cy="123"/>
            </a:xfrm>
            <a:custGeom>
              <a:avLst/>
              <a:gdLst>
                <a:gd name="T0" fmla="*/ 0 w 112"/>
                <a:gd name="T1" fmla="*/ 0 h 192"/>
                <a:gd name="T2" fmla="*/ 73 w 112"/>
                <a:gd name="T3" fmla="*/ 31 h 192"/>
                <a:gd name="T4" fmla="*/ 73 w 112"/>
                <a:gd name="T5" fmla="*/ 123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" h="192">
                  <a:moveTo>
                    <a:pt x="0" y="0"/>
                  </a:moveTo>
                  <a:cubicBezTo>
                    <a:pt x="40" y="8"/>
                    <a:pt x="80" y="16"/>
                    <a:pt x="96" y="48"/>
                  </a:cubicBezTo>
                  <a:cubicBezTo>
                    <a:pt x="112" y="80"/>
                    <a:pt x="96" y="168"/>
                    <a:pt x="96" y="192"/>
                  </a:cubicBez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7" name="Freeform 138"/>
            <p:cNvSpPr>
              <a:spLocks/>
            </p:cNvSpPr>
            <p:nvPr/>
          </p:nvSpPr>
          <p:spPr bwMode="auto">
            <a:xfrm>
              <a:off x="651" y="3170"/>
              <a:ext cx="109" cy="154"/>
            </a:xfrm>
            <a:custGeom>
              <a:avLst/>
              <a:gdLst>
                <a:gd name="T0" fmla="*/ 0 w 112"/>
                <a:gd name="T1" fmla="*/ 0 h 192"/>
                <a:gd name="T2" fmla="*/ 93 w 112"/>
                <a:gd name="T3" fmla="*/ 39 h 192"/>
                <a:gd name="T4" fmla="*/ 93 w 112"/>
                <a:gd name="T5" fmla="*/ 154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" h="192">
                  <a:moveTo>
                    <a:pt x="0" y="0"/>
                  </a:moveTo>
                  <a:cubicBezTo>
                    <a:pt x="40" y="8"/>
                    <a:pt x="80" y="16"/>
                    <a:pt x="96" y="48"/>
                  </a:cubicBezTo>
                  <a:cubicBezTo>
                    <a:pt x="112" y="80"/>
                    <a:pt x="96" y="168"/>
                    <a:pt x="96" y="192"/>
                  </a:cubicBez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8" name="Line 140"/>
            <p:cNvSpPr>
              <a:spLocks noChangeShapeType="1"/>
            </p:cNvSpPr>
            <p:nvPr/>
          </p:nvSpPr>
          <p:spPr bwMode="auto">
            <a:xfrm rot="687553" flipH="1" flipV="1">
              <a:off x="177" y="2768"/>
              <a:ext cx="1152" cy="118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9" name="Group 148"/>
            <p:cNvGrpSpPr>
              <a:grpSpLocks/>
            </p:cNvGrpSpPr>
            <p:nvPr/>
          </p:nvGrpSpPr>
          <p:grpSpPr bwMode="auto">
            <a:xfrm rot="-1499742">
              <a:off x="868" y="2652"/>
              <a:ext cx="860" cy="324"/>
              <a:chOff x="4416" y="2544"/>
              <a:chExt cx="860" cy="324"/>
            </a:xfrm>
          </p:grpSpPr>
          <p:sp>
            <p:nvSpPr>
              <p:cNvPr id="234" name="Text Box 149"/>
              <p:cNvSpPr txBox="1">
                <a:spLocks noChangeArrowheads="1"/>
              </p:cNvSpPr>
              <p:nvPr/>
            </p:nvSpPr>
            <p:spPr bwMode="auto">
              <a:xfrm>
                <a:off x="5088" y="254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FF33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35" name="WordArt 1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4416" y="2544"/>
                <a:ext cx="737" cy="32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1972"/>
                  </a:avLst>
                </a:prstTxWarp>
              </a:bodyPr>
              <a:lstStyle/>
              <a:p>
                <a:pPr algn="ctr"/>
                <a:r>
                  <a:rPr lang="en-US" i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y = k x + </a:t>
                </a:r>
                <a:r>
                  <a:rPr lang="en-US" i="1" kern="1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b</a:t>
                </a:r>
                <a:endParaRPr lang="en-US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endParaRPr>
              </a:p>
              <a:p>
                <a:pPr algn="ctr"/>
                <a:r>
                  <a:rPr lang="en-US" i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  </a:t>
                </a:r>
                <a:endParaRPr lang="ru-RU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36" name="Text Box 151"/>
              <p:cNvSpPr txBox="1">
                <a:spLocks noChangeArrowheads="1"/>
              </p:cNvSpPr>
              <p:nvPr/>
            </p:nvSpPr>
            <p:spPr bwMode="auto">
              <a:xfrm>
                <a:off x="4656" y="254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FF33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230" name="Group 152"/>
            <p:cNvGrpSpPr>
              <a:grpSpLocks/>
            </p:cNvGrpSpPr>
            <p:nvPr/>
          </p:nvGrpSpPr>
          <p:grpSpPr bwMode="auto">
            <a:xfrm rot="3077086">
              <a:off x="644" y="3632"/>
              <a:ext cx="860" cy="324"/>
              <a:chOff x="4368" y="3756"/>
              <a:chExt cx="860" cy="324"/>
            </a:xfrm>
          </p:grpSpPr>
          <p:sp>
            <p:nvSpPr>
              <p:cNvPr id="231" name="Text Box 153"/>
              <p:cNvSpPr txBox="1">
                <a:spLocks noChangeArrowheads="1"/>
              </p:cNvSpPr>
              <p:nvPr/>
            </p:nvSpPr>
            <p:spPr bwMode="auto">
              <a:xfrm>
                <a:off x="5040" y="375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FF33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32" name="WordArt 154"/>
              <p:cNvSpPr>
                <a:spLocks noChangeArrowheads="1" noChangeShapeType="1" noTextEdit="1"/>
              </p:cNvSpPr>
              <p:nvPr/>
            </p:nvSpPr>
            <p:spPr bwMode="auto">
              <a:xfrm>
                <a:off x="4368" y="3756"/>
                <a:ext cx="737" cy="32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1972"/>
                  </a:avLst>
                </a:prstTxWarp>
              </a:bodyPr>
              <a:lstStyle/>
              <a:p>
                <a:pPr algn="ctr"/>
                <a:r>
                  <a:rPr lang="en-US" i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y = k x + </a:t>
                </a:r>
                <a:r>
                  <a:rPr lang="en-US" i="1" kern="1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b</a:t>
                </a:r>
                <a:endParaRPr lang="en-US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endParaRPr>
              </a:p>
              <a:p>
                <a:pPr algn="ctr"/>
                <a:r>
                  <a:rPr lang="en-US" i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  </a:t>
                </a:r>
                <a:endParaRPr lang="ru-RU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33" name="Text Box 155"/>
              <p:cNvSpPr txBox="1">
                <a:spLocks noChangeArrowheads="1"/>
              </p:cNvSpPr>
              <p:nvPr/>
            </p:nvSpPr>
            <p:spPr bwMode="auto">
              <a:xfrm>
                <a:off x="4608" y="375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FF33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</p:grpSp>
      <p:grpSp>
        <p:nvGrpSpPr>
          <p:cNvPr id="237" name="Group 164"/>
          <p:cNvGrpSpPr>
            <a:grpSpLocks/>
          </p:cNvGrpSpPr>
          <p:nvPr/>
        </p:nvGrpSpPr>
        <p:grpSpPr bwMode="auto">
          <a:xfrm>
            <a:off x="3276600" y="3645024"/>
            <a:ext cx="2819400" cy="2895600"/>
            <a:chOff x="2064" y="2304"/>
            <a:chExt cx="1776" cy="1824"/>
          </a:xfrm>
        </p:grpSpPr>
        <p:sp>
          <p:nvSpPr>
            <p:cNvPr id="238" name="Rectangle 21"/>
            <p:cNvSpPr>
              <a:spLocks noChangeArrowheads="1"/>
            </p:cNvSpPr>
            <p:nvPr/>
          </p:nvSpPr>
          <p:spPr bwMode="auto">
            <a:xfrm>
              <a:off x="2064" y="2304"/>
              <a:ext cx="1776" cy="18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9" name="Line 22"/>
            <p:cNvSpPr>
              <a:spLocks noChangeShapeType="1"/>
            </p:cNvSpPr>
            <p:nvPr/>
          </p:nvSpPr>
          <p:spPr bwMode="auto">
            <a:xfrm>
              <a:off x="2064" y="2764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0" name="Line 23"/>
            <p:cNvSpPr>
              <a:spLocks noChangeShapeType="1"/>
            </p:cNvSpPr>
            <p:nvPr/>
          </p:nvSpPr>
          <p:spPr bwMode="auto">
            <a:xfrm>
              <a:off x="2064" y="2902"/>
              <a:ext cx="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1" name="Line 24"/>
            <p:cNvSpPr>
              <a:spLocks noChangeShapeType="1"/>
            </p:cNvSpPr>
            <p:nvPr/>
          </p:nvSpPr>
          <p:spPr bwMode="auto">
            <a:xfrm>
              <a:off x="2064" y="3040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2" name="Line 25"/>
            <p:cNvSpPr>
              <a:spLocks noChangeShapeType="1"/>
            </p:cNvSpPr>
            <p:nvPr/>
          </p:nvSpPr>
          <p:spPr bwMode="auto">
            <a:xfrm>
              <a:off x="2064" y="3177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3" name="Line 26"/>
            <p:cNvSpPr>
              <a:spLocks noChangeShapeType="1"/>
            </p:cNvSpPr>
            <p:nvPr/>
          </p:nvSpPr>
          <p:spPr bwMode="auto">
            <a:xfrm>
              <a:off x="2064" y="3453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4" name="Line 27"/>
            <p:cNvSpPr>
              <a:spLocks noChangeShapeType="1"/>
            </p:cNvSpPr>
            <p:nvPr/>
          </p:nvSpPr>
          <p:spPr bwMode="auto">
            <a:xfrm>
              <a:off x="2064" y="3315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" name="Line 28"/>
            <p:cNvSpPr>
              <a:spLocks noChangeShapeType="1"/>
            </p:cNvSpPr>
            <p:nvPr/>
          </p:nvSpPr>
          <p:spPr bwMode="auto">
            <a:xfrm>
              <a:off x="2064" y="3695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" name="Line 29"/>
            <p:cNvSpPr>
              <a:spLocks noChangeShapeType="1"/>
            </p:cNvSpPr>
            <p:nvPr/>
          </p:nvSpPr>
          <p:spPr bwMode="auto">
            <a:xfrm>
              <a:off x="2064" y="3819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7" name="Line 30"/>
            <p:cNvSpPr>
              <a:spLocks noChangeShapeType="1"/>
            </p:cNvSpPr>
            <p:nvPr/>
          </p:nvSpPr>
          <p:spPr bwMode="auto">
            <a:xfrm>
              <a:off x="2064" y="2625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8" name="Line 31"/>
            <p:cNvSpPr>
              <a:spLocks noChangeShapeType="1"/>
            </p:cNvSpPr>
            <p:nvPr/>
          </p:nvSpPr>
          <p:spPr bwMode="auto">
            <a:xfrm>
              <a:off x="2064" y="2488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" name="Line 32"/>
            <p:cNvSpPr>
              <a:spLocks noChangeShapeType="1"/>
            </p:cNvSpPr>
            <p:nvPr/>
          </p:nvSpPr>
          <p:spPr bwMode="auto">
            <a:xfrm flipH="1">
              <a:off x="2861" y="2304"/>
              <a:ext cx="0" cy="163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" name="Line 33"/>
            <p:cNvSpPr>
              <a:spLocks noChangeShapeType="1"/>
            </p:cNvSpPr>
            <p:nvPr/>
          </p:nvSpPr>
          <p:spPr bwMode="auto">
            <a:xfrm rot="5400000">
              <a:off x="2934" y="2454"/>
              <a:ext cx="0" cy="17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1" name="Line 34"/>
            <p:cNvSpPr>
              <a:spLocks noChangeShapeType="1"/>
            </p:cNvSpPr>
            <p:nvPr/>
          </p:nvSpPr>
          <p:spPr bwMode="auto">
            <a:xfrm flipV="1">
              <a:off x="3006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2" name="Line 35"/>
            <p:cNvSpPr>
              <a:spLocks noChangeShapeType="1"/>
            </p:cNvSpPr>
            <p:nvPr/>
          </p:nvSpPr>
          <p:spPr bwMode="auto">
            <a:xfrm flipV="1">
              <a:off x="3151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3" name="Line 36"/>
            <p:cNvSpPr>
              <a:spLocks noChangeShapeType="1"/>
            </p:cNvSpPr>
            <p:nvPr/>
          </p:nvSpPr>
          <p:spPr bwMode="auto">
            <a:xfrm flipV="1">
              <a:off x="3296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4" name="Line 37"/>
            <p:cNvSpPr>
              <a:spLocks noChangeShapeType="1"/>
            </p:cNvSpPr>
            <p:nvPr/>
          </p:nvSpPr>
          <p:spPr bwMode="auto">
            <a:xfrm flipV="1">
              <a:off x="3441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5" name="Line 38"/>
            <p:cNvSpPr>
              <a:spLocks noChangeShapeType="1"/>
            </p:cNvSpPr>
            <p:nvPr/>
          </p:nvSpPr>
          <p:spPr bwMode="auto">
            <a:xfrm flipH="1" flipV="1">
              <a:off x="3586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" name="Line 39"/>
            <p:cNvSpPr>
              <a:spLocks noChangeShapeType="1"/>
            </p:cNvSpPr>
            <p:nvPr/>
          </p:nvSpPr>
          <p:spPr bwMode="auto">
            <a:xfrm flipV="1">
              <a:off x="3731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" name="Line 40"/>
            <p:cNvSpPr>
              <a:spLocks noChangeShapeType="1"/>
            </p:cNvSpPr>
            <p:nvPr/>
          </p:nvSpPr>
          <p:spPr bwMode="auto">
            <a:xfrm flipH="1" flipV="1">
              <a:off x="2571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8" name="Line 41"/>
            <p:cNvSpPr>
              <a:spLocks noChangeShapeType="1"/>
            </p:cNvSpPr>
            <p:nvPr/>
          </p:nvSpPr>
          <p:spPr bwMode="auto">
            <a:xfrm flipH="1" flipV="1">
              <a:off x="2136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9" name="Text Box 42"/>
            <p:cNvSpPr txBox="1">
              <a:spLocks noChangeArrowheads="1"/>
            </p:cNvSpPr>
            <p:nvPr/>
          </p:nvSpPr>
          <p:spPr bwMode="auto">
            <a:xfrm>
              <a:off x="3586" y="3324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260" name="Text Box 43"/>
            <p:cNvSpPr txBox="1">
              <a:spLocks noChangeArrowheads="1"/>
            </p:cNvSpPr>
            <p:nvPr/>
          </p:nvSpPr>
          <p:spPr bwMode="auto">
            <a:xfrm>
              <a:off x="2717" y="3294"/>
              <a:ext cx="1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>
                  <a:solidFill>
                    <a:srgbClr val="2BAB2B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61" name="Line 44"/>
            <p:cNvSpPr>
              <a:spLocks noChangeShapeType="1"/>
            </p:cNvSpPr>
            <p:nvPr/>
          </p:nvSpPr>
          <p:spPr bwMode="auto">
            <a:xfrm>
              <a:off x="2864" y="2902"/>
              <a:ext cx="9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2" name="Line 45"/>
            <p:cNvSpPr>
              <a:spLocks noChangeShapeType="1"/>
            </p:cNvSpPr>
            <p:nvPr/>
          </p:nvSpPr>
          <p:spPr bwMode="auto">
            <a:xfrm>
              <a:off x="2722" y="2902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3" name="Text Box 46"/>
            <p:cNvSpPr txBox="1">
              <a:spLocks noChangeArrowheads="1"/>
            </p:cNvSpPr>
            <p:nvPr/>
          </p:nvSpPr>
          <p:spPr bwMode="auto">
            <a:xfrm>
              <a:off x="2680" y="2304"/>
              <a:ext cx="1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264" name="Line 47"/>
            <p:cNvSpPr>
              <a:spLocks noChangeShapeType="1"/>
            </p:cNvSpPr>
            <p:nvPr/>
          </p:nvSpPr>
          <p:spPr bwMode="auto">
            <a:xfrm>
              <a:off x="2064" y="3943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5" name="Line 48"/>
            <p:cNvSpPr>
              <a:spLocks noChangeShapeType="1"/>
            </p:cNvSpPr>
            <p:nvPr/>
          </p:nvSpPr>
          <p:spPr bwMode="auto">
            <a:xfrm>
              <a:off x="2064" y="406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" name="Line 49"/>
            <p:cNvSpPr>
              <a:spLocks noChangeShapeType="1"/>
            </p:cNvSpPr>
            <p:nvPr/>
          </p:nvSpPr>
          <p:spPr bwMode="auto">
            <a:xfrm>
              <a:off x="2281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" name="Line 50"/>
            <p:cNvSpPr>
              <a:spLocks noChangeShapeType="1"/>
            </p:cNvSpPr>
            <p:nvPr/>
          </p:nvSpPr>
          <p:spPr bwMode="auto">
            <a:xfrm>
              <a:off x="2426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" name="Line 51"/>
            <p:cNvSpPr>
              <a:spLocks noChangeShapeType="1"/>
            </p:cNvSpPr>
            <p:nvPr/>
          </p:nvSpPr>
          <p:spPr bwMode="auto">
            <a:xfrm>
              <a:off x="2064" y="35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9" name="Line 52"/>
            <p:cNvSpPr>
              <a:spLocks noChangeShapeType="1"/>
            </p:cNvSpPr>
            <p:nvPr/>
          </p:nvSpPr>
          <p:spPr bwMode="auto">
            <a:xfrm>
              <a:off x="2716" y="230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0" name="Line 53"/>
            <p:cNvSpPr>
              <a:spLocks noChangeShapeType="1"/>
            </p:cNvSpPr>
            <p:nvPr/>
          </p:nvSpPr>
          <p:spPr bwMode="auto">
            <a:xfrm>
              <a:off x="2861" y="3943"/>
              <a:ext cx="0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1" name="Line 54"/>
            <p:cNvSpPr>
              <a:spLocks noChangeShapeType="1"/>
            </p:cNvSpPr>
            <p:nvPr/>
          </p:nvSpPr>
          <p:spPr bwMode="auto">
            <a:xfrm rot="687553" flipV="1">
              <a:off x="2205" y="2486"/>
              <a:ext cx="1378" cy="1051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2" name="Line 55"/>
            <p:cNvSpPr>
              <a:spLocks noChangeShapeType="1"/>
            </p:cNvSpPr>
            <p:nvPr/>
          </p:nvSpPr>
          <p:spPr bwMode="auto">
            <a:xfrm flipV="1">
              <a:off x="2354" y="2984"/>
              <a:ext cx="399" cy="18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 type="stealth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3" name="Freeform 56"/>
            <p:cNvSpPr>
              <a:spLocks/>
            </p:cNvSpPr>
            <p:nvPr/>
          </p:nvSpPr>
          <p:spPr bwMode="auto">
            <a:xfrm>
              <a:off x="2535" y="3201"/>
              <a:ext cx="85" cy="123"/>
            </a:xfrm>
            <a:custGeom>
              <a:avLst/>
              <a:gdLst>
                <a:gd name="T0" fmla="*/ 0 w 112"/>
                <a:gd name="T1" fmla="*/ 0 h 192"/>
                <a:gd name="T2" fmla="*/ 73 w 112"/>
                <a:gd name="T3" fmla="*/ 31 h 192"/>
                <a:gd name="T4" fmla="*/ 73 w 112"/>
                <a:gd name="T5" fmla="*/ 123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" h="192">
                  <a:moveTo>
                    <a:pt x="0" y="0"/>
                  </a:moveTo>
                  <a:cubicBezTo>
                    <a:pt x="40" y="8"/>
                    <a:pt x="80" y="16"/>
                    <a:pt x="96" y="48"/>
                  </a:cubicBezTo>
                  <a:cubicBezTo>
                    <a:pt x="112" y="80"/>
                    <a:pt x="96" y="168"/>
                    <a:pt x="96" y="192"/>
                  </a:cubicBez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4" name="Freeform 57"/>
            <p:cNvSpPr>
              <a:spLocks/>
            </p:cNvSpPr>
            <p:nvPr/>
          </p:nvSpPr>
          <p:spPr bwMode="auto">
            <a:xfrm>
              <a:off x="2571" y="3170"/>
              <a:ext cx="109" cy="154"/>
            </a:xfrm>
            <a:custGeom>
              <a:avLst/>
              <a:gdLst>
                <a:gd name="T0" fmla="*/ 0 w 112"/>
                <a:gd name="T1" fmla="*/ 0 h 192"/>
                <a:gd name="T2" fmla="*/ 93 w 112"/>
                <a:gd name="T3" fmla="*/ 39 h 192"/>
                <a:gd name="T4" fmla="*/ 93 w 112"/>
                <a:gd name="T5" fmla="*/ 154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" h="192">
                  <a:moveTo>
                    <a:pt x="0" y="0"/>
                  </a:moveTo>
                  <a:cubicBezTo>
                    <a:pt x="40" y="8"/>
                    <a:pt x="80" y="16"/>
                    <a:pt x="96" y="48"/>
                  </a:cubicBezTo>
                  <a:cubicBezTo>
                    <a:pt x="112" y="80"/>
                    <a:pt x="96" y="168"/>
                    <a:pt x="96" y="192"/>
                  </a:cubicBez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5" name="Line 59"/>
            <p:cNvSpPr>
              <a:spLocks noChangeShapeType="1"/>
            </p:cNvSpPr>
            <p:nvPr/>
          </p:nvSpPr>
          <p:spPr bwMode="auto">
            <a:xfrm rot="687553" flipV="1">
              <a:off x="2301" y="2885"/>
              <a:ext cx="1378" cy="1051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76" name="Group 156"/>
            <p:cNvGrpSpPr>
              <a:grpSpLocks/>
            </p:cNvGrpSpPr>
            <p:nvPr/>
          </p:nvGrpSpPr>
          <p:grpSpPr bwMode="auto">
            <a:xfrm rot="-1622236">
              <a:off x="2932" y="3024"/>
              <a:ext cx="860" cy="324"/>
              <a:chOff x="4368" y="3756"/>
              <a:chExt cx="860" cy="324"/>
            </a:xfrm>
          </p:grpSpPr>
          <p:sp>
            <p:nvSpPr>
              <p:cNvPr id="281" name="Text Box 157"/>
              <p:cNvSpPr txBox="1">
                <a:spLocks noChangeArrowheads="1"/>
              </p:cNvSpPr>
              <p:nvPr/>
            </p:nvSpPr>
            <p:spPr bwMode="auto">
              <a:xfrm>
                <a:off x="5040" y="375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FF33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82" name="WordArt 158"/>
              <p:cNvSpPr>
                <a:spLocks noChangeArrowheads="1" noChangeShapeType="1" noTextEdit="1"/>
              </p:cNvSpPr>
              <p:nvPr/>
            </p:nvSpPr>
            <p:spPr bwMode="auto">
              <a:xfrm>
                <a:off x="4368" y="3756"/>
                <a:ext cx="737" cy="32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1972"/>
                  </a:avLst>
                </a:prstTxWarp>
              </a:bodyPr>
              <a:lstStyle/>
              <a:p>
                <a:pPr algn="ctr"/>
                <a:r>
                  <a:rPr lang="en-US" i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y = k x + </a:t>
                </a:r>
                <a:r>
                  <a:rPr lang="en-US" i="1" kern="1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b</a:t>
                </a:r>
                <a:endParaRPr lang="en-US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endParaRPr>
              </a:p>
              <a:p>
                <a:pPr algn="ctr"/>
                <a:r>
                  <a:rPr lang="en-US" i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  </a:t>
                </a:r>
                <a:endParaRPr lang="ru-RU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83" name="Text Box 159"/>
              <p:cNvSpPr txBox="1">
                <a:spLocks noChangeArrowheads="1"/>
              </p:cNvSpPr>
              <p:nvPr/>
            </p:nvSpPr>
            <p:spPr bwMode="auto">
              <a:xfrm>
                <a:off x="4608" y="375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FF33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277" name="Group 160"/>
            <p:cNvGrpSpPr>
              <a:grpSpLocks/>
            </p:cNvGrpSpPr>
            <p:nvPr/>
          </p:nvGrpSpPr>
          <p:grpSpPr bwMode="auto">
            <a:xfrm rot="-1508687">
              <a:off x="2884" y="2592"/>
              <a:ext cx="860" cy="324"/>
              <a:chOff x="4416" y="2544"/>
              <a:chExt cx="860" cy="324"/>
            </a:xfrm>
          </p:grpSpPr>
          <p:sp>
            <p:nvSpPr>
              <p:cNvPr id="278" name="Text Box 161"/>
              <p:cNvSpPr txBox="1">
                <a:spLocks noChangeArrowheads="1"/>
              </p:cNvSpPr>
              <p:nvPr/>
            </p:nvSpPr>
            <p:spPr bwMode="auto">
              <a:xfrm>
                <a:off x="5088" y="254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FF33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79" name="WordArt 16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416" y="2544"/>
                <a:ext cx="737" cy="32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1972"/>
                  </a:avLst>
                </a:prstTxWarp>
              </a:bodyPr>
              <a:lstStyle/>
              <a:p>
                <a:pPr algn="ctr"/>
                <a:r>
                  <a:rPr lang="en-US" i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y = k x + </a:t>
                </a:r>
                <a:r>
                  <a:rPr lang="en-US" i="1" kern="1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b</a:t>
                </a:r>
                <a:endParaRPr lang="en-US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endParaRPr>
              </a:p>
              <a:p>
                <a:pPr algn="ctr"/>
                <a:r>
                  <a:rPr lang="en-US" i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  </a:t>
                </a:r>
                <a:endParaRPr lang="ru-RU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80" name="Text Box 163"/>
              <p:cNvSpPr txBox="1">
                <a:spLocks noChangeArrowheads="1"/>
              </p:cNvSpPr>
              <p:nvPr/>
            </p:nvSpPr>
            <p:spPr bwMode="auto">
              <a:xfrm>
                <a:off x="4656" y="254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FF33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</p:grpSp>
      <p:grpSp>
        <p:nvGrpSpPr>
          <p:cNvPr id="284" name="Group 213"/>
          <p:cNvGrpSpPr>
            <a:grpSpLocks/>
          </p:cNvGrpSpPr>
          <p:nvPr/>
        </p:nvGrpSpPr>
        <p:grpSpPr bwMode="auto">
          <a:xfrm>
            <a:off x="6156176" y="3629744"/>
            <a:ext cx="2819400" cy="2895600"/>
            <a:chOff x="3936" y="2448"/>
            <a:chExt cx="1776" cy="1824"/>
          </a:xfrm>
        </p:grpSpPr>
        <p:sp>
          <p:nvSpPr>
            <p:cNvPr id="285" name="Rectangle 166"/>
            <p:cNvSpPr>
              <a:spLocks noChangeArrowheads="1"/>
            </p:cNvSpPr>
            <p:nvPr/>
          </p:nvSpPr>
          <p:spPr bwMode="auto">
            <a:xfrm>
              <a:off x="3936" y="2448"/>
              <a:ext cx="1776" cy="18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" name="Line 167"/>
            <p:cNvSpPr>
              <a:spLocks noChangeShapeType="1"/>
            </p:cNvSpPr>
            <p:nvPr/>
          </p:nvSpPr>
          <p:spPr bwMode="auto">
            <a:xfrm>
              <a:off x="3936" y="2908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" name="Line 168"/>
            <p:cNvSpPr>
              <a:spLocks noChangeShapeType="1"/>
            </p:cNvSpPr>
            <p:nvPr/>
          </p:nvSpPr>
          <p:spPr bwMode="auto">
            <a:xfrm>
              <a:off x="3936" y="3046"/>
              <a:ext cx="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8" name="Line 169"/>
            <p:cNvSpPr>
              <a:spLocks noChangeShapeType="1"/>
            </p:cNvSpPr>
            <p:nvPr/>
          </p:nvSpPr>
          <p:spPr bwMode="auto">
            <a:xfrm>
              <a:off x="3936" y="3184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9" name="Line 170"/>
            <p:cNvSpPr>
              <a:spLocks noChangeShapeType="1"/>
            </p:cNvSpPr>
            <p:nvPr/>
          </p:nvSpPr>
          <p:spPr bwMode="auto">
            <a:xfrm>
              <a:off x="3936" y="3321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" name="Line 171"/>
            <p:cNvSpPr>
              <a:spLocks noChangeShapeType="1"/>
            </p:cNvSpPr>
            <p:nvPr/>
          </p:nvSpPr>
          <p:spPr bwMode="auto">
            <a:xfrm>
              <a:off x="3936" y="3597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1" name="Line 172"/>
            <p:cNvSpPr>
              <a:spLocks noChangeShapeType="1"/>
            </p:cNvSpPr>
            <p:nvPr/>
          </p:nvSpPr>
          <p:spPr bwMode="auto">
            <a:xfrm>
              <a:off x="3936" y="3459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2" name="Line 173"/>
            <p:cNvSpPr>
              <a:spLocks noChangeShapeType="1"/>
            </p:cNvSpPr>
            <p:nvPr/>
          </p:nvSpPr>
          <p:spPr bwMode="auto">
            <a:xfrm>
              <a:off x="3936" y="3839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3" name="Line 174"/>
            <p:cNvSpPr>
              <a:spLocks noChangeShapeType="1"/>
            </p:cNvSpPr>
            <p:nvPr/>
          </p:nvSpPr>
          <p:spPr bwMode="auto">
            <a:xfrm>
              <a:off x="3936" y="3963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4" name="Line 175"/>
            <p:cNvSpPr>
              <a:spLocks noChangeShapeType="1"/>
            </p:cNvSpPr>
            <p:nvPr/>
          </p:nvSpPr>
          <p:spPr bwMode="auto">
            <a:xfrm>
              <a:off x="3936" y="2769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5" name="Line 176"/>
            <p:cNvSpPr>
              <a:spLocks noChangeShapeType="1"/>
            </p:cNvSpPr>
            <p:nvPr/>
          </p:nvSpPr>
          <p:spPr bwMode="auto">
            <a:xfrm>
              <a:off x="3936" y="2632"/>
              <a:ext cx="17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6" name="Line 177"/>
            <p:cNvSpPr>
              <a:spLocks noChangeShapeType="1"/>
            </p:cNvSpPr>
            <p:nvPr/>
          </p:nvSpPr>
          <p:spPr bwMode="auto">
            <a:xfrm flipH="1">
              <a:off x="4733" y="2448"/>
              <a:ext cx="0" cy="163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" name="Line 178"/>
            <p:cNvSpPr>
              <a:spLocks noChangeShapeType="1"/>
            </p:cNvSpPr>
            <p:nvPr/>
          </p:nvSpPr>
          <p:spPr bwMode="auto">
            <a:xfrm rot="5400000">
              <a:off x="4806" y="2598"/>
              <a:ext cx="0" cy="17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8" name="Line 179"/>
            <p:cNvSpPr>
              <a:spLocks noChangeShapeType="1"/>
            </p:cNvSpPr>
            <p:nvPr/>
          </p:nvSpPr>
          <p:spPr bwMode="auto">
            <a:xfrm flipV="1">
              <a:off x="4878" y="24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9" name="Line 180"/>
            <p:cNvSpPr>
              <a:spLocks noChangeShapeType="1"/>
            </p:cNvSpPr>
            <p:nvPr/>
          </p:nvSpPr>
          <p:spPr bwMode="auto">
            <a:xfrm flipV="1">
              <a:off x="5023" y="24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0" name="Line 181"/>
            <p:cNvSpPr>
              <a:spLocks noChangeShapeType="1"/>
            </p:cNvSpPr>
            <p:nvPr/>
          </p:nvSpPr>
          <p:spPr bwMode="auto">
            <a:xfrm flipV="1">
              <a:off x="5168" y="24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1" name="Line 182"/>
            <p:cNvSpPr>
              <a:spLocks noChangeShapeType="1"/>
            </p:cNvSpPr>
            <p:nvPr/>
          </p:nvSpPr>
          <p:spPr bwMode="auto">
            <a:xfrm flipV="1">
              <a:off x="5313" y="24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2" name="Line 183"/>
            <p:cNvSpPr>
              <a:spLocks noChangeShapeType="1"/>
            </p:cNvSpPr>
            <p:nvPr/>
          </p:nvSpPr>
          <p:spPr bwMode="auto">
            <a:xfrm flipH="1" flipV="1">
              <a:off x="5458" y="24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3" name="Line 184"/>
            <p:cNvSpPr>
              <a:spLocks noChangeShapeType="1"/>
            </p:cNvSpPr>
            <p:nvPr/>
          </p:nvSpPr>
          <p:spPr bwMode="auto">
            <a:xfrm flipV="1">
              <a:off x="5603" y="24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4" name="Line 185"/>
            <p:cNvSpPr>
              <a:spLocks noChangeShapeType="1"/>
            </p:cNvSpPr>
            <p:nvPr/>
          </p:nvSpPr>
          <p:spPr bwMode="auto">
            <a:xfrm flipH="1" flipV="1">
              <a:off x="4443" y="24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" name="Line 186"/>
            <p:cNvSpPr>
              <a:spLocks noChangeShapeType="1"/>
            </p:cNvSpPr>
            <p:nvPr/>
          </p:nvSpPr>
          <p:spPr bwMode="auto">
            <a:xfrm flipH="1" flipV="1">
              <a:off x="4008" y="24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6" name="Text Box 187"/>
            <p:cNvSpPr txBox="1">
              <a:spLocks noChangeArrowheads="1"/>
            </p:cNvSpPr>
            <p:nvPr/>
          </p:nvSpPr>
          <p:spPr bwMode="auto">
            <a:xfrm>
              <a:off x="5458" y="3468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307" name="Text Box 188"/>
            <p:cNvSpPr txBox="1">
              <a:spLocks noChangeArrowheads="1"/>
            </p:cNvSpPr>
            <p:nvPr/>
          </p:nvSpPr>
          <p:spPr bwMode="auto">
            <a:xfrm>
              <a:off x="4589" y="3438"/>
              <a:ext cx="1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>
                  <a:solidFill>
                    <a:srgbClr val="2BAB2B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308" name="Line 189"/>
            <p:cNvSpPr>
              <a:spLocks noChangeShapeType="1"/>
            </p:cNvSpPr>
            <p:nvPr/>
          </p:nvSpPr>
          <p:spPr bwMode="auto">
            <a:xfrm>
              <a:off x="4736" y="3046"/>
              <a:ext cx="9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" name="Line 190"/>
            <p:cNvSpPr>
              <a:spLocks noChangeShapeType="1"/>
            </p:cNvSpPr>
            <p:nvPr/>
          </p:nvSpPr>
          <p:spPr bwMode="auto">
            <a:xfrm>
              <a:off x="4594" y="3046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" name="Text Box 191"/>
            <p:cNvSpPr txBox="1">
              <a:spLocks noChangeArrowheads="1"/>
            </p:cNvSpPr>
            <p:nvPr/>
          </p:nvSpPr>
          <p:spPr bwMode="auto">
            <a:xfrm>
              <a:off x="4552" y="2448"/>
              <a:ext cx="1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i="1">
                  <a:solidFill>
                    <a:schemeClr val="accent2"/>
                  </a:solidFill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311" name="Line 192"/>
            <p:cNvSpPr>
              <a:spLocks noChangeShapeType="1"/>
            </p:cNvSpPr>
            <p:nvPr/>
          </p:nvSpPr>
          <p:spPr bwMode="auto">
            <a:xfrm>
              <a:off x="3936" y="4087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2" name="Line 193"/>
            <p:cNvSpPr>
              <a:spLocks noChangeShapeType="1"/>
            </p:cNvSpPr>
            <p:nvPr/>
          </p:nvSpPr>
          <p:spPr bwMode="auto">
            <a:xfrm>
              <a:off x="3936" y="421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3" name="Line 194"/>
            <p:cNvSpPr>
              <a:spLocks noChangeShapeType="1"/>
            </p:cNvSpPr>
            <p:nvPr/>
          </p:nvSpPr>
          <p:spPr bwMode="auto">
            <a:xfrm>
              <a:off x="4153" y="24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4" name="Line 195"/>
            <p:cNvSpPr>
              <a:spLocks noChangeShapeType="1"/>
            </p:cNvSpPr>
            <p:nvPr/>
          </p:nvSpPr>
          <p:spPr bwMode="auto">
            <a:xfrm>
              <a:off x="4298" y="24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5" name="Line 196"/>
            <p:cNvSpPr>
              <a:spLocks noChangeShapeType="1"/>
            </p:cNvSpPr>
            <p:nvPr/>
          </p:nvSpPr>
          <p:spPr bwMode="auto">
            <a:xfrm>
              <a:off x="3936" y="371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6" name="Line 197"/>
            <p:cNvSpPr>
              <a:spLocks noChangeShapeType="1"/>
            </p:cNvSpPr>
            <p:nvPr/>
          </p:nvSpPr>
          <p:spPr bwMode="auto">
            <a:xfrm>
              <a:off x="4588" y="24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" name="Line 198"/>
            <p:cNvSpPr>
              <a:spLocks noChangeShapeType="1"/>
            </p:cNvSpPr>
            <p:nvPr/>
          </p:nvSpPr>
          <p:spPr bwMode="auto">
            <a:xfrm>
              <a:off x="4733" y="4087"/>
              <a:ext cx="0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8" name="Line 199"/>
            <p:cNvSpPr>
              <a:spLocks noChangeShapeType="1"/>
            </p:cNvSpPr>
            <p:nvPr/>
          </p:nvSpPr>
          <p:spPr bwMode="auto">
            <a:xfrm rot="687553" flipV="1">
              <a:off x="4080" y="2640"/>
              <a:ext cx="1378" cy="105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9" name="Line 200"/>
            <p:cNvSpPr>
              <a:spLocks noChangeShapeType="1"/>
            </p:cNvSpPr>
            <p:nvPr/>
          </p:nvSpPr>
          <p:spPr bwMode="auto">
            <a:xfrm flipV="1">
              <a:off x="4226" y="3128"/>
              <a:ext cx="399" cy="18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 type="stealth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" name="Freeform 201"/>
            <p:cNvSpPr>
              <a:spLocks/>
            </p:cNvSpPr>
            <p:nvPr/>
          </p:nvSpPr>
          <p:spPr bwMode="auto">
            <a:xfrm>
              <a:off x="4407" y="3345"/>
              <a:ext cx="85" cy="123"/>
            </a:xfrm>
            <a:custGeom>
              <a:avLst/>
              <a:gdLst>
                <a:gd name="T0" fmla="*/ 0 w 112"/>
                <a:gd name="T1" fmla="*/ 0 h 192"/>
                <a:gd name="T2" fmla="*/ 73 w 112"/>
                <a:gd name="T3" fmla="*/ 31 h 192"/>
                <a:gd name="T4" fmla="*/ 73 w 112"/>
                <a:gd name="T5" fmla="*/ 123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" h="192">
                  <a:moveTo>
                    <a:pt x="0" y="0"/>
                  </a:moveTo>
                  <a:cubicBezTo>
                    <a:pt x="40" y="8"/>
                    <a:pt x="80" y="16"/>
                    <a:pt x="96" y="48"/>
                  </a:cubicBezTo>
                  <a:cubicBezTo>
                    <a:pt x="112" y="80"/>
                    <a:pt x="96" y="168"/>
                    <a:pt x="96" y="192"/>
                  </a:cubicBez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" name="Freeform 202"/>
            <p:cNvSpPr>
              <a:spLocks/>
            </p:cNvSpPr>
            <p:nvPr/>
          </p:nvSpPr>
          <p:spPr bwMode="auto">
            <a:xfrm>
              <a:off x="4443" y="3314"/>
              <a:ext cx="109" cy="154"/>
            </a:xfrm>
            <a:custGeom>
              <a:avLst/>
              <a:gdLst>
                <a:gd name="T0" fmla="*/ 0 w 112"/>
                <a:gd name="T1" fmla="*/ 0 h 192"/>
                <a:gd name="T2" fmla="*/ 93 w 112"/>
                <a:gd name="T3" fmla="*/ 39 h 192"/>
                <a:gd name="T4" fmla="*/ 93 w 112"/>
                <a:gd name="T5" fmla="*/ 154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" h="192">
                  <a:moveTo>
                    <a:pt x="0" y="0"/>
                  </a:moveTo>
                  <a:cubicBezTo>
                    <a:pt x="40" y="8"/>
                    <a:pt x="80" y="16"/>
                    <a:pt x="96" y="48"/>
                  </a:cubicBezTo>
                  <a:cubicBezTo>
                    <a:pt x="112" y="80"/>
                    <a:pt x="96" y="168"/>
                    <a:pt x="96" y="192"/>
                  </a:cubicBez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" name="Line 203"/>
            <p:cNvSpPr>
              <a:spLocks noChangeShapeType="1"/>
            </p:cNvSpPr>
            <p:nvPr/>
          </p:nvSpPr>
          <p:spPr bwMode="auto">
            <a:xfrm rot="687553" flipV="1">
              <a:off x="4094" y="2640"/>
              <a:ext cx="1378" cy="1051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23" name="Group 204"/>
            <p:cNvGrpSpPr>
              <a:grpSpLocks/>
            </p:cNvGrpSpPr>
            <p:nvPr/>
          </p:nvGrpSpPr>
          <p:grpSpPr bwMode="auto">
            <a:xfrm rot="-1622236">
              <a:off x="4804" y="3072"/>
              <a:ext cx="860" cy="324"/>
              <a:chOff x="4368" y="3756"/>
              <a:chExt cx="860" cy="324"/>
            </a:xfrm>
          </p:grpSpPr>
          <p:sp>
            <p:nvSpPr>
              <p:cNvPr id="328" name="Text Box 205"/>
              <p:cNvSpPr txBox="1">
                <a:spLocks noChangeArrowheads="1"/>
              </p:cNvSpPr>
              <p:nvPr/>
            </p:nvSpPr>
            <p:spPr bwMode="auto">
              <a:xfrm>
                <a:off x="5040" y="375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FF33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29" name="WordArt 206"/>
              <p:cNvSpPr>
                <a:spLocks noChangeArrowheads="1" noChangeShapeType="1" noTextEdit="1"/>
              </p:cNvSpPr>
              <p:nvPr/>
            </p:nvSpPr>
            <p:spPr bwMode="auto">
              <a:xfrm>
                <a:off x="4368" y="3756"/>
                <a:ext cx="737" cy="32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1972"/>
                  </a:avLst>
                </a:prstTxWarp>
              </a:bodyPr>
              <a:lstStyle/>
              <a:p>
                <a:pPr algn="ctr"/>
                <a:r>
                  <a:rPr lang="en-US" i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y = k x + </a:t>
                </a:r>
                <a:r>
                  <a:rPr lang="en-US" i="1" kern="1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b</a:t>
                </a:r>
                <a:endParaRPr lang="en-US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endParaRPr>
              </a:p>
              <a:p>
                <a:pPr algn="ctr"/>
                <a:r>
                  <a:rPr lang="en-US" i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  </a:t>
                </a:r>
                <a:endParaRPr lang="ru-RU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30" name="Text Box 207"/>
              <p:cNvSpPr txBox="1">
                <a:spLocks noChangeArrowheads="1"/>
              </p:cNvSpPr>
              <p:nvPr/>
            </p:nvSpPr>
            <p:spPr bwMode="auto">
              <a:xfrm>
                <a:off x="4608" y="375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FF33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324" name="Group 208"/>
            <p:cNvGrpSpPr>
              <a:grpSpLocks/>
            </p:cNvGrpSpPr>
            <p:nvPr/>
          </p:nvGrpSpPr>
          <p:grpSpPr bwMode="auto">
            <a:xfrm rot="-1508687">
              <a:off x="4756" y="2736"/>
              <a:ext cx="860" cy="324"/>
              <a:chOff x="4416" y="2544"/>
              <a:chExt cx="860" cy="324"/>
            </a:xfrm>
          </p:grpSpPr>
          <p:sp>
            <p:nvSpPr>
              <p:cNvPr id="325" name="Text Box 209"/>
              <p:cNvSpPr txBox="1">
                <a:spLocks noChangeArrowheads="1"/>
              </p:cNvSpPr>
              <p:nvPr/>
            </p:nvSpPr>
            <p:spPr bwMode="auto">
              <a:xfrm>
                <a:off x="5088" y="254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FF33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26" name="WordArt 2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4416" y="2544"/>
                <a:ext cx="737" cy="32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1972"/>
                  </a:avLst>
                </a:prstTxWarp>
              </a:bodyPr>
              <a:lstStyle/>
              <a:p>
                <a:pPr algn="ctr"/>
                <a:r>
                  <a:rPr lang="en-US" i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y = k x + b</a:t>
                </a:r>
              </a:p>
              <a:p>
                <a:pPr algn="ctr"/>
                <a:r>
                  <a:rPr lang="en-US" i="1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Arial"/>
                    <a:cs typeface="Arial"/>
                  </a:rPr>
                  <a:t>  </a:t>
                </a:r>
                <a:endParaRPr lang="ru-RU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27" name="Text Box 211"/>
              <p:cNvSpPr txBox="1">
                <a:spLocks noChangeArrowheads="1"/>
              </p:cNvSpPr>
              <p:nvPr/>
            </p:nvSpPr>
            <p:spPr bwMode="auto">
              <a:xfrm>
                <a:off x="4656" y="254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solidFill>
                      <a:srgbClr val="FF33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</p:grpSp>
      <p:grpSp>
        <p:nvGrpSpPr>
          <p:cNvPr id="331" name="Group 217"/>
          <p:cNvGrpSpPr>
            <a:grpSpLocks/>
          </p:cNvGrpSpPr>
          <p:nvPr/>
        </p:nvGrpSpPr>
        <p:grpSpPr bwMode="auto">
          <a:xfrm>
            <a:off x="685800" y="2819400"/>
            <a:ext cx="990600" cy="519113"/>
            <a:chOff x="432" y="1776"/>
            <a:chExt cx="624" cy="327"/>
          </a:xfrm>
        </p:grpSpPr>
        <p:sp>
          <p:nvSpPr>
            <p:cNvPr id="332" name="Text Box 214"/>
            <p:cNvSpPr txBox="1">
              <a:spLocks noChangeArrowheads="1"/>
            </p:cNvSpPr>
            <p:nvPr/>
          </p:nvSpPr>
          <p:spPr bwMode="auto">
            <a:xfrm>
              <a:off x="432" y="1776"/>
              <a:ext cx="5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</a:rPr>
                <a:t>k = k</a:t>
              </a:r>
              <a:endParaRPr lang="ru-RU" sz="2400" b="1">
                <a:latin typeface="Times New Roman" pitchFamily="18" charset="0"/>
              </a:endParaRPr>
            </a:p>
          </p:txBody>
        </p:sp>
        <p:sp>
          <p:nvSpPr>
            <p:cNvPr id="333" name="Text Box 14"/>
            <p:cNvSpPr txBox="1">
              <a:spLocks noChangeArrowheads="1"/>
            </p:cNvSpPr>
            <p:nvPr/>
          </p:nvSpPr>
          <p:spPr bwMode="auto">
            <a:xfrm>
              <a:off x="532" y="187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3300"/>
                  </a:solidFill>
                  <a:latin typeface="Times New Roman" pitchFamily="18" charset="0"/>
                </a:rPr>
                <a:t>1</a:t>
              </a:r>
              <a:endParaRPr lang="ru-RU" b="1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334" name="Text Box 15"/>
            <p:cNvSpPr txBox="1">
              <a:spLocks noChangeArrowheads="1"/>
            </p:cNvSpPr>
            <p:nvPr/>
          </p:nvSpPr>
          <p:spPr bwMode="auto">
            <a:xfrm>
              <a:off x="868" y="187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FF33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35" name="Line 216"/>
            <p:cNvSpPr>
              <a:spLocks noChangeShapeType="1"/>
            </p:cNvSpPr>
            <p:nvPr/>
          </p:nvSpPr>
          <p:spPr bwMode="auto">
            <a:xfrm flipH="1">
              <a:off x="672" y="1776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336" name="Group 223"/>
          <p:cNvGrpSpPr>
            <a:grpSpLocks/>
          </p:cNvGrpSpPr>
          <p:nvPr/>
        </p:nvGrpSpPr>
        <p:grpSpPr bwMode="auto">
          <a:xfrm>
            <a:off x="4114800" y="2819400"/>
            <a:ext cx="990600" cy="519113"/>
            <a:chOff x="2592" y="1776"/>
            <a:chExt cx="624" cy="327"/>
          </a:xfrm>
        </p:grpSpPr>
        <p:sp>
          <p:nvSpPr>
            <p:cNvPr id="337" name="Text Box 219"/>
            <p:cNvSpPr txBox="1">
              <a:spLocks noChangeArrowheads="1"/>
            </p:cNvSpPr>
            <p:nvPr/>
          </p:nvSpPr>
          <p:spPr bwMode="auto">
            <a:xfrm>
              <a:off x="2592" y="1776"/>
              <a:ext cx="5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</a:rPr>
                <a:t>k = k</a:t>
              </a:r>
              <a:endParaRPr lang="ru-RU" sz="2400" b="1">
                <a:latin typeface="Times New Roman" pitchFamily="18" charset="0"/>
              </a:endParaRPr>
            </a:p>
          </p:txBody>
        </p:sp>
        <p:sp>
          <p:nvSpPr>
            <p:cNvPr id="338" name="Text Box 220"/>
            <p:cNvSpPr txBox="1">
              <a:spLocks noChangeArrowheads="1"/>
            </p:cNvSpPr>
            <p:nvPr/>
          </p:nvSpPr>
          <p:spPr bwMode="auto">
            <a:xfrm>
              <a:off x="2692" y="187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3300"/>
                  </a:solidFill>
                  <a:latin typeface="Times New Roman" pitchFamily="18" charset="0"/>
                </a:rPr>
                <a:t>1</a:t>
              </a:r>
              <a:endParaRPr lang="ru-RU" b="1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339" name="Text Box 221"/>
            <p:cNvSpPr txBox="1">
              <a:spLocks noChangeArrowheads="1"/>
            </p:cNvSpPr>
            <p:nvPr/>
          </p:nvSpPr>
          <p:spPr bwMode="auto">
            <a:xfrm>
              <a:off x="3028" y="187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FF33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340" name="Group 224"/>
          <p:cNvGrpSpPr>
            <a:grpSpLocks/>
          </p:cNvGrpSpPr>
          <p:nvPr/>
        </p:nvGrpSpPr>
        <p:grpSpPr bwMode="auto">
          <a:xfrm>
            <a:off x="7086600" y="2681288"/>
            <a:ext cx="990600" cy="519112"/>
            <a:chOff x="2592" y="1776"/>
            <a:chExt cx="624" cy="327"/>
          </a:xfrm>
        </p:grpSpPr>
        <p:sp>
          <p:nvSpPr>
            <p:cNvPr id="341" name="Text Box 225"/>
            <p:cNvSpPr txBox="1">
              <a:spLocks noChangeArrowheads="1"/>
            </p:cNvSpPr>
            <p:nvPr/>
          </p:nvSpPr>
          <p:spPr bwMode="auto">
            <a:xfrm>
              <a:off x="2592" y="1776"/>
              <a:ext cx="5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</a:rPr>
                <a:t>k = k</a:t>
              </a:r>
              <a:endParaRPr lang="ru-RU" sz="2400" b="1">
                <a:latin typeface="Times New Roman" pitchFamily="18" charset="0"/>
              </a:endParaRPr>
            </a:p>
          </p:txBody>
        </p:sp>
        <p:sp>
          <p:nvSpPr>
            <p:cNvPr id="342" name="Text Box 226"/>
            <p:cNvSpPr txBox="1">
              <a:spLocks noChangeArrowheads="1"/>
            </p:cNvSpPr>
            <p:nvPr/>
          </p:nvSpPr>
          <p:spPr bwMode="auto">
            <a:xfrm>
              <a:off x="2692" y="187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3300"/>
                  </a:solidFill>
                  <a:latin typeface="Times New Roman" pitchFamily="18" charset="0"/>
                </a:rPr>
                <a:t>1</a:t>
              </a:r>
              <a:endParaRPr lang="ru-RU" b="1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343" name="Text Box 227"/>
            <p:cNvSpPr txBox="1">
              <a:spLocks noChangeArrowheads="1"/>
            </p:cNvSpPr>
            <p:nvPr/>
          </p:nvSpPr>
          <p:spPr bwMode="auto">
            <a:xfrm>
              <a:off x="3028" y="187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FF33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344" name="Group 232"/>
          <p:cNvGrpSpPr>
            <a:grpSpLocks/>
          </p:cNvGrpSpPr>
          <p:nvPr/>
        </p:nvGrpSpPr>
        <p:grpSpPr bwMode="auto">
          <a:xfrm>
            <a:off x="7029451" y="3062288"/>
            <a:ext cx="1143000" cy="519112"/>
            <a:chOff x="4428" y="1929"/>
            <a:chExt cx="720" cy="327"/>
          </a:xfrm>
        </p:grpSpPr>
        <p:sp>
          <p:nvSpPr>
            <p:cNvPr id="345" name="Text Box 229"/>
            <p:cNvSpPr txBox="1">
              <a:spLocks noChangeArrowheads="1"/>
            </p:cNvSpPr>
            <p:nvPr/>
          </p:nvSpPr>
          <p:spPr bwMode="auto">
            <a:xfrm>
              <a:off x="4428" y="1929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dirty="0" smtClean="0">
                  <a:latin typeface="Times New Roman" pitchFamily="18" charset="0"/>
                </a:rPr>
                <a:t>b </a:t>
              </a:r>
              <a:r>
                <a:rPr lang="en-US" sz="2400" b="1" dirty="0">
                  <a:latin typeface="Times New Roman" pitchFamily="18" charset="0"/>
                </a:rPr>
                <a:t>= </a:t>
              </a:r>
              <a:r>
                <a:rPr lang="en-US" sz="2400" b="1" dirty="0" smtClean="0">
                  <a:latin typeface="Times New Roman" pitchFamily="18" charset="0"/>
                </a:rPr>
                <a:t>b</a:t>
              </a:r>
              <a:endParaRPr lang="ru-RU" sz="2400" b="1" dirty="0">
                <a:latin typeface="Times New Roman" pitchFamily="18" charset="0"/>
              </a:endParaRPr>
            </a:p>
          </p:txBody>
        </p:sp>
        <p:sp>
          <p:nvSpPr>
            <p:cNvPr id="346" name="Text Box 230"/>
            <p:cNvSpPr txBox="1">
              <a:spLocks noChangeArrowheads="1"/>
            </p:cNvSpPr>
            <p:nvPr/>
          </p:nvSpPr>
          <p:spPr bwMode="auto">
            <a:xfrm>
              <a:off x="4512" y="202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3300"/>
                  </a:solidFill>
                  <a:latin typeface="Times New Roman" pitchFamily="18" charset="0"/>
                </a:rPr>
                <a:t>1</a:t>
              </a:r>
              <a:endParaRPr lang="ru-RU" b="1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347" name="Text Box 231"/>
            <p:cNvSpPr txBox="1">
              <a:spLocks noChangeArrowheads="1"/>
            </p:cNvSpPr>
            <p:nvPr/>
          </p:nvSpPr>
          <p:spPr bwMode="auto">
            <a:xfrm>
              <a:off x="4830" y="202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 dirty="0">
                  <a:solidFill>
                    <a:srgbClr val="FF3300"/>
                  </a:solidFill>
                  <a:latin typeface="Times New Roman" pitchFamily="18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38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/>
      <p:bldP spid="180" grpId="1"/>
      <p:bldP spid="187" grpId="0"/>
      <p:bldP spid="188" grpId="0"/>
      <p:bldP spid="1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496" y="44624"/>
            <a:ext cx="9073008" cy="6768752"/>
            <a:chOff x="35496" y="44624"/>
            <a:chExt cx="9073008" cy="676875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50904" y="116632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35496" y="6741368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7504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9045533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2" descr="C:\Users\Пользователь\Desktop\IuvIYEB8F2c-как-смарт-объект-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3" r="20156" b="41102"/>
          <a:stretch/>
        </p:blipFill>
        <p:spPr bwMode="auto">
          <a:xfrm>
            <a:off x="7884368" y="5877272"/>
            <a:ext cx="936104" cy="5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5763" y="503238"/>
            <a:ext cx="8372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</a:rPr>
              <a:t> Примеры расположения графика линейной функции.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57225" y="1538288"/>
            <a:ext cx="5834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</a:rPr>
              <a:t>Расположение зависит  от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</a:rPr>
              <a:t>k </a:t>
            </a: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</a:rPr>
              <a:t> и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</a:rPr>
              <a:t> b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1820863" y="4578350"/>
            <a:ext cx="31353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2997200" y="4535488"/>
            <a:ext cx="25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2BAB2B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>
            <a:off x="3006725" y="3765550"/>
            <a:ext cx="25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3" name="Group 57"/>
          <p:cNvGrpSpPr>
            <a:grpSpLocks/>
          </p:cNvGrpSpPr>
          <p:nvPr/>
        </p:nvGrpSpPr>
        <p:grpSpPr bwMode="auto">
          <a:xfrm>
            <a:off x="1820863" y="2578100"/>
            <a:ext cx="3206750" cy="3595688"/>
            <a:chOff x="1147" y="1624"/>
            <a:chExt cx="2020" cy="2265"/>
          </a:xfrm>
        </p:grpSpPr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1147" y="1633"/>
              <a:ext cx="2016" cy="225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1147" y="2202"/>
              <a:ext cx="1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1147" y="2372"/>
              <a:ext cx="7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1147" y="2543"/>
              <a:ext cx="1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1147" y="2713"/>
              <a:ext cx="1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1147" y="3054"/>
              <a:ext cx="1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1147" y="3354"/>
              <a:ext cx="1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1147" y="3507"/>
              <a:ext cx="1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1147" y="2031"/>
              <a:ext cx="1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1147" y="1860"/>
              <a:ext cx="1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H="1">
              <a:off x="2052" y="1633"/>
              <a:ext cx="0" cy="202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 rot="5400000">
              <a:off x="2135" y="1907"/>
              <a:ext cx="0" cy="197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flipV="1">
              <a:off x="2217" y="1633"/>
              <a:ext cx="0" cy="2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 flipV="1">
              <a:off x="2381" y="1633"/>
              <a:ext cx="0" cy="2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 flipV="1">
              <a:off x="2546" y="1633"/>
              <a:ext cx="0" cy="2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 flipV="1">
              <a:off x="2710" y="1633"/>
              <a:ext cx="0" cy="2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 flipH="1" flipV="1">
              <a:off x="2875" y="1633"/>
              <a:ext cx="0" cy="2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 flipV="1">
              <a:off x="3040" y="1633"/>
              <a:ext cx="0" cy="2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 flipH="1" flipV="1">
              <a:off x="1723" y="1624"/>
              <a:ext cx="0" cy="2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 flipH="1" flipV="1">
              <a:off x="1229" y="1624"/>
              <a:ext cx="0" cy="2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Text Box 28"/>
            <p:cNvSpPr txBox="1">
              <a:spLocks noChangeArrowheads="1"/>
            </p:cNvSpPr>
            <p:nvPr/>
          </p:nvSpPr>
          <p:spPr bwMode="auto">
            <a:xfrm>
              <a:off x="2875" y="2895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2055" y="2372"/>
              <a:ext cx="10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1846" y="1633"/>
              <a:ext cx="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1147" y="3660"/>
              <a:ext cx="20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1151" y="3804"/>
              <a:ext cx="20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1394" y="1624"/>
              <a:ext cx="0" cy="2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1558" y="1624"/>
              <a:ext cx="0" cy="2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1147" y="3201"/>
              <a:ext cx="20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1888" y="1624"/>
              <a:ext cx="0" cy="2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2052" y="3651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4" name="Line 40"/>
          <p:cNvSpPr>
            <a:spLocks noChangeShapeType="1"/>
          </p:cNvSpPr>
          <p:nvPr/>
        </p:nvSpPr>
        <p:spPr bwMode="auto">
          <a:xfrm rot="687553" flipV="1">
            <a:off x="2635250" y="3016250"/>
            <a:ext cx="1038225" cy="3382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WordArt 44"/>
          <p:cNvSpPr>
            <a:spLocks noChangeArrowheads="1" noChangeShapeType="1" noTextEdit="1"/>
          </p:cNvSpPr>
          <p:nvPr/>
        </p:nvSpPr>
        <p:spPr bwMode="auto">
          <a:xfrm rot="18335528">
            <a:off x="3346450" y="3765550"/>
            <a:ext cx="1241425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972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0" cap="none" spc="0" normalizeH="0" baseline="0" noProof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y = 2x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0" cap="none" spc="0" normalizeH="0" baseline="0" noProof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 </a:t>
            </a:r>
            <a:endParaRPr kumimoji="0" lang="ru-RU" sz="1800" b="0" i="1" u="none" strike="noStrike" kern="10" cap="none" spc="0" normalizeH="0" baseline="0" noProof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6" name="WordArt 45"/>
          <p:cNvSpPr>
            <a:spLocks noChangeArrowheads="1" noChangeShapeType="1" noTextEdit="1"/>
          </p:cNvSpPr>
          <p:nvPr/>
        </p:nvSpPr>
        <p:spPr bwMode="auto">
          <a:xfrm rot="18335528">
            <a:off x="2989263" y="2581275"/>
            <a:ext cx="1241425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972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0" cap="none" spc="0" normalizeH="0" baseline="0" noProof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y = 2x + 4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0" cap="none" spc="0" normalizeH="0" baseline="0" noProof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 </a:t>
            </a:r>
            <a:endParaRPr kumimoji="0" lang="ru-RU" sz="1800" b="0" i="1" u="none" strike="noStrike" kern="10" cap="none" spc="0" normalizeH="0" baseline="0" noProof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7" name="WordArt 46"/>
          <p:cNvSpPr>
            <a:spLocks noChangeArrowheads="1" noChangeShapeType="1" noTextEdit="1"/>
          </p:cNvSpPr>
          <p:nvPr/>
        </p:nvSpPr>
        <p:spPr bwMode="auto">
          <a:xfrm rot="18335528">
            <a:off x="3484563" y="4965700"/>
            <a:ext cx="1241425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972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0" cap="none" spc="0" normalizeH="0" baseline="0" noProof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y = 2x - 3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0" cap="none" spc="0" normalizeH="0" baseline="0" noProof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 </a:t>
            </a:r>
            <a:endParaRPr kumimoji="0" lang="ru-RU" sz="1800" b="0" i="1" u="none" strike="noStrike" kern="10" cap="none" spc="0" normalizeH="0" baseline="0" noProof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 rot="687553" flipV="1">
            <a:off x="2862263" y="2889250"/>
            <a:ext cx="946150" cy="306863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rot="687553" flipV="1">
            <a:off x="2546350" y="3195638"/>
            <a:ext cx="1038225" cy="3382962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3267075" y="32496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>
                <a:latin typeface="Times New Roman" pitchFamily="18" charset="0"/>
              </a:rPr>
              <a:t>4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3311525" y="50942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>
                <a:latin typeface="Times New Roman" pitchFamily="18" charset="0"/>
              </a:rPr>
              <a:t>-3</a:t>
            </a:r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3222625" y="3429000"/>
            <a:ext cx="90488" cy="90488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3222625" y="5273675"/>
            <a:ext cx="90488" cy="90488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6732588" y="2124075"/>
            <a:ext cx="116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У = 2х</a:t>
            </a: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6734175" y="3135313"/>
            <a:ext cx="1643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У = 2х - 3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6867525" y="4259263"/>
            <a:ext cx="172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У = 2х + 4</a:t>
            </a:r>
          </a:p>
        </p:txBody>
      </p:sp>
      <p:sp>
        <p:nvSpPr>
          <p:cNvPr id="57" name="Oval 59"/>
          <p:cNvSpPr>
            <a:spLocks noChangeArrowheads="1"/>
          </p:cNvSpPr>
          <p:nvPr/>
        </p:nvSpPr>
        <p:spPr bwMode="auto">
          <a:xfrm>
            <a:off x="7902575" y="3024188"/>
            <a:ext cx="584200" cy="765175"/>
          </a:xfrm>
          <a:prstGeom prst="ellipse">
            <a:avLst/>
          </a:prstGeom>
          <a:noFill/>
          <a:ln w="41275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Oval 60"/>
          <p:cNvSpPr>
            <a:spLocks noChangeArrowheads="1"/>
          </p:cNvSpPr>
          <p:nvPr/>
        </p:nvSpPr>
        <p:spPr bwMode="auto">
          <a:xfrm>
            <a:off x="7993063" y="4149725"/>
            <a:ext cx="584200" cy="765175"/>
          </a:xfrm>
          <a:prstGeom prst="ellipse">
            <a:avLst/>
          </a:prstGeom>
          <a:noFill/>
          <a:ln w="41275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7203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0.02037 L -0.00747 0.1240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32 -0.01713 L 0.01232 -0.1798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8" grpId="1" animBg="1"/>
      <p:bldP spid="49" grpId="0" animBg="1"/>
      <p:bldP spid="50" grpId="0"/>
      <p:bldP spid="51" grpId="0"/>
      <p:bldP spid="52" grpId="0" animBg="1"/>
      <p:bldP spid="53" grpId="0" animBg="1"/>
      <p:bldP spid="54" grpId="0"/>
      <p:bldP spid="55" grpId="0"/>
      <p:bldP spid="56" grpId="0"/>
      <p:bldP spid="57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496" y="44624"/>
            <a:ext cx="9073008" cy="6768752"/>
            <a:chOff x="35496" y="44624"/>
            <a:chExt cx="9073008" cy="676875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50904" y="116632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35496" y="6741368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7504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9045533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2" descr="C:\Users\Пользователь\Desktop\IuvIYEB8F2c-как-смарт-объект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3" r="20156" b="41102"/>
          <a:stretch/>
        </p:blipFill>
        <p:spPr bwMode="auto">
          <a:xfrm>
            <a:off x="7884368" y="5877272"/>
            <a:ext cx="936104" cy="5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3"/>
          <p:cNvSpPr>
            <a:spLocks noChangeArrowheads="1"/>
          </p:cNvSpPr>
          <p:nvPr/>
        </p:nvSpPr>
        <p:spPr bwMode="auto">
          <a:xfrm>
            <a:off x="228600" y="609600"/>
            <a:ext cx="4572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 i="1" dirty="0">
                <a:latin typeface="Times New Roman" pitchFamily="18" charset="0"/>
              </a:rPr>
              <a:t>Обратной пропорциональностью</a:t>
            </a:r>
          </a:p>
          <a:p>
            <a:r>
              <a:rPr lang="ru-RU" sz="2400" b="1" i="1" dirty="0">
                <a:latin typeface="Times New Roman" pitchFamily="18" charset="0"/>
              </a:rPr>
              <a:t>называется функция, которую</a:t>
            </a:r>
          </a:p>
          <a:p>
            <a:r>
              <a:rPr lang="ru-RU" sz="2400" b="1" i="1" dirty="0">
                <a:latin typeface="Times New Roman" pitchFamily="18" charset="0"/>
              </a:rPr>
              <a:t>можно задавать формулой вида</a:t>
            </a:r>
          </a:p>
          <a:p>
            <a:endParaRPr lang="en-US" sz="2400" b="1" i="1" dirty="0">
              <a:latin typeface="Times New Roman" pitchFamily="18" charset="0"/>
            </a:endParaRPr>
          </a:p>
          <a:p>
            <a:endParaRPr lang="en-US" sz="2400" b="1" i="1" dirty="0">
              <a:latin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</a:rPr>
              <a:t>где </a:t>
            </a:r>
            <a:r>
              <a:rPr lang="ru-RU" sz="2400" b="1" i="1" dirty="0">
                <a:latin typeface="Times New Roman" pitchFamily="18" charset="0"/>
              </a:rPr>
              <a:t>х – независимая переменная,</a:t>
            </a:r>
          </a:p>
          <a:p>
            <a:r>
              <a:rPr lang="en-US" sz="2400" b="1" i="1" dirty="0">
                <a:latin typeface="Times New Roman" pitchFamily="18" charset="0"/>
              </a:rPr>
              <a:t>k</a:t>
            </a:r>
            <a:r>
              <a:rPr lang="ru-RU" sz="2400" b="1" i="1" dirty="0">
                <a:latin typeface="Times New Roman" pitchFamily="18" charset="0"/>
              </a:rPr>
              <a:t> – не равное нулю число.</a:t>
            </a:r>
          </a:p>
        </p:txBody>
      </p:sp>
      <p:sp>
        <p:nvSpPr>
          <p:cNvPr id="10" name="Text Box 74"/>
          <p:cNvSpPr txBox="1">
            <a:spLocks noChangeArrowheads="1"/>
          </p:cNvSpPr>
          <p:nvPr/>
        </p:nvSpPr>
        <p:spPr bwMode="auto">
          <a:xfrm>
            <a:off x="1905000" y="152400"/>
            <a:ext cx="5268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FF3300"/>
                </a:solidFill>
                <a:latin typeface="Times New Roman" pitchFamily="18" charset="0"/>
              </a:rPr>
              <a:t>Обратная пропорциональность</a:t>
            </a:r>
          </a:p>
        </p:txBody>
      </p:sp>
      <p:graphicFrame>
        <p:nvGraphicFramePr>
          <p:cNvPr id="11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586419"/>
              </p:ext>
            </p:extLst>
          </p:nvPr>
        </p:nvGraphicFramePr>
        <p:xfrm>
          <a:off x="4788024" y="620688"/>
          <a:ext cx="4096481" cy="3872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GraphC" r:id="rId4" imgW="5181600" imgH="5267325" progId="GraphCtrl.Document">
                  <p:embed/>
                </p:oleObj>
              </mc:Choice>
              <mc:Fallback>
                <p:oleObj name="GraphC" r:id="rId4" imgW="5181600" imgH="5267325" progId="GraphCtrl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640"/>
                      <a:stretch>
                        <a:fillRect/>
                      </a:stretch>
                    </p:blipFill>
                    <p:spPr bwMode="auto">
                      <a:xfrm>
                        <a:off x="4788024" y="620688"/>
                        <a:ext cx="4096481" cy="3872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76"/>
          <p:cNvSpPr txBox="1">
            <a:spLocks noChangeArrowheads="1"/>
          </p:cNvSpPr>
          <p:nvPr/>
        </p:nvSpPr>
        <p:spPr bwMode="auto">
          <a:xfrm>
            <a:off x="4937125" y="3698875"/>
            <a:ext cx="166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latin typeface="Times New Roman" pitchFamily="18" charset="0"/>
              </a:rPr>
              <a:t>Гипербола</a:t>
            </a:r>
          </a:p>
        </p:txBody>
      </p:sp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1547664" y="2438400"/>
            <a:ext cx="1655762" cy="1368425"/>
            <a:chOff x="2971" y="3158"/>
            <a:chExt cx="1270" cy="1011"/>
          </a:xfrm>
        </p:grpSpPr>
        <p:sp>
          <p:nvSpPr>
            <p:cNvPr id="14" name="WordArt 80"/>
            <p:cNvSpPr>
              <a:spLocks noChangeArrowheads="1" noChangeShapeType="1" noTextEdit="1"/>
            </p:cNvSpPr>
            <p:nvPr/>
          </p:nvSpPr>
          <p:spPr bwMode="auto">
            <a:xfrm>
              <a:off x="3907" y="3158"/>
              <a:ext cx="333" cy="46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 dirty="0">
                  <a:ln w="19050">
                    <a:solidFill>
                      <a:srgbClr val="C0C0C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k</a:t>
              </a:r>
              <a:endParaRPr lang="ru-RU" sz="3600" b="1" i="1" kern="10" dirty="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5" name="WordArt 81"/>
            <p:cNvSpPr>
              <a:spLocks noChangeArrowheads="1" noChangeShapeType="1" noTextEdit="1"/>
            </p:cNvSpPr>
            <p:nvPr/>
          </p:nvSpPr>
          <p:spPr bwMode="auto">
            <a:xfrm>
              <a:off x="3907" y="3805"/>
              <a:ext cx="334" cy="3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 dirty="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x</a:t>
              </a:r>
              <a:endParaRPr lang="ru-RU" sz="3600" b="1" i="1" kern="10" dirty="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6" name="WordArt 82"/>
            <p:cNvSpPr>
              <a:spLocks noChangeArrowheads="1" noChangeShapeType="1" noTextEdit="1"/>
            </p:cNvSpPr>
            <p:nvPr/>
          </p:nvSpPr>
          <p:spPr bwMode="auto">
            <a:xfrm>
              <a:off x="3833" y="3687"/>
              <a:ext cx="408" cy="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7" name="WordArt 83"/>
            <p:cNvSpPr>
              <a:spLocks noChangeArrowheads="1" noChangeShapeType="1" noTextEdit="1"/>
            </p:cNvSpPr>
            <p:nvPr/>
          </p:nvSpPr>
          <p:spPr bwMode="auto">
            <a:xfrm>
              <a:off x="2971" y="3566"/>
              <a:ext cx="363" cy="46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у</a:t>
              </a:r>
            </a:p>
          </p:txBody>
        </p:sp>
        <p:sp>
          <p:nvSpPr>
            <p:cNvPr id="18" name="WordArt 84"/>
            <p:cNvSpPr>
              <a:spLocks noChangeArrowheads="1" noChangeShapeType="1" noTextEdit="1"/>
            </p:cNvSpPr>
            <p:nvPr/>
          </p:nvSpPr>
          <p:spPr bwMode="auto">
            <a:xfrm>
              <a:off x="3334" y="3657"/>
              <a:ext cx="407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=</a:t>
              </a:r>
            </a:p>
          </p:txBody>
        </p:sp>
      </p:grpSp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7375525" y="5181600"/>
            <a:ext cx="1000125" cy="519113"/>
            <a:chOff x="4646" y="3705"/>
            <a:chExt cx="630" cy="327"/>
          </a:xfrm>
        </p:grpSpPr>
        <p:sp>
          <p:nvSpPr>
            <p:cNvPr id="21" name="Text Box 88"/>
            <p:cNvSpPr txBox="1">
              <a:spLocks noChangeArrowheads="1"/>
            </p:cNvSpPr>
            <p:nvPr/>
          </p:nvSpPr>
          <p:spPr bwMode="auto">
            <a:xfrm>
              <a:off x="4646" y="3705"/>
              <a:ext cx="6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</a:rPr>
                <a:t>Х = 0</a:t>
              </a:r>
            </a:p>
          </p:txBody>
        </p:sp>
        <p:sp>
          <p:nvSpPr>
            <p:cNvPr id="22" name="Line 89"/>
            <p:cNvSpPr>
              <a:spLocks noChangeShapeType="1"/>
            </p:cNvSpPr>
            <p:nvPr/>
          </p:nvSpPr>
          <p:spPr bwMode="auto">
            <a:xfrm flipH="1">
              <a:off x="4992" y="3744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7264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496" y="44624"/>
            <a:ext cx="9073008" cy="6768752"/>
            <a:chOff x="35496" y="44624"/>
            <a:chExt cx="9073008" cy="676875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50904" y="116632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35496" y="6741368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7504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9045533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2" descr="C:\Users\Пользователь\Desktop\IuvIYEB8F2c-как-смарт-объект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3" r="20156" b="41102"/>
          <a:stretch/>
        </p:blipFill>
        <p:spPr bwMode="auto">
          <a:xfrm>
            <a:off x="7884368" y="5877272"/>
            <a:ext cx="936104" cy="5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27622" y="116632"/>
            <a:ext cx="3860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i="1">
                <a:solidFill>
                  <a:srgbClr val="FF3300"/>
                </a:solidFill>
                <a:latin typeface="Times New Roman" pitchFamily="18" charset="0"/>
              </a:rPr>
              <a:t>Особенности графиков</a:t>
            </a:r>
          </a:p>
          <a:p>
            <a:pPr algn="ctr" eaLnBrk="1" hangingPunct="1"/>
            <a:endParaRPr lang="ru-RU" sz="28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033876"/>
              </p:ext>
            </p:extLst>
          </p:nvPr>
        </p:nvGraphicFramePr>
        <p:xfrm>
          <a:off x="300359" y="1640632"/>
          <a:ext cx="3657600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GraphC" r:id="rId4" imgW="5181600" imgH="5076825" progId="GraphCtrl.Document">
                  <p:embed/>
                </p:oleObj>
              </mc:Choice>
              <mc:Fallback>
                <p:oleObj name="GraphC" r:id="rId4" imgW="5181600" imgH="5076825" progId="GraphCtrl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9" y="1640632"/>
                        <a:ext cx="3657600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2738759" y="1793032"/>
            <a:ext cx="990600" cy="795338"/>
            <a:chOff x="4510" y="1227"/>
            <a:chExt cx="1001" cy="785"/>
          </a:xfrm>
        </p:grpSpPr>
        <p:sp>
          <p:nvSpPr>
            <p:cNvPr id="1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103" y="1227"/>
              <a:ext cx="408" cy="33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C0C0C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12</a:t>
              </a:r>
            </a:p>
          </p:txBody>
        </p:sp>
        <p:sp>
          <p:nvSpPr>
            <p:cNvPr id="1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160" y="1713"/>
              <a:ext cx="257" cy="2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</a:p>
          </p:txBody>
        </p:sp>
        <p:sp>
          <p:nvSpPr>
            <p:cNvPr id="1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103" y="1616"/>
              <a:ext cx="408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1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4510" y="1500"/>
              <a:ext cx="245" cy="3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i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у</a:t>
              </a:r>
            </a:p>
          </p:txBody>
        </p:sp>
        <p:sp>
          <p:nvSpPr>
            <p:cNvPr id="1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719" y="1592"/>
              <a:ext cx="313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=</a:t>
              </a:r>
            </a:p>
          </p:txBody>
        </p:sp>
      </p:grp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833759" y="665907"/>
            <a:ext cx="2403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990000"/>
                </a:solidFill>
                <a:latin typeface="Times New Roman" pitchFamily="18" charset="0"/>
              </a:rPr>
              <a:t>k &gt; 0</a:t>
            </a:r>
          </a:p>
          <a:p>
            <a:pPr eaLnBrk="1" hangingPunct="1"/>
            <a:r>
              <a:rPr lang="en-US" sz="2400" b="1" i="1">
                <a:solidFill>
                  <a:srgbClr val="990000"/>
                </a:solidFill>
                <a:latin typeface="Times New Roman" pitchFamily="18" charset="0"/>
              </a:rPr>
              <a:t>I,  III  </a:t>
            </a:r>
            <a:r>
              <a:rPr lang="ru-RU" sz="2400" b="1" i="1">
                <a:solidFill>
                  <a:srgbClr val="990000"/>
                </a:solidFill>
                <a:latin typeface="Times New Roman" pitchFamily="18" charset="0"/>
              </a:rPr>
              <a:t>четверти</a:t>
            </a:r>
          </a:p>
        </p:txBody>
      </p:sp>
      <p:graphicFrame>
        <p:nvGraphicFramePr>
          <p:cNvPr id="1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896556"/>
              </p:ext>
            </p:extLst>
          </p:nvPr>
        </p:nvGraphicFramePr>
        <p:xfrm>
          <a:off x="5253359" y="1640632"/>
          <a:ext cx="352425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GraphC" r:id="rId6" imgW="5181600" imgH="5267325" progId="GraphCtrl.Document">
                  <p:embed/>
                </p:oleObj>
              </mc:Choice>
              <mc:Fallback>
                <p:oleObj name="GraphC" r:id="rId6" imgW="5181600" imgH="5267325" progId="GraphCtrl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640"/>
                      <a:stretch>
                        <a:fillRect/>
                      </a:stretch>
                    </p:blipFill>
                    <p:spPr bwMode="auto">
                      <a:xfrm>
                        <a:off x="5253359" y="1640632"/>
                        <a:ext cx="352425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5"/>
          <p:cNvGrpSpPr>
            <a:grpSpLocks/>
          </p:cNvGrpSpPr>
          <p:nvPr/>
        </p:nvGrpSpPr>
        <p:grpSpPr bwMode="auto">
          <a:xfrm>
            <a:off x="7615559" y="1793032"/>
            <a:ext cx="1204913" cy="984250"/>
            <a:chOff x="4241" y="1227"/>
            <a:chExt cx="1270" cy="785"/>
          </a:xfrm>
        </p:grpSpPr>
        <p:sp>
          <p:nvSpPr>
            <p:cNvPr id="19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5193" y="1227"/>
              <a:ext cx="227" cy="33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C0C0C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6</a:t>
              </a:r>
            </a:p>
          </p:txBody>
        </p:sp>
        <p:sp>
          <p:nvSpPr>
            <p:cNvPr id="20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5160" y="1713"/>
              <a:ext cx="257" cy="2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</a:p>
          </p:txBody>
        </p:sp>
        <p:sp>
          <p:nvSpPr>
            <p:cNvPr id="21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5103" y="1616"/>
              <a:ext cx="408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  <p:sp>
          <p:nvSpPr>
            <p:cNvPr id="22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4241" y="1480"/>
              <a:ext cx="245" cy="3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i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у</a:t>
              </a:r>
            </a:p>
          </p:txBody>
        </p:sp>
        <p:sp>
          <p:nvSpPr>
            <p:cNvPr id="23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4450" y="1572"/>
              <a:ext cx="313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=</a:t>
              </a:r>
            </a:p>
          </p:txBody>
        </p:sp>
        <p:sp>
          <p:nvSpPr>
            <p:cNvPr id="24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4830" y="1616"/>
              <a:ext cx="204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_</a:t>
              </a:r>
            </a:p>
          </p:txBody>
        </p:sp>
      </p:grp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091559" y="767507"/>
            <a:ext cx="2487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990000"/>
                </a:solidFill>
                <a:latin typeface="Times New Roman" pitchFamily="18" charset="0"/>
              </a:rPr>
              <a:t>k &lt; 0</a:t>
            </a:r>
          </a:p>
          <a:p>
            <a:pPr eaLnBrk="1" hangingPunct="1"/>
            <a:r>
              <a:rPr lang="en-US" sz="2400" b="1" i="1">
                <a:solidFill>
                  <a:srgbClr val="990000"/>
                </a:solidFill>
                <a:latin typeface="Times New Roman" pitchFamily="18" charset="0"/>
              </a:rPr>
              <a:t>II,  IV  </a:t>
            </a:r>
            <a:r>
              <a:rPr lang="ru-RU" sz="2400" b="1" i="1">
                <a:solidFill>
                  <a:srgbClr val="990000"/>
                </a:solidFill>
                <a:latin typeface="Times New Roman" pitchFamily="18" charset="0"/>
              </a:rPr>
              <a:t>четверти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46564" y="2448933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137538" y="2448933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II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115616" y="385175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III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483245" y="3829394"/>
            <a:ext cx="481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IV 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393816" y="2592949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984790" y="2592949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II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962868" y="399577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III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330497" y="3973410"/>
            <a:ext cx="481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IV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48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622365"/>
              </p:ext>
            </p:extLst>
          </p:nvPr>
        </p:nvGraphicFramePr>
        <p:xfrm>
          <a:off x="1139523" y="1687370"/>
          <a:ext cx="2640574" cy="2586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GraphC" r:id="rId3" imgW="5181600" imgH="5076825" progId="GraphCtrl.Document">
                  <p:embed/>
                </p:oleObj>
              </mc:Choice>
              <mc:Fallback>
                <p:oleObj name="GraphC" r:id="rId3" imgW="5181600" imgH="5076825" progId="GraphCtrl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523" y="1687370"/>
                        <a:ext cx="2640574" cy="2586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675362" y="1684236"/>
            <a:ext cx="837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990000"/>
                </a:solidFill>
                <a:latin typeface="Times New Roman" pitchFamily="18" charset="0"/>
              </a:rPr>
              <a:t>k &gt; </a:t>
            </a:r>
            <a:r>
              <a:rPr lang="en-US" sz="2400" b="1" i="1" dirty="0" smtClean="0">
                <a:solidFill>
                  <a:srgbClr val="990000"/>
                </a:solidFill>
                <a:latin typeface="Times New Roman" pitchFamily="18" charset="0"/>
              </a:rPr>
              <a:t>0</a:t>
            </a:r>
            <a:endParaRPr lang="en-US" sz="2400" b="1" i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graphicFrame>
        <p:nvGraphicFramePr>
          <p:cNvPr id="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357497"/>
              </p:ext>
            </p:extLst>
          </p:nvPr>
        </p:nvGraphicFramePr>
        <p:xfrm>
          <a:off x="3885526" y="1691754"/>
          <a:ext cx="2559831" cy="2601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GraphC" r:id="rId5" imgW="5181600" imgH="5267325" progId="GraphCtrl.Document">
                  <p:embed/>
                </p:oleObj>
              </mc:Choice>
              <mc:Fallback>
                <p:oleObj name="GraphC" r:id="rId5" imgW="5181600" imgH="5267325" progId="GraphCtrl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640"/>
                      <a:stretch>
                        <a:fillRect/>
                      </a:stretch>
                    </p:blipFill>
                    <p:spPr bwMode="auto">
                      <a:xfrm>
                        <a:off x="3885526" y="1691754"/>
                        <a:ext cx="2559831" cy="26013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923928" y="1239143"/>
            <a:ext cx="24931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 dirty="0" smtClean="0">
                <a:solidFill>
                  <a:srgbClr val="990000"/>
                </a:solidFill>
                <a:latin typeface="Times New Roman" pitchFamily="18" charset="0"/>
              </a:rPr>
              <a:t>II</a:t>
            </a:r>
            <a:r>
              <a:rPr lang="en-US" sz="2400" b="1" i="1" dirty="0">
                <a:solidFill>
                  <a:srgbClr val="990000"/>
                </a:solidFill>
                <a:latin typeface="Times New Roman" pitchFamily="18" charset="0"/>
              </a:rPr>
              <a:t>,  IV  </a:t>
            </a:r>
            <a:r>
              <a:rPr lang="ru-RU" sz="2400" b="1" i="1" dirty="0">
                <a:solidFill>
                  <a:srgbClr val="990000"/>
                </a:solidFill>
                <a:latin typeface="Times New Roman" pitchFamily="18" charset="0"/>
              </a:rPr>
              <a:t>четверти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259632" y="1239143"/>
            <a:ext cx="24138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 dirty="0" smtClean="0">
                <a:solidFill>
                  <a:srgbClr val="990000"/>
                </a:solidFill>
                <a:latin typeface="Times New Roman" pitchFamily="18" charset="0"/>
              </a:rPr>
              <a:t>I</a:t>
            </a:r>
            <a:r>
              <a:rPr lang="en-US" sz="2400" b="1" i="1" dirty="0">
                <a:solidFill>
                  <a:srgbClr val="990000"/>
                </a:solidFill>
                <a:latin typeface="Times New Roman" pitchFamily="18" charset="0"/>
              </a:rPr>
              <a:t>,  III  </a:t>
            </a:r>
            <a:r>
              <a:rPr lang="ru-RU" sz="2400" b="1" i="1" dirty="0">
                <a:solidFill>
                  <a:srgbClr val="990000"/>
                </a:solidFill>
                <a:latin typeface="Times New Roman" pitchFamily="18" charset="0"/>
              </a:rPr>
              <a:t>четверти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436096" y="1700808"/>
            <a:ext cx="821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990000"/>
                </a:solidFill>
                <a:latin typeface="Times New Roman" pitchFamily="18" charset="0"/>
              </a:rPr>
              <a:t>k &lt; 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956690" y="2018457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07798" y="206084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II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547664" y="2018457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II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521702" y="206084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345015" y="327569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III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525742" y="342128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III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893371" y="3398918"/>
            <a:ext cx="481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IV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521702" y="3421280"/>
            <a:ext cx="481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990000"/>
                </a:solidFill>
                <a:latin typeface="Times New Roman" pitchFamily="18" charset="0"/>
              </a:rPr>
              <a:t>IV </a:t>
            </a:r>
            <a:endParaRPr lang="ru-RU" dirty="0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952039"/>
              </p:ext>
            </p:extLst>
          </p:nvPr>
        </p:nvGraphicFramePr>
        <p:xfrm>
          <a:off x="3246483" y="81098"/>
          <a:ext cx="1160498" cy="1160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Формула" r:id="rId7" imgW="393480" imgH="393480" progId="Equation.3">
                  <p:embed/>
                </p:oleObj>
              </mc:Choice>
              <mc:Fallback>
                <p:oleObj name="Формула" r:id="rId7" imgW="393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46483" y="81098"/>
                        <a:ext cx="1160498" cy="1160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733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496" y="44624"/>
            <a:ext cx="9073008" cy="6768752"/>
            <a:chOff x="35496" y="44624"/>
            <a:chExt cx="9073008" cy="676875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50904" y="116632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35496" y="6741368"/>
              <a:ext cx="9057600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7504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9045533" y="44624"/>
              <a:ext cx="0" cy="6768752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2" descr="C:\Users\Пользователь\Desktop\IuvIYEB8F2c-как-смарт-объект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3" r="20156" b="41102"/>
          <a:stretch/>
        </p:blipFill>
        <p:spPr bwMode="auto">
          <a:xfrm>
            <a:off x="7884368" y="5877272"/>
            <a:ext cx="936104" cy="5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1871663" y="1989138"/>
            <a:ext cx="6604000" cy="4697412"/>
            <a:chOff x="158" y="164"/>
            <a:chExt cx="5426" cy="3970"/>
          </a:xfrm>
        </p:grpSpPr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158" y="164"/>
              <a:ext cx="5426" cy="3970"/>
              <a:chOff x="158" y="164"/>
              <a:chExt cx="5426" cy="3970"/>
            </a:xfrm>
          </p:grpSpPr>
          <p:grpSp>
            <p:nvGrpSpPr>
              <p:cNvPr id="72" name="Group 42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pic>
              <p:nvPicPr>
                <p:cNvPr id="74" name="Picture 43" descr="Координаты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24" t="5121" r="4724" b="23045"/>
                <a:stretch>
                  <a:fillRect/>
                </a:stretch>
              </p:blipFill>
              <p:spPr bwMode="auto">
                <a:xfrm>
                  <a:off x="158" y="164"/>
                  <a:ext cx="5426" cy="3970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5" name="Line 44"/>
                <p:cNvSpPr>
                  <a:spLocks noChangeShapeType="1"/>
                </p:cNvSpPr>
                <p:nvPr/>
              </p:nvSpPr>
              <p:spPr bwMode="auto">
                <a:xfrm>
                  <a:off x="2880" y="210"/>
                  <a:ext cx="0" cy="3855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" name="Line 45"/>
                <p:cNvSpPr>
                  <a:spLocks noChangeShapeType="1"/>
                </p:cNvSpPr>
                <p:nvPr/>
              </p:nvSpPr>
              <p:spPr bwMode="auto">
                <a:xfrm>
                  <a:off x="385" y="2296"/>
                  <a:ext cx="5126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3" name="Text Box 46"/>
              <p:cNvSpPr txBox="1">
                <a:spLocks noChangeArrowheads="1"/>
              </p:cNvSpPr>
              <p:nvPr/>
            </p:nvSpPr>
            <p:spPr bwMode="auto">
              <a:xfrm>
                <a:off x="2881" y="2296"/>
                <a:ext cx="27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354" tIns="35177" rIns="70354" bIns="35177">
                <a:spAutoFit/>
              </a:bodyPr>
              <a:lstStyle>
                <a:lvl1pPr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0326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0326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500" b="1">
                    <a:solidFill>
                      <a:schemeClr val="bg2"/>
                    </a:solidFill>
                  </a:rPr>
                  <a:t>0</a:t>
                </a:r>
                <a:endParaRPr lang="ru-RU" sz="1400">
                  <a:solidFill>
                    <a:schemeClr val="bg2"/>
                  </a:solidFill>
                  <a:latin typeface="Tahoma" charset="0"/>
                </a:endParaRPr>
              </a:p>
            </p:txBody>
          </p:sp>
        </p:grpSp>
        <p:sp>
          <p:nvSpPr>
            <p:cNvPr id="10" name="Text Box 47"/>
            <p:cNvSpPr txBox="1">
              <a:spLocks noChangeArrowheads="1"/>
            </p:cNvSpPr>
            <p:nvPr/>
          </p:nvSpPr>
          <p:spPr bwMode="auto">
            <a:xfrm>
              <a:off x="5239" y="2296"/>
              <a:ext cx="27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х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1" name="Text Box 48"/>
            <p:cNvSpPr txBox="1">
              <a:spLocks noChangeArrowheads="1"/>
            </p:cNvSpPr>
            <p:nvPr/>
          </p:nvSpPr>
          <p:spPr bwMode="auto">
            <a:xfrm>
              <a:off x="2925" y="210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500" b="1">
                  <a:solidFill>
                    <a:schemeClr val="bg2"/>
                  </a:solidFill>
                </a:rPr>
                <a:t>у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12" name="Line 49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50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51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52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53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54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55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56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57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58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Text Box 59"/>
            <p:cNvSpPr txBox="1">
              <a:spLocks noChangeArrowheads="1"/>
            </p:cNvSpPr>
            <p:nvPr/>
          </p:nvSpPr>
          <p:spPr bwMode="auto">
            <a:xfrm>
              <a:off x="3049" y="222"/>
              <a:ext cx="11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graphicFrame>
          <p:nvGraphicFramePr>
            <p:cNvPr id="23" name="Object 60"/>
            <p:cNvGraphicFramePr>
              <a:graphicFrameLocks noChangeAspect="1"/>
            </p:cNvGraphicFramePr>
            <p:nvPr/>
          </p:nvGraphicFramePr>
          <p:xfrm>
            <a:off x="3655" y="2179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Формула" r:id="rId5" imgW="114151" imgH="215619" progId="Equation.3">
                    <p:embed/>
                  </p:oleObj>
                </mc:Choice>
                <mc:Fallback>
                  <p:oleObj name="Формула" r:id="rId5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5" y="2179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Text Box 61"/>
            <p:cNvSpPr txBox="1">
              <a:spLocks noChangeArrowheads="1"/>
            </p:cNvSpPr>
            <p:nvPr/>
          </p:nvSpPr>
          <p:spPr bwMode="auto">
            <a:xfrm>
              <a:off x="3333" y="233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5" name="Text Box 62"/>
            <p:cNvSpPr txBox="1">
              <a:spLocks noChangeArrowheads="1"/>
            </p:cNvSpPr>
            <p:nvPr/>
          </p:nvSpPr>
          <p:spPr bwMode="auto">
            <a:xfrm>
              <a:off x="3060" y="2342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6" name="Text Box 63"/>
            <p:cNvSpPr txBox="1">
              <a:spLocks noChangeArrowheads="1"/>
            </p:cNvSpPr>
            <p:nvPr/>
          </p:nvSpPr>
          <p:spPr bwMode="auto">
            <a:xfrm>
              <a:off x="2700" y="1888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7" name="Text Box 64"/>
            <p:cNvSpPr txBox="1">
              <a:spLocks noChangeArrowheads="1"/>
            </p:cNvSpPr>
            <p:nvPr/>
          </p:nvSpPr>
          <p:spPr bwMode="auto">
            <a:xfrm>
              <a:off x="2454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8" name="Text Box 65"/>
            <p:cNvSpPr txBox="1">
              <a:spLocks noChangeArrowheads="1"/>
            </p:cNvSpPr>
            <p:nvPr/>
          </p:nvSpPr>
          <p:spPr bwMode="auto">
            <a:xfrm>
              <a:off x="2653" y="2523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9" name="Text Box 66"/>
            <p:cNvSpPr txBox="1">
              <a:spLocks noChangeArrowheads="1"/>
            </p:cNvSpPr>
            <p:nvPr/>
          </p:nvSpPr>
          <p:spPr bwMode="auto">
            <a:xfrm>
              <a:off x="2653" y="279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0" name="Text Box 67"/>
            <p:cNvSpPr txBox="1">
              <a:spLocks noChangeArrowheads="1"/>
            </p:cNvSpPr>
            <p:nvPr/>
          </p:nvSpPr>
          <p:spPr bwMode="auto">
            <a:xfrm>
              <a:off x="2203" y="2346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1" name="Text Box 68"/>
            <p:cNvSpPr txBox="1">
              <a:spLocks noChangeArrowheads="1"/>
            </p:cNvSpPr>
            <p:nvPr/>
          </p:nvSpPr>
          <p:spPr bwMode="auto">
            <a:xfrm>
              <a:off x="2700" y="157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4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2" name="Text Box 69"/>
            <p:cNvSpPr txBox="1">
              <a:spLocks noChangeArrowheads="1"/>
            </p:cNvSpPr>
            <p:nvPr/>
          </p:nvSpPr>
          <p:spPr bwMode="auto">
            <a:xfrm>
              <a:off x="3639" y="234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3" name="Text Box 70"/>
            <p:cNvSpPr txBox="1">
              <a:spLocks noChangeArrowheads="1"/>
            </p:cNvSpPr>
            <p:nvPr/>
          </p:nvSpPr>
          <p:spPr bwMode="auto">
            <a:xfrm>
              <a:off x="1929" y="2338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4" name="Text Box 71"/>
            <p:cNvSpPr txBox="1">
              <a:spLocks noChangeArrowheads="1"/>
            </p:cNvSpPr>
            <p:nvPr/>
          </p:nvSpPr>
          <p:spPr bwMode="auto">
            <a:xfrm>
              <a:off x="2653" y="3159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5" name="Text Box 72"/>
            <p:cNvSpPr txBox="1">
              <a:spLocks noChangeArrowheads="1"/>
            </p:cNvSpPr>
            <p:nvPr/>
          </p:nvSpPr>
          <p:spPr bwMode="auto">
            <a:xfrm>
              <a:off x="2700" y="1206"/>
              <a:ext cx="18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6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6" name="Text Box 73"/>
            <p:cNvSpPr txBox="1">
              <a:spLocks noChangeArrowheads="1"/>
            </p:cNvSpPr>
            <p:nvPr/>
          </p:nvSpPr>
          <p:spPr bwMode="auto">
            <a:xfrm>
              <a:off x="3922" y="2366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7" name="Text Box 74"/>
            <p:cNvSpPr txBox="1">
              <a:spLocks noChangeArrowheads="1"/>
            </p:cNvSpPr>
            <p:nvPr/>
          </p:nvSpPr>
          <p:spPr bwMode="auto">
            <a:xfrm>
              <a:off x="2653" y="3475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8" name="Text Box 75"/>
            <p:cNvSpPr txBox="1">
              <a:spLocks noChangeArrowheads="1"/>
            </p:cNvSpPr>
            <p:nvPr/>
          </p:nvSpPr>
          <p:spPr bwMode="auto">
            <a:xfrm>
              <a:off x="1602" y="234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39" name="Text Box 76"/>
            <p:cNvSpPr txBox="1">
              <a:spLocks noChangeArrowheads="1"/>
            </p:cNvSpPr>
            <p:nvPr/>
          </p:nvSpPr>
          <p:spPr bwMode="auto">
            <a:xfrm>
              <a:off x="2700" y="890"/>
              <a:ext cx="1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8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0" name="Text Box 77"/>
            <p:cNvSpPr txBox="1">
              <a:spLocks noChangeArrowheads="1"/>
            </p:cNvSpPr>
            <p:nvPr/>
          </p:nvSpPr>
          <p:spPr bwMode="auto">
            <a:xfrm>
              <a:off x="4149" y="2382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1" name="Text Box 78"/>
            <p:cNvSpPr txBox="1">
              <a:spLocks noChangeArrowheads="1"/>
            </p:cNvSpPr>
            <p:nvPr/>
          </p:nvSpPr>
          <p:spPr bwMode="auto">
            <a:xfrm>
              <a:off x="1276" y="2338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2" name="Text Box 79"/>
            <p:cNvSpPr txBox="1">
              <a:spLocks noChangeArrowheads="1"/>
            </p:cNvSpPr>
            <p:nvPr/>
          </p:nvSpPr>
          <p:spPr bwMode="auto">
            <a:xfrm>
              <a:off x="2608" y="3793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3" name="Text Box 80"/>
            <p:cNvSpPr txBox="1">
              <a:spLocks noChangeArrowheads="1"/>
            </p:cNvSpPr>
            <p:nvPr/>
          </p:nvSpPr>
          <p:spPr bwMode="auto">
            <a:xfrm>
              <a:off x="2609" y="617"/>
              <a:ext cx="25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10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4" name="Text Box 81"/>
            <p:cNvSpPr txBox="1">
              <a:spLocks noChangeArrowheads="1"/>
            </p:cNvSpPr>
            <p:nvPr/>
          </p:nvSpPr>
          <p:spPr bwMode="auto">
            <a:xfrm>
              <a:off x="4467" y="2382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5" name="Text Box 82"/>
            <p:cNvSpPr txBox="1">
              <a:spLocks noChangeArrowheads="1"/>
            </p:cNvSpPr>
            <p:nvPr/>
          </p:nvSpPr>
          <p:spPr bwMode="auto">
            <a:xfrm>
              <a:off x="929" y="2338"/>
              <a:ext cx="4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-12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6" name="Text Box 83"/>
            <p:cNvSpPr txBox="1">
              <a:spLocks noChangeArrowheads="1"/>
            </p:cNvSpPr>
            <p:nvPr/>
          </p:nvSpPr>
          <p:spPr bwMode="auto">
            <a:xfrm>
              <a:off x="2609" y="300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354" tIns="35177" rIns="70354" bIns="35177">
              <a:spAutoFit/>
            </a:bodyPr>
            <a:lstStyle>
              <a:lvl1pPr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0326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03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baseline="30000">
                  <a:solidFill>
                    <a:schemeClr val="bg2"/>
                  </a:solidFill>
                  <a:latin typeface="Arial Black" pitchFamily="34" charset="0"/>
                </a:rPr>
                <a:t>12</a:t>
              </a:r>
              <a:endParaRPr lang="ru-RU" sz="140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47" name="Line 84"/>
            <p:cNvSpPr>
              <a:spLocks noChangeShapeType="1"/>
            </p:cNvSpPr>
            <p:nvPr/>
          </p:nvSpPr>
          <p:spPr bwMode="auto">
            <a:xfrm>
              <a:off x="295" y="2296"/>
              <a:ext cx="5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85"/>
            <p:cNvSpPr>
              <a:spLocks noChangeShapeType="1"/>
            </p:cNvSpPr>
            <p:nvPr/>
          </p:nvSpPr>
          <p:spPr bwMode="auto">
            <a:xfrm flipV="1">
              <a:off x="2880" y="210"/>
              <a:ext cx="0" cy="38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86"/>
            <p:cNvSpPr>
              <a:spLocks noChangeShapeType="1"/>
            </p:cNvSpPr>
            <p:nvPr/>
          </p:nvSpPr>
          <p:spPr bwMode="auto">
            <a:xfrm>
              <a:off x="2835" y="261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87"/>
            <p:cNvSpPr>
              <a:spLocks noChangeShapeType="1"/>
            </p:cNvSpPr>
            <p:nvPr/>
          </p:nvSpPr>
          <p:spPr bwMode="auto">
            <a:xfrm>
              <a:off x="2830" y="323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88"/>
            <p:cNvSpPr>
              <a:spLocks noChangeShapeType="1"/>
            </p:cNvSpPr>
            <p:nvPr/>
          </p:nvSpPr>
          <p:spPr bwMode="auto">
            <a:xfrm>
              <a:off x="2832" y="34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89"/>
            <p:cNvSpPr>
              <a:spLocks noChangeShapeType="1"/>
            </p:cNvSpPr>
            <p:nvPr/>
          </p:nvSpPr>
          <p:spPr bwMode="auto">
            <a:xfrm>
              <a:off x="2826" y="6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90"/>
            <p:cNvSpPr>
              <a:spLocks noChangeShapeType="1"/>
            </p:cNvSpPr>
            <p:nvPr/>
          </p:nvSpPr>
          <p:spPr bwMode="auto">
            <a:xfrm>
              <a:off x="2828" y="10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91"/>
            <p:cNvSpPr>
              <a:spLocks noChangeShapeType="1"/>
            </p:cNvSpPr>
            <p:nvPr/>
          </p:nvSpPr>
          <p:spPr bwMode="auto">
            <a:xfrm>
              <a:off x="2831" y="132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92"/>
            <p:cNvSpPr>
              <a:spLocks noChangeShapeType="1"/>
            </p:cNvSpPr>
            <p:nvPr/>
          </p:nvSpPr>
          <p:spPr bwMode="auto">
            <a:xfrm>
              <a:off x="2833" y="166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93"/>
            <p:cNvSpPr>
              <a:spLocks noChangeShapeType="1"/>
            </p:cNvSpPr>
            <p:nvPr/>
          </p:nvSpPr>
          <p:spPr bwMode="auto">
            <a:xfrm>
              <a:off x="2827" y="197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94"/>
            <p:cNvSpPr>
              <a:spLocks noChangeShapeType="1"/>
            </p:cNvSpPr>
            <p:nvPr/>
          </p:nvSpPr>
          <p:spPr bwMode="auto">
            <a:xfrm>
              <a:off x="2830" y="358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95"/>
            <p:cNvSpPr>
              <a:spLocks noChangeShapeType="1"/>
            </p:cNvSpPr>
            <p:nvPr/>
          </p:nvSpPr>
          <p:spPr bwMode="auto">
            <a:xfrm>
              <a:off x="2841" y="38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96"/>
            <p:cNvSpPr>
              <a:spLocks noChangeShapeType="1"/>
            </p:cNvSpPr>
            <p:nvPr/>
          </p:nvSpPr>
          <p:spPr bwMode="auto">
            <a:xfrm rot="5400000">
              <a:off x="3395" y="2306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97"/>
            <p:cNvSpPr>
              <a:spLocks noChangeShapeType="1"/>
            </p:cNvSpPr>
            <p:nvPr/>
          </p:nvSpPr>
          <p:spPr bwMode="auto">
            <a:xfrm>
              <a:off x="2824" y="2903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98"/>
            <p:cNvSpPr>
              <a:spLocks noChangeShapeType="1"/>
            </p:cNvSpPr>
            <p:nvPr/>
          </p:nvSpPr>
          <p:spPr bwMode="auto">
            <a:xfrm rot="5400000">
              <a:off x="1686" y="2285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99"/>
            <p:cNvSpPr>
              <a:spLocks noChangeShapeType="1"/>
            </p:cNvSpPr>
            <p:nvPr/>
          </p:nvSpPr>
          <p:spPr bwMode="auto">
            <a:xfrm rot="5400000">
              <a:off x="4552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100"/>
            <p:cNvSpPr>
              <a:spLocks noChangeShapeType="1"/>
            </p:cNvSpPr>
            <p:nvPr/>
          </p:nvSpPr>
          <p:spPr bwMode="auto">
            <a:xfrm rot="5400000">
              <a:off x="3986" y="230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101"/>
            <p:cNvSpPr>
              <a:spLocks noChangeShapeType="1"/>
            </p:cNvSpPr>
            <p:nvPr/>
          </p:nvSpPr>
          <p:spPr bwMode="auto">
            <a:xfrm rot="5400000">
              <a:off x="3120" y="2299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Line 102"/>
            <p:cNvSpPr>
              <a:spLocks noChangeShapeType="1"/>
            </p:cNvSpPr>
            <p:nvPr/>
          </p:nvSpPr>
          <p:spPr bwMode="auto">
            <a:xfrm rot="5400000">
              <a:off x="3696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Line 103"/>
            <p:cNvSpPr>
              <a:spLocks noChangeShapeType="1"/>
            </p:cNvSpPr>
            <p:nvPr/>
          </p:nvSpPr>
          <p:spPr bwMode="auto">
            <a:xfrm rot="5400000">
              <a:off x="4266" y="2288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Line 104"/>
            <p:cNvSpPr>
              <a:spLocks noChangeShapeType="1"/>
            </p:cNvSpPr>
            <p:nvPr/>
          </p:nvSpPr>
          <p:spPr bwMode="auto">
            <a:xfrm rot="5400000">
              <a:off x="1976" y="228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Line 105"/>
            <p:cNvSpPr>
              <a:spLocks noChangeShapeType="1"/>
            </p:cNvSpPr>
            <p:nvPr/>
          </p:nvSpPr>
          <p:spPr bwMode="auto">
            <a:xfrm rot="5400000">
              <a:off x="2270" y="2300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Line 106"/>
            <p:cNvSpPr>
              <a:spLocks noChangeShapeType="1"/>
            </p:cNvSpPr>
            <p:nvPr/>
          </p:nvSpPr>
          <p:spPr bwMode="auto">
            <a:xfrm rot="5400000">
              <a:off x="2523" y="2294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Line 107"/>
            <p:cNvSpPr>
              <a:spLocks noChangeShapeType="1"/>
            </p:cNvSpPr>
            <p:nvPr/>
          </p:nvSpPr>
          <p:spPr bwMode="auto">
            <a:xfrm rot="5400000">
              <a:off x="1390" y="2297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Line 108"/>
            <p:cNvSpPr>
              <a:spLocks noChangeShapeType="1"/>
            </p:cNvSpPr>
            <p:nvPr/>
          </p:nvSpPr>
          <p:spPr bwMode="auto">
            <a:xfrm rot="5400000">
              <a:off x="1110" y="2291"/>
              <a:ext cx="9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" name="Group 110"/>
          <p:cNvGrpSpPr>
            <a:grpSpLocks/>
          </p:cNvGrpSpPr>
          <p:nvPr/>
        </p:nvGrpSpPr>
        <p:grpSpPr bwMode="auto">
          <a:xfrm>
            <a:off x="4572000" y="2168525"/>
            <a:ext cx="1223963" cy="2336800"/>
            <a:chOff x="2381" y="346"/>
            <a:chExt cx="979" cy="1974"/>
          </a:xfrm>
        </p:grpSpPr>
        <p:sp>
          <p:nvSpPr>
            <p:cNvPr id="78" name="Oval 111"/>
            <p:cNvSpPr>
              <a:spLocks noChangeArrowheads="1"/>
            </p:cNvSpPr>
            <p:nvPr/>
          </p:nvSpPr>
          <p:spPr bwMode="auto">
            <a:xfrm flipV="1">
              <a:off x="3280" y="81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79" name="Oval 112"/>
            <p:cNvSpPr>
              <a:spLocks noChangeArrowheads="1"/>
            </p:cNvSpPr>
            <p:nvPr/>
          </p:nvSpPr>
          <p:spPr bwMode="auto">
            <a:xfrm flipV="1">
              <a:off x="3136" y="1620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0" name="Oval 113"/>
            <p:cNvSpPr>
              <a:spLocks noChangeArrowheads="1"/>
            </p:cNvSpPr>
            <p:nvPr/>
          </p:nvSpPr>
          <p:spPr bwMode="auto">
            <a:xfrm flipV="1">
              <a:off x="2562" y="1616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1" name="Oval 114"/>
            <p:cNvSpPr>
              <a:spLocks noChangeArrowheads="1"/>
            </p:cNvSpPr>
            <p:nvPr/>
          </p:nvSpPr>
          <p:spPr bwMode="auto">
            <a:xfrm flipV="1">
              <a:off x="2987" y="209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2" name="Oval 115"/>
            <p:cNvSpPr>
              <a:spLocks noChangeArrowheads="1"/>
            </p:cNvSpPr>
            <p:nvPr/>
          </p:nvSpPr>
          <p:spPr bwMode="auto">
            <a:xfrm flipV="1">
              <a:off x="2701" y="2099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3" name="Oval 116"/>
            <p:cNvSpPr>
              <a:spLocks noChangeArrowheads="1"/>
            </p:cNvSpPr>
            <p:nvPr/>
          </p:nvSpPr>
          <p:spPr bwMode="auto">
            <a:xfrm flipV="1">
              <a:off x="2859" y="2275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4" name="Oval 117"/>
            <p:cNvSpPr>
              <a:spLocks noChangeArrowheads="1"/>
            </p:cNvSpPr>
            <p:nvPr/>
          </p:nvSpPr>
          <p:spPr bwMode="auto">
            <a:xfrm flipV="1">
              <a:off x="2424" y="817"/>
              <a:ext cx="46" cy="45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lIns="70354" tIns="35177" rIns="70354" bIns="35177" anchor="ctr"/>
            <a:lstStyle/>
            <a:p>
              <a:pPr defTabSz="703263"/>
              <a:endParaRPr lang="ru-RU" sz="1400">
                <a:latin typeface="Tahoma" charset="0"/>
              </a:endParaRPr>
            </a:p>
          </p:txBody>
        </p:sp>
        <p:sp>
          <p:nvSpPr>
            <p:cNvPr id="85" name="Freeform 118"/>
            <p:cNvSpPr>
              <a:spLocks/>
            </p:cNvSpPr>
            <p:nvPr/>
          </p:nvSpPr>
          <p:spPr bwMode="auto">
            <a:xfrm>
              <a:off x="2381" y="346"/>
              <a:ext cx="979" cy="1943"/>
            </a:xfrm>
            <a:custGeom>
              <a:avLst/>
              <a:gdLst>
                <a:gd name="T0" fmla="*/ 0 w 979"/>
                <a:gd name="T1" fmla="*/ 0 h 1943"/>
                <a:gd name="T2" fmla="*/ 55 w 979"/>
                <a:gd name="T3" fmla="*/ 494 h 1943"/>
                <a:gd name="T4" fmla="*/ 199 w 979"/>
                <a:gd name="T5" fmla="*/ 1294 h 1943"/>
                <a:gd name="T6" fmla="*/ 347 w 979"/>
                <a:gd name="T7" fmla="*/ 1782 h 1943"/>
                <a:gd name="T8" fmla="*/ 431 w 979"/>
                <a:gd name="T9" fmla="*/ 1910 h 1943"/>
                <a:gd name="T10" fmla="*/ 499 w 979"/>
                <a:gd name="T11" fmla="*/ 1942 h 1943"/>
                <a:gd name="T12" fmla="*/ 563 w 979"/>
                <a:gd name="T13" fmla="*/ 1914 h 1943"/>
                <a:gd name="T14" fmla="*/ 631 w 979"/>
                <a:gd name="T15" fmla="*/ 1778 h 1943"/>
                <a:gd name="T16" fmla="*/ 779 w 979"/>
                <a:gd name="T17" fmla="*/ 1290 h 1943"/>
                <a:gd name="T18" fmla="*/ 923 w 979"/>
                <a:gd name="T19" fmla="*/ 490 h 1943"/>
                <a:gd name="T20" fmla="*/ 979 w 979"/>
                <a:gd name="T21" fmla="*/ 2 h 19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9"/>
                <a:gd name="T34" fmla="*/ 0 h 1943"/>
                <a:gd name="T35" fmla="*/ 979 w 979"/>
                <a:gd name="T36" fmla="*/ 1943 h 19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9" h="1943">
                  <a:moveTo>
                    <a:pt x="0" y="0"/>
                  </a:moveTo>
                  <a:cubicBezTo>
                    <a:pt x="11" y="139"/>
                    <a:pt x="22" y="278"/>
                    <a:pt x="55" y="494"/>
                  </a:cubicBezTo>
                  <a:cubicBezTo>
                    <a:pt x="88" y="710"/>
                    <a:pt x="150" y="1079"/>
                    <a:pt x="199" y="1294"/>
                  </a:cubicBezTo>
                  <a:cubicBezTo>
                    <a:pt x="248" y="1509"/>
                    <a:pt x="308" y="1679"/>
                    <a:pt x="347" y="1782"/>
                  </a:cubicBezTo>
                  <a:cubicBezTo>
                    <a:pt x="386" y="1885"/>
                    <a:pt x="406" y="1883"/>
                    <a:pt x="431" y="1910"/>
                  </a:cubicBezTo>
                  <a:cubicBezTo>
                    <a:pt x="456" y="1937"/>
                    <a:pt x="477" y="1941"/>
                    <a:pt x="499" y="1942"/>
                  </a:cubicBezTo>
                  <a:cubicBezTo>
                    <a:pt x="521" y="1943"/>
                    <a:pt x="541" y="1941"/>
                    <a:pt x="563" y="1914"/>
                  </a:cubicBezTo>
                  <a:cubicBezTo>
                    <a:pt x="585" y="1887"/>
                    <a:pt x="595" y="1882"/>
                    <a:pt x="631" y="1778"/>
                  </a:cubicBezTo>
                  <a:cubicBezTo>
                    <a:pt x="667" y="1674"/>
                    <a:pt x="730" y="1505"/>
                    <a:pt x="779" y="1290"/>
                  </a:cubicBezTo>
                  <a:cubicBezTo>
                    <a:pt x="828" y="1075"/>
                    <a:pt x="890" y="705"/>
                    <a:pt x="923" y="490"/>
                  </a:cubicBezTo>
                  <a:cubicBezTo>
                    <a:pt x="956" y="275"/>
                    <a:pt x="970" y="83"/>
                    <a:pt x="979" y="2"/>
                  </a:cubicBez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354" tIns="35177" rIns="70354" bIns="35177"/>
            <a:lstStyle/>
            <a:p>
              <a:endParaRPr lang="ru-RU"/>
            </a:p>
          </p:txBody>
        </p:sp>
      </p:grpSp>
      <p:graphicFrame>
        <p:nvGraphicFramePr>
          <p:cNvPr id="86" name="Group 128"/>
          <p:cNvGraphicFramePr>
            <a:graphicFrameLocks noGrp="1"/>
          </p:cNvGraphicFramePr>
          <p:nvPr/>
        </p:nvGraphicFramePr>
        <p:xfrm>
          <a:off x="250825" y="658813"/>
          <a:ext cx="6526213" cy="1330325"/>
        </p:xfrm>
        <a:graphic>
          <a:graphicData uri="http://schemas.openxmlformats.org/drawingml/2006/table">
            <a:tbl>
              <a:tblPr/>
              <a:tblGrid>
                <a:gridCol w="817563"/>
                <a:gridCol w="814387"/>
                <a:gridCol w="817563"/>
                <a:gridCol w="815975"/>
                <a:gridCol w="817562"/>
                <a:gridCol w="814388"/>
                <a:gridCol w="814387"/>
                <a:gridCol w="814388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" name="Text Box 108"/>
          <p:cNvSpPr txBox="1">
            <a:spLocks noChangeArrowheads="1"/>
          </p:cNvSpPr>
          <p:nvPr/>
        </p:nvSpPr>
        <p:spPr bwMode="auto">
          <a:xfrm>
            <a:off x="1150938" y="769938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0</a:t>
            </a:r>
          </a:p>
        </p:txBody>
      </p:sp>
      <p:sp>
        <p:nvSpPr>
          <p:cNvPr id="88" name="Text Box 109"/>
          <p:cNvSpPr txBox="1">
            <a:spLocks noChangeArrowheads="1"/>
          </p:cNvSpPr>
          <p:nvPr/>
        </p:nvSpPr>
        <p:spPr bwMode="auto">
          <a:xfrm>
            <a:off x="1150938" y="12700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0</a:t>
            </a:r>
          </a:p>
        </p:txBody>
      </p:sp>
      <p:sp>
        <p:nvSpPr>
          <p:cNvPr id="89" name="Text Box 110"/>
          <p:cNvSpPr txBox="1">
            <a:spLocks noChangeArrowheads="1"/>
          </p:cNvSpPr>
          <p:nvPr/>
        </p:nvSpPr>
        <p:spPr bwMode="auto">
          <a:xfrm>
            <a:off x="1912938" y="769938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1</a:t>
            </a:r>
          </a:p>
        </p:txBody>
      </p:sp>
      <p:sp>
        <p:nvSpPr>
          <p:cNvPr id="90" name="Text Box 111"/>
          <p:cNvSpPr txBox="1">
            <a:spLocks noChangeArrowheads="1"/>
          </p:cNvSpPr>
          <p:nvPr/>
        </p:nvSpPr>
        <p:spPr bwMode="auto">
          <a:xfrm>
            <a:off x="1933575" y="12700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1</a:t>
            </a:r>
          </a:p>
        </p:txBody>
      </p:sp>
      <p:sp>
        <p:nvSpPr>
          <p:cNvPr id="91" name="Text Box 112"/>
          <p:cNvSpPr txBox="1">
            <a:spLocks noChangeArrowheads="1"/>
          </p:cNvSpPr>
          <p:nvPr/>
        </p:nvSpPr>
        <p:spPr bwMode="auto">
          <a:xfrm>
            <a:off x="2951163" y="728663"/>
            <a:ext cx="636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92" name="Text Box 113"/>
          <p:cNvSpPr txBox="1">
            <a:spLocks noChangeArrowheads="1"/>
          </p:cNvSpPr>
          <p:nvPr/>
        </p:nvSpPr>
        <p:spPr bwMode="auto">
          <a:xfrm>
            <a:off x="2900363" y="1270000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93" name="Text Box 114"/>
          <p:cNvSpPr txBox="1">
            <a:spLocks noChangeArrowheads="1"/>
          </p:cNvSpPr>
          <p:nvPr/>
        </p:nvSpPr>
        <p:spPr bwMode="auto">
          <a:xfrm>
            <a:off x="4392613" y="76835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-1</a:t>
            </a:r>
          </a:p>
        </p:txBody>
      </p:sp>
      <p:sp>
        <p:nvSpPr>
          <p:cNvPr id="94" name="Text Box 115"/>
          <p:cNvSpPr txBox="1">
            <a:spLocks noChangeArrowheads="1"/>
          </p:cNvSpPr>
          <p:nvPr/>
        </p:nvSpPr>
        <p:spPr bwMode="auto">
          <a:xfrm>
            <a:off x="4392613" y="12700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1</a:t>
            </a:r>
          </a:p>
        </p:txBody>
      </p:sp>
      <p:sp>
        <p:nvSpPr>
          <p:cNvPr id="95" name="Text Box 116"/>
          <p:cNvSpPr txBox="1">
            <a:spLocks noChangeArrowheads="1"/>
          </p:cNvSpPr>
          <p:nvPr/>
        </p:nvSpPr>
        <p:spPr bwMode="auto">
          <a:xfrm>
            <a:off x="5113338" y="76835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-2</a:t>
            </a:r>
          </a:p>
        </p:txBody>
      </p:sp>
      <p:sp>
        <p:nvSpPr>
          <p:cNvPr id="96" name="Text Box 117"/>
          <p:cNvSpPr txBox="1">
            <a:spLocks noChangeArrowheads="1"/>
          </p:cNvSpPr>
          <p:nvPr/>
        </p:nvSpPr>
        <p:spPr bwMode="auto">
          <a:xfrm>
            <a:off x="5113338" y="12700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  4</a:t>
            </a:r>
          </a:p>
        </p:txBody>
      </p:sp>
      <p:sp>
        <p:nvSpPr>
          <p:cNvPr id="97" name="Text Box 129"/>
          <p:cNvSpPr txBox="1">
            <a:spLocks noChangeArrowheads="1"/>
          </p:cNvSpPr>
          <p:nvPr/>
        </p:nvSpPr>
        <p:spPr bwMode="auto">
          <a:xfrm>
            <a:off x="3671888" y="730250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3</a:t>
            </a:r>
          </a:p>
        </p:txBody>
      </p:sp>
      <p:sp>
        <p:nvSpPr>
          <p:cNvPr id="98" name="Text Box 130"/>
          <p:cNvSpPr txBox="1">
            <a:spLocks noChangeArrowheads="1"/>
          </p:cNvSpPr>
          <p:nvPr/>
        </p:nvSpPr>
        <p:spPr bwMode="auto">
          <a:xfrm>
            <a:off x="3619500" y="1270000"/>
            <a:ext cx="59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9</a:t>
            </a:r>
          </a:p>
        </p:txBody>
      </p:sp>
      <p:sp>
        <p:nvSpPr>
          <p:cNvPr id="99" name="Text Box 131"/>
          <p:cNvSpPr txBox="1">
            <a:spLocks noChangeArrowheads="1"/>
          </p:cNvSpPr>
          <p:nvPr/>
        </p:nvSpPr>
        <p:spPr bwMode="auto">
          <a:xfrm>
            <a:off x="6140450" y="730250"/>
            <a:ext cx="59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-3</a:t>
            </a:r>
          </a:p>
        </p:txBody>
      </p:sp>
      <p:sp>
        <p:nvSpPr>
          <p:cNvPr id="100" name="Text Box 132"/>
          <p:cNvSpPr txBox="1">
            <a:spLocks noChangeArrowheads="1"/>
          </p:cNvSpPr>
          <p:nvPr/>
        </p:nvSpPr>
        <p:spPr bwMode="auto">
          <a:xfrm>
            <a:off x="6140450" y="1270000"/>
            <a:ext cx="59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9</a:t>
            </a:r>
          </a:p>
        </p:txBody>
      </p:sp>
      <p:sp>
        <p:nvSpPr>
          <p:cNvPr id="105" name="Text Box 146"/>
          <p:cNvSpPr txBox="1">
            <a:spLocks noChangeArrowheads="1"/>
          </p:cNvSpPr>
          <p:nvPr/>
        </p:nvSpPr>
        <p:spPr bwMode="auto">
          <a:xfrm>
            <a:off x="6819900" y="55006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06" name="Text Box 147"/>
          <p:cNvSpPr txBox="1">
            <a:spLocks noChangeArrowheads="1"/>
          </p:cNvSpPr>
          <p:nvPr/>
        </p:nvSpPr>
        <p:spPr bwMode="auto">
          <a:xfrm>
            <a:off x="6010275" y="5287963"/>
            <a:ext cx="163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FF3300"/>
                </a:solidFill>
                <a:latin typeface="Times New Roman" pitchFamily="18" charset="0"/>
              </a:rPr>
              <a:t>парабола</a:t>
            </a:r>
          </a:p>
        </p:txBody>
      </p:sp>
      <p:grpSp>
        <p:nvGrpSpPr>
          <p:cNvPr id="107" name="Group 84"/>
          <p:cNvGrpSpPr>
            <a:grpSpLocks/>
          </p:cNvGrpSpPr>
          <p:nvPr/>
        </p:nvGrpSpPr>
        <p:grpSpPr bwMode="auto">
          <a:xfrm>
            <a:off x="3132139" y="7938"/>
            <a:ext cx="2738438" cy="704850"/>
            <a:chOff x="1973" y="5"/>
            <a:chExt cx="1725" cy="444"/>
          </a:xfrm>
        </p:grpSpPr>
        <p:sp>
          <p:nvSpPr>
            <p:cNvPr id="108" name="Text Box 82"/>
            <p:cNvSpPr txBox="1">
              <a:spLocks noChangeArrowheads="1"/>
            </p:cNvSpPr>
            <p:nvPr/>
          </p:nvSpPr>
          <p:spPr bwMode="auto">
            <a:xfrm>
              <a:off x="1973" y="119"/>
              <a:ext cx="158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 dirty="0">
                  <a:solidFill>
                    <a:srgbClr val="FF3300"/>
                  </a:solidFill>
                  <a:latin typeface="Times New Roman" pitchFamily="18" charset="0"/>
                </a:rPr>
                <a:t>Функция  у = </a:t>
              </a:r>
              <a:r>
                <a:rPr lang="ru-RU" sz="2800" b="1" i="1" dirty="0" smtClean="0">
                  <a:solidFill>
                    <a:srgbClr val="FF3300"/>
                  </a:solidFill>
                  <a:latin typeface="Times New Roman" pitchFamily="18" charset="0"/>
                </a:rPr>
                <a:t>х</a:t>
              </a:r>
              <a:endParaRPr lang="ru-RU" sz="2800" b="1" i="1" dirty="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109" name="Text Box 83"/>
            <p:cNvSpPr txBox="1">
              <a:spLocks noChangeArrowheads="1"/>
            </p:cNvSpPr>
            <p:nvPr/>
          </p:nvSpPr>
          <p:spPr bwMode="auto">
            <a:xfrm>
              <a:off x="3470" y="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 dirty="0">
                  <a:solidFill>
                    <a:srgbClr val="FF3300"/>
                  </a:solidFill>
                  <a:latin typeface="Times New Roman" pitchFamily="18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909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c66e5ffa25fc1070f1a4c43337316cd5cb4ff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1016</Words>
  <Application>Microsoft Office PowerPoint</Application>
  <PresentationFormat>Экран (4:3)</PresentationFormat>
  <Paragraphs>515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GraphC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koles</cp:lastModifiedBy>
  <cp:revision>25</cp:revision>
  <dcterms:created xsi:type="dcterms:W3CDTF">2020-03-18T11:22:35Z</dcterms:created>
  <dcterms:modified xsi:type="dcterms:W3CDTF">2023-10-18T13:31:37Z</dcterms:modified>
</cp:coreProperties>
</file>