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Ref idx="1002">
        <a:schemeClr val="bg1"/>
      </p:bgRef>
    </p:bg>
    <p:spTree>
      <p:nvGrpSpPr>
        <p:cNvPr id="1" name="Group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/>
            <a:srcRect/>
            <a:tile/>
          </a:blipFill>
          <a:ln w="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0" name="Shape 50"/>
          <p:cNvSpPr/>
          <p:nvPr/>
        </p:nvSpPr>
        <p:spPr>
          <a:xfrm rot="16200000">
            <a:off x="-762000" y="3429000"/>
            <a:ext cx="6858000" cy="0"/>
          </a:xfrm>
          <a:prstGeom prst="line">
            <a:avLst/>
          </a:prstGeom>
          <a:noFill/>
          <a:ln w="11430">
            <a:solidFill>
              <a:schemeClr val="bg1">
                <a:shade val="95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</p:spPr>
        <p:txBody>
          <a:bodyPr lIns="45720" tIns="0" rIns="45720">
            <a:noAutofit/>
          </a:bodyPr>
          <a:lstStyle>
            <a:defPPr/>
            <a:lvl1pPr lvl="0" algn="r">
              <a:defRPr sz="4200" b="1"/>
            </a:lvl1pPr>
          </a:lstStyle>
          <a:p>
            <a:r>
              <a:t>Образец заголовка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7"/>
          </a:xfrm>
          <a:prstGeom prst="rect">
            <a:avLst/>
          </a:prstGeom>
        </p:spPr>
        <p:txBody>
          <a:bodyPr lIns="45720" tIns="0" rIns="45720" bIns="0"/>
          <a:lstStyle>
            <a:defPPr/>
            <a:lvl1pPr marL="0" lvl="0" indent="0" algn="r">
              <a:buNone/>
              <a:defRPr sz="2200">
                <a:solidFill>
                  <a:srgbClr val="FFFFFF"/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871224" y="6557946"/>
            <a:ext cx="2002464" cy="226901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r>
              <a:t>16.12.2015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553200" y="274955"/>
            <a:ext cx="1524000" cy="5851525"/>
          </a:xfrm>
          <a:prstGeom prst="rect">
            <a:avLst/>
          </a:prstGeom>
        </p:spPr>
        <p:txBody>
          <a:bodyPr vert="eaVert" anchor="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242816" y="6557946"/>
            <a:ext cx="2002464" cy="22690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254496" y="6553200"/>
            <a:ext cx="588335" cy="228600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bg>
      <p:bgRef idx="1001">
        <a:schemeClr val="bg1"/>
      </p:bgRef>
    </p:bg>
    <p:spTree>
      <p:nvGrpSpPr>
        <p:cNvPr id="1" name="Group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</p:spPr>
        <p:txBody>
          <a:bodyPr tIns="0" anchor="t"/>
          <a:lstStyle>
            <a:defPPr/>
            <a:lvl1pPr lvl="0" algn="r">
              <a:buNone/>
              <a:defRPr sz="42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6"/>
          </a:xfrm>
          <a:prstGeom prst="rect">
            <a:avLst/>
          </a:prstGeom>
        </p:spPr>
        <p:txBody>
          <a:bodyPr anchor="b"/>
          <a:lstStyle>
            <a:defPPr/>
            <a:lvl1pPr marL="0" lvl="0" indent="0" algn="r">
              <a:buNone/>
              <a:defRPr sz="2000">
                <a:solidFill>
                  <a:schemeClr val="tx1"/>
                </a:solidFill>
              </a:defRPr>
            </a:lvl1pPr>
            <a:lvl2pPr lv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lvl="2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lvl="3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lvl="4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724238" y="6556810"/>
            <a:ext cx="2002463" cy="226901"/>
          </a:xfrm>
          <a:prstGeom prst="rect">
            <a:avLst/>
          </a:prstGeom>
        </p:spPr>
        <p:txBody>
          <a:bodyPr bIns="0" anchor="b"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r>
              <a:t>16.12.2015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</p:spPr>
        <p:txBody>
          <a:bodyPr anchor="t"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178808" y="1600200"/>
            <a:ext cx="3520439" cy="4525963"/>
          </a:xfrm>
          <a:prstGeom prst="rect">
            <a:avLst/>
          </a:prstGeom>
        </p:spPr>
        <p:txBody>
          <a:bodyPr anchor="t"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r>
              <a:t>16.12.2015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 anchor="b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txBody>
          <a:bodyPr anchor="ctr"/>
          <a:lstStyle>
            <a:defPPr/>
            <a:lvl1pPr marL="0" lvl="0" indent="0" algn="ctr">
              <a:buNone/>
              <a:defRPr sz="1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lvl="1"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lvl="2"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lvl="3"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lvl="4"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178808" y="5867400"/>
            <a:ext cx="3520439" cy="45720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txBody>
          <a:bodyPr anchor="ctr"/>
          <a:lstStyle>
            <a:defPPr/>
            <a:lvl1pPr marL="0" lvl="0" indent="0" algn="ctr">
              <a:buNone/>
              <a:defRPr sz="1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lvl="1"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lvl="2"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lvl="3"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lvl="4"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178808" y="1711840"/>
            <a:ext cx="3520439" cy="4114800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</p:spPr>
        <p:txBody>
          <a:bodyPr wrap="square" anchor="b"/>
          <a:lstStyle>
            <a:defPPr/>
            <a:lvl1pPr lvl="0" algn="l">
              <a:buNone/>
              <a:defRPr sz="2400" baseline="0"/>
            </a:lvl1pPr>
          </a:lstStyle>
          <a:p>
            <a:r>
              <a:t>Образец заголовка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</p:spPr>
        <p:txBody>
          <a:bodyPr vert="horz" wrap="square" lIns="45720" tIns="0" rIns="0" bIns="0" anchor="t">
            <a:normAutofit/>
          </a:bodyPr>
          <a:lstStyle>
            <a:defPPr/>
            <a:lvl1pPr marL="0" lv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>
              <a:buNone/>
              <a:defRPr sz="1200"/>
            </a:lvl2pPr>
            <a:lvl3pPr lvl="2">
              <a:buNone/>
              <a:defRPr sz="1000"/>
            </a:lvl3pPr>
            <a:lvl4pPr lvl="3">
              <a:buNone/>
              <a:defRPr sz="900"/>
            </a:lvl4pPr>
            <a:lvl5pPr lvl="4">
              <a:buNone/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16.12.2015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bg>
      <p:bgRef idx="1002">
        <a:schemeClr val="dk2"/>
      </p:bgRef>
    </p:bg>
    <p:spTree>
      <p:nvGrpSpPr>
        <p:cNvPr id="1" name="Group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>
            <a:solidFill>
              <a:srgbClr val="EAEAEA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Shape 2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>
            <a:solidFill>
              <a:srgbClr val="EAEAEA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</p:spPr>
        <p:txBody>
          <a:bodyPr vert="horz" anchor="b"/>
          <a:lstStyle>
            <a:defPPr/>
            <a:lvl1pPr lvl="0" algn="l">
              <a:buNone/>
              <a:defRPr sz="3000" b="1" baseline="0">
                <a:solidFill>
                  <a:srgbClr val="FCE0B7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5389098" y="3283634"/>
            <a:ext cx="3429000" cy="1920239"/>
          </a:xfrm>
          <a:prstGeom prst="rect">
            <a:avLst/>
          </a:prstGeom>
        </p:spPr>
        <p:txBody>
          <a:bodyPr vert="horz" wrap="square" lIns="82296" tIns="0" rIns="0" bIns="0" anchor="t">
            <a:normAutofit/>
          </a:bodyPr>
          <a:lstStyle>
            <a:defPPr/>
            <a:lvl1pPr marL="0" lv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lt1"/>
                </a:solidFill>
              </a:defRPr>
            </a:lvl1pPr>
            <a:lvl2pPr lvl="1">
              <a:defRPr sz="1200"/>
            </a:lvl2pPr>
            <a:lvl3pPr lvl="2">
              <a:defRPr sz="1000"/>
            </a:lvl3pPr>
            <a:lvl4pPr lvl="3">
              <a:defRPr sz="900"/>
            </a:lvl4pPr>
            <a:lvl5pPr lvl="4">
              <a:defRPr sz="900"/>
            </a:lvl5pPr>
          </a:lstStyle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>Образец текста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lt2"/>
                </a:solidFill>
              </a:defRPr>
            </a:lvl1pPr>
          </a:lstStyle>
          <a:p>
            <a:r>
              <a:t>16.12.2015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lt2"/>
                </a:solidFill>
              </a:defRPr>
            </a:lvl1pPr>
          </a:lstStyle>
          <a:p>
            <a:r>
              <a:t>‹#›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63682" y="1041001"/>
            <a:ext cx="4206240" cy="4206240"/>
          </a:xfrm>
          <a:prstGeom prst="rect">
            <a:avLst/>
          </a:prstGeom>
          <a:solidFill>
            <a:schemeClr val="dk2"/>
          </a:solidFill>
          <a:ln w="107950">
            <a:solidFill>
              <a:srgbClr val="FFFFFF"/>
            </a:solidFill>
            <a:prstDash val="solid"/>
          </a:ln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/>
            <a:srcRect/>
            <a:tile/>
          </a:blipFill>
          <a:ln w="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3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dt" idx="2"/>
          </p:nvPr>
        </p:nvSpPr>
        <p:spPr>
          <a:xfrm>
            <a:off x="4245936" y="6557946"/>
            <a:ext cx="2002463" cy="226901"/>
          </a:xfrm>
          <a:prstGeom prst="rect">
            <a:avLst/>
          </a:prstGeom>
        </p:spPr>
        <p:txBody>
          <a:bodyPr vert="horz" lIns="91440" tIns="0" rIns="91440" bIns="0" anchor="b"/>
          <a:lstStyle>
            <a:defPPr/>
            <a:lvl1pPr marL="0" lvl="0" indent="0" algn="l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16.12.2015</a:t>
            </a:r>
          </a:p>
        </p:txBody>
      </p:sp>
      <p:sp>
        <p:nvSpPr>
          <p:cNvPr id="6" name="Shape 6"/>
          <p:cNvSpPr txBox="1">
            <a:spLocks noGrp="1"/>
          </p:cNvSpPr>
          <p:nvPr>
            <p:ph type="ft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lIns="91440" tIns="0" rIns="91440" bIns="0" anchor="b"/>
          <a:lstStyle>
            <a:defPPr/>
            <a:lvl1pPr marL="0" lvl="0" indent="0" algn="r"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defPPr/>
            <a:lvl1pPr marL="0" lvl="0" indent="0" algn="r">
              <a:defRPr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buNone/>
        <a:defRPr sz="3800" b="1" cap="all" baseline="0">
          <a:solidFill>
            <a:srgbClr val="FCE0B7"/>
          </a:solidFill>
          <a:latin typeface="+mj-lt"/>
          <a:ea typeface="+mj-ea"/>
          <a:cs typeface="+mj-cs"/>
        </a:defRPr>
      </a:lvl1pPr>
    </p:titleStyle>
    <p:bodyStyle>
      <a:defPPr/>
      <a:lvl1pPr marL="274320" lvl="0" indent="-274320" algn="l">
        <a:spcBef>
          <a:spcPts val="600"/>
        </a:spcBef>
        <a:buClr>
          <a:schemeClr val="tx2"/>
        </a:buClr>
        <a:buSzPts val="1898"/>
        <a:buFont typeface="Wingdings 2"/>
        <a:buChar char=""/>
        <a:defRPr sz="26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lvl="1" indent="-228600" algn="l">
        <a:spcBef>
          <a:spcPts val="500"/>
        </a:spcBef>
        <a:buClr>
          <a:schemeClr val="accent4"/>
        </a:buClr>
        <a:buSzPts val="1840"/>
        <a:buFont typeface="Wingdings 2"/>
        <a:buChar char=""/>
        <a:defRPr sz="23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lvl="2" indent="-228600" algn="l">
        <a:spcBef>
          <a:spcPts val="400"/>
        </a:spcBef>
        <a:buClr>
          <a:schemeClr val="accent4"/>
        </a:buClr>
        <a:buSzPts val="1200"/>
        <a:buFont typeface="Wingdings"/>
        <a:buChar char="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05839" lvl="3" indent="-228600" algn="l">
        <a:buClr>
          <a:schemeClr val="accent4"/>
        </a:buClr>
        <a:buSzPts val="1600"/>
        <a:buFont typeface="Wingdings 2"/>
        <a:buChar char=""/>
        <a:defRPr sz="20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lvl="4" indent="-228600" algn="l">
        <a:spcBef>
          <a:spcPts val="400"/>
        </a:spcBef>
        <a:buClr>
          <a:schemeClr val="accent4"/>
        </a:buClr>
        <a:buSzPts val="1260"/>
        <a:buFont typeface="Wingdings"/>
        <a:buChar char="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472184" lvl="5" indent="-182880" algn="l">
        <a:spcBef>
          <a:spcPts val="400"/>
        </a:spcBef>
        <a:buClr>
          <a:schemeClr val="accent4"/>
        </a:buClr>
        <a:buSzPts val="1440"/>
        <a:buFont typeface="Wingdings 2"/>
        <a:buChar char=""/>
        <a:defRPr sz="18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1" lvl="6" indent="-182880" algn="l">
        <a:buClr>
          <a:schemeClr val="accent4"/>
        </a:buClr>
        <a:buSzPts val="1280"/>
        <a:buFont typeface="Wingdings 2"/>
        <a:buChar char=""/>
        <a:defRPr sz="16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lvl="7" indent="-182879" algn="l">
        <a:spcBef>
          <a:spcPts val="300"/>
        </a:spcBef>
        <a:buClr>
          <a:schemeClr val="accent4"/>
        </a:buClr>
        <a:buSzPts val="1600"/>
        <a:buChar char="•"/>
        <a:defRPr sz="16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lvl="8" indent="-182879" algn="l">
        <a:buClr>
          <a:schemeClr val="accent4"/>
        </a:buClr>
        <a:buSzPts val="1400"/>
        <a:buFont typeface="Wingdings"/>
        <a:buChar char="§"/>
        <a:defRPr sz="14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539615" y="634482"/>
            <a:ext cx="6511079" cy="2554818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rPr b="1" dirty="0"/>
              <a:t>«</a:t>
            </a:r>
            <a:r>
              <a:rPr b="1" dirty="0" err="1"/>
              <a:t>Развитие</a:t>
            </a:r>
            <a:r>
              <a:rPr b="1" dirty="0"/>
              <a:t> </a:t>
            </a:r>
            <a:r>
              <a:rPr b="1" dirty="0" err="1"/>
              <a:t>речи</a:t>
            </a:r>
            <a:r>
              <a:rPr b="1" dirty="0"/>
              <a:t> </a:t>
            </a:r>
            <a:r>
              <a:rPr b="1" dirty="0" err="1"/>
              <a:t>посредством</a:t>
            </a:r>
            <a:r>
              <a:rPr b="1" dirty="0"/>
              <a:t> </a:t>
            </a:r>
            <a:r>
              <a:rPr b="1" dirty="0" err="1"/>
              <a:t>развития</a:t>
            </a:r>
            <a:r>
              <a:rPr b="1" dirty="0"/>
              <a:t> </a:t>
            </a:r>
            <a:r>
              <a:rPr b="1" dirty="0" err="1"/>
              <a:t>мелкой</a:t>
            </a:r>
            <a:r>
              <a:rPr b="1" dirty="0"/>
              <a:t> </a:t>
            </a:r>
            <a:r>
              <a:rPr b="1" dirty="0" err="1"/>
              <a:t>моторики</a:t>
            </a:r>
            <a:r>
              <a:rPr b="1" dirty="0"/>
              <a:t>»</a:t>
            </a:r>
            <a:br>
              <a:rPr dirty="0"/>
            </a:b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3820972" y="5328148"/>
            <a:ext cx="5114778" cy="110124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lang="ru-RU" dirty="0"/>
              <a:t>Воспитатель </a:t>
            </a:r>
            <a:r>
              <a:rPr lang="ru-RU" dirty="0" err="1"/>
              <a:t>Мадоу</a:t>
            </a:r>
            <a:r>
              <a:rPr lang="ru-RU" dirty="0"/>
              <a:t> №14,</a:t>
            </a:r>
          </a:p>
          <a:p>
            <a:r>
              <a:rPr lang="ru-RU"/>
              <a:t>Лобан Р.Р.</a:t>
            </a:r>
            <a:endParaRPr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7E2283A-AA80-3ED5-2517-B53118D6D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02" y="133439"/>
            <a:ext cx="1828959" cy="17070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001024" cy="6858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Т. А. Ткаченко делает вывод, что включение упражнений на развитие пальцевой моторики в физкультминутки – позволяет стимулировать действия речевых зон головного мозга, что положительно сказывается на исправлении речи детей.</a:t>
            </a:r>
          </a:p>
          <a:p>
            <a:r>
              <a:t>В. В. Цвынтарный также придерживается точки зрения о том, что развитие речи мелкой моторики рук связано с развитием речи и способствует ее развитию, а также предлагает ряд упражнений для работы с пальчиками, со счетными палочками, спичками.</a:t>
            </a:r>
          </a:p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286776" cy="6858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/>
            <a:lvl1pPr lvl="0"/>
          </a:lstStyle>
          <a:p>
            <a:r>
              <a:rPr b="1"/>
              <a:t>Практическая часть опыта</a:t>
            </a:r>
          </a:p>
          <a:p>
            <a:r>
              <a:t>Прежде чем, приступить к работе, я четко выработала план, как работать, какой использовать материал. В основу своей работы положила игру. Для ребенка игра в движении – это способ познания мира. Чем осмысленнее и четче будут детские игровые движения, тем глубже знакомство с миром.</a:t>
            </a:r>
          </a:p>
          <a:p>
            <a:r>
              <a:t>Я поставила перед собой задачи: улучшить координацию движений пальцев рук, проводить упражнения по формированию навыков самообслуживания, улучшить общую двигательную активность ребенка.</a:t>
            </a:r>
          </a:p>
          <a:p>
            <a:r>
              <a:t>Для достижения поставленных задач я использовала различные формы работы. В совместную деятельность воспитателя с детьми я включала цели, реализация которых требует систематической постановки перед детьми строгой последовательности заданий, отвечающей логике развития тех или иных способностей.</a:t>
            </a:r>
          </a:p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215338" cy="645573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В индивидуальной работе с детьми я включала задачи по развитию социальных навыков, освоения разных видов деятельности. Создавался микроклимат, в основе которого лежало уважение к личности маленького человека, доверительные отношения между ребенком и взрослым.</a:t>
            </a:r>
          </a:p>
          <a:p>
            <a:r>
              <a:t>Свободная самостоятельная деятельность детей обеспечивала возможность саморазвития ребенка, который свободно выбирает деятельность, отвечающую его способностям и интересам.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215338" cy="6858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Одним из основных методов работы являлись пальчиковые игры. В совместной и индивидуальной работе осуществлялась тренировка пальцев. Делалось это в форме массажа (поглаживание кистей рук от кончиков пальцев к запястью) и упражнения (сгибание и разгибание каждого пальца по отдельности). Массаж является одним из видов пассивной гимнастики. Массаж оказывает общеукрепляющее действие на мышечную систему, повышая тонус, эластичность и сократительную способность мышц.</a:t>
            </a:r>
          </a:p>
          <a:p>
            <a:r>
              <a:t>Также детям предлагался массаж с использованием природного материала (шишек, грецких орехов), мячиков-ежиков.</a:t>
            </a:r>
          </a:p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Эффективность и интерес к той или иной деятельности повышался, если упражнения пальчиковой гимнастики сопровождались чтением стихов, потешек. Слушая, дети одновременно «инсценировали» содержание прослушиваемого материала с помощью пальцевых движений и изображений персонажей, их действий и др. В качестве сюжетного материала я использовала стихотворения С. Михалкова, С. Маршака, К. Чуковского и др.</a:t>
            </a:r>
          </a:p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143900" cy="6858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Стихи, сопровождающие упражнения – это та основа, на которой формируется и совершенствуется чувство ритма, создается благоприятный эмоциональный фон, благодаря которому ребенок увлекается игрой и с интересом выполняет движения, что обеспечивает хорошую тренировку пальцев. Сюжетность стихов и потешек развивает умение слушать и понимать.</a:t>
            </a:r>
          </a:p>
          <a:p>
            <a:r>
              <a:t>Мною была составлена картотека игр на развитие мелкой и общей моторики: «Пальчиковая гимнастика», «Хождение по дорожкам», «Физкультминутки».</a:t>
            </a:r>
          </a:p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Деятельность по лепке также имеет большое значение для укрепления кистей рук и развития мелкой и крупной моторики. Лепка необходима для развития у детей сенсорных и пространственных ощущений, восприятия. В своей работе для лепки я использовала пластилин, соленое тесто; составление узоров из семян, ракушек. Это кропотливый, интересный труд, который развивает внимание, совершенствует сенсомоторику – согласованность в работе глаза и руки, координации движения выражает их точность.  </a:t>
            </a:r>
          </a:p>
          <a:p>
            <a:endParaRPr/>
          </a:p>
        </p:txBody>
      </p:sp>
      <p:pic>
        <p:nvPicPr>
          <p:cNvPr id="133" name="Picture 133"/>
          <p:cNvPicPr/>
          <p:nvPr/>
        </p:nvPicPr>
        <p:blipFill>
          <a:blip r:embed="rId2"/>
          <a:stretch/>
        </p:blipFill>
        <p:spPr>
          <a:xfrm>
            <a:off x="2571736" y="3929066"/>
            <a:ext cx="3411092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>
            <a:defPPr/>
            <a:lvl1pPr lvl="0"/>
          </a:lstStyle>
          <a:p>
            <a:r>
              <a:t>Изготовление поделок из бумаги также является одним из средств развития мелкой мускулатуры кистей рук. Эта работа увлекает детей, способствует развитию воображения, конструктивного мышления. Один из видов работы с бумагой являлись рваные поделки. Разрывание бумаги на очень мелкие кусочки является хорошим упражнением для развития силы пальцев и навыков управления мелкими движениями.</a:t>
            </a:r>
          </a:p>
          <a:p>
            <a:r>
              <a:t>Также детей привлекала возможность делать поделки из бумаги (оригами), которые они использовали в играх, инсценировках.</a:t>
            </a:r>
          </a:p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7696200" cy="645573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/>
            <a:lvl1pPr lvl="0"/>
          </a:lstStyle>
          <a:p>
            <a:r>
              <a:t>В совместной деятельности я использовала различные нетрадиционные техники рисования: тампонирование, печать от руки и др. с помощью кисти, свечки, зубной щетки. В процессе рисования у детей развиваются не только общие представления, творчество, углубляется эмоциональное отношение к действительности, но и формируются элементарные графические умения.</a:t>
            </a:r>
          </a:p>
          <a:p>
            <a:r>
              <a:t>Особое внимание уделялось раскрашиванию рисунков. Для этого использовались альбомы для раскрашивания или заготовки. Раскрашивание предполагало несколько видов штриховки, которые обеспечивают постепенность в развитии и укреплении мелкой мускулатуры кисти руки, в отработке координации движения. Для развития точности и уверенности движения руки я предполагала игры, в которых детям необходимо был проводить параллельные линии в определенном  направление.</a:t>
            </a:r>
          </a:p>
        </p:txBody>
      </p:sp>
      <p:pic>
        <p:nvPicPr>
          <p:cNvPr id="141" name="Picture 141"/>
          <p:cNvPicPr/>
          <p:nvPr/>
        </p:nvPicPr>
        <p:blipFill>
          <a:blip r:embed="rId2"/>
          <a:stretch/>
        </p:blipFill>
        <p:spPr>
          <a:xfrm flipV="1">
            <a:off x="7019925" y="6857999"/>
            <a:ext cx="123842" cy="12550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Большой интерес для детей представляло конструирование (на базе конструктора ЛЕГО). Дети сооружали многочисленные и разнообразные постройки. Работая с мелкими деталями конструктора, развивается мелкая мускулатура пальцев рук, воображение, творческая активность. Еще одним из интересных занятий было собирание пазлов, нанизывание бисера на леску</a:t>
            </a:r>
          </a:p>
        </p:txBody>
      </p:sp>
      <p:pic>
        <p:nvPicPr>
          <p:cNvPr id="146" name="Picture 146"/>
          <p:cNvPicPr/>
          <p:nvPr/>
        </p:nvPicPr>
        <p:blipFill>
          <a:blip r:embed="rId2"/>
          <a:stretch/>
        </p:blipFill>
        <p:spPr>
          <a:xfrm>
            <a:off x="5143504" y="2803686"/>
            <a:ext cx="4000496" cy="40543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/>
            <a:lvl1pPr lvl="0"/>
          </a:lstStyle>
          <a:p>
            <a:r>
              <a:rPr b="1"/>
              <a:t>Актуальность:</a:t>
            </a:r>
            <a:r>
              <a:t> учёными было доказано, что движения пальцев рук исторически, в ходе развития человечества, оказались тесно связанными с речевой функцией. Таким образом, есть все основания рассматривать кисть руки как орган речи – такой же, как артикуляционный аппарат. С этой точки зрения проекция руки есть ещё одна речевая зона мозга. Поэтому, чтобы научить малыша говорить, необходимо не только тренировать его артикуляционный аппарат, но и развивать движения пальцев рук, то есть мелкую моторику. Речевое подкрепление увлекательных действий удвоит эффект. Поэтому в образовательной и свободной деятельности целесообразно применять специально подобранные игровые упражнения на развитие тонких движений пальцев рук по каждой изучаемой теме.</a:t>
            </a:r>
          </a:p>
          <a:p>
            <a:r>
              <a:t>И, конечно, в дошкольном возрасте работа по развитию мелкой моторики и координации движений руки должна стать важной частью развития детской речи, формирования навыков самообслуживания и подготовки к письму. От того, насколько ловко научиться ребенок управлять своими пальчиками, зависит его дальнейшее развитие. Наряду с развитием мелкой моторики развиваются память, внимание, а также словарный запас.</a:t>
            </a:r>
          </a:p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215338" cy="645573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Еще один из приемов, который я использовала в своей работе, это игры с мелкими предметами (с пуговицами, горохом, фасолью, каштанами и др.). Например, перебирание предметов, самомассаж этими предметами, определение предмета на ощупь, счет предметов на ощупь.</a:t>
            </a:r>
          </a:p>
        </p:txBody>
      </p:sp>
      <p:pic>
        <p:nvPicPr>
          <p:cNvPr id="151" name="Picture 151"/>
          <p:cNvPicPr/>
          <p:nvPr/>
        </p:nvPicPr>
        <p:blipFill>
          <a:blip r:embed="rId2"/>
          <a:stretch/>
        </p:blipFill>
        <p:spPr>
          <a:xfrm>
            <a:off x="1571604" y="2500306"/>
            <a:ext cx="6629428" cy="439559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286776" cy="6858000"/>
          </a:xfrm>
          <a:prstGeom prst="rect">
            <a:avLst/>
          </a:prstGeom>
        </p:spPr>
        <p:txBody>
          <a:bodyPr>
            <a:normAutofit fontScale="92500"/>
          </a:bodyPr>
          <a:lstStyle>
            <a:defPPr/>
            <a:lvl1pPr lvl="0"/>
          </a:lstStyle>
          <a:p>
            <a:r>
              <a:t>Проводимые упражнения, игры на развитие мелкой моторики я комбинировала с различными видами деятельности. В своей работе я учитывала индивидуальные особенности каждого ребенка, его психофизиологическое развитие.</a:t>
            </a:r>
          </a:p>
          <a:p>
            <a:r>
              <a:t>В конце каждого полугодия я проводила итоговую диагностику развития моторики рук и кисти. Результаты показывали положительное влияние систематичной, комплексной работы по развитию мелкой моторики.</a:t>
            </a:r>
          </a:p>
          <a:p>
            <a:r>
              <a:t>Работа с родителями – одно из важнейших направлений в работе. Основная задача на начальном этапе работы с родителями – формирование и стимуляция мотивационного отношения родителей к работе с их детьми. Я использовала наглядные папки-передвижки, консультации для педагогов и родителей, отражающие актуальные вопросы развития мелкой моторики ребенка в ДОУ и в семье.</a:t>
            </a:r>
          </a:p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заключение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0" y="714356"/>
            <a:ext cx="8215338" cy="6143644"/>
          </a:xfrm>
          <a:prstGeom prst="rect">
            <a:avLst/>
          </a:prstGeom>
        </p:spPr>
        <p:txBody>
          <a:bodyPr>
            <a:normAutofit fontScale="92500"/>
          </a:bodyPr>
          <a:lstStyle>
            <a:defPPr/>
            <a:lvl1pPr lvl="0"/>
          </a:lstStyle>
          <a:p>
            <a:r>
              <a:t>Таким образом, чтобы результат работы был эффективным необходимо использовать разнообразные приемы и методы работы по формированию тонких движений пальцев рук. Результаты своей работы я вижу в проявлении интереса детей к различным видам деятельности.</a:t>
            </a:r>
          </a:p>
          <a:p>
            <a:r>
              <a:t>Я стараюсь предоставить детям возможность всегда испытать удовольствие от творческого процесса, от того что он что-то сделал сам, учу тому, что любую работу и любое действие можно сделать с интересом.</a:t>
            </a:r>
          </a:p>
          <a:p>
            <a:r>
              <a:t>В дальнейшем я буду продолжать искать новые методические приемы, которые будут способствовать развитию мелкой моторики рук, общей моторики, самостоятельности, которые будут формировать интерес к различным видам деятельности.</a:t>
            </a:r>
          </a:p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822943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t>Используемая литература</a:t>
            </a:r>
            <a:br/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0" y="714356"/>
            <a:ext cx="9144000" cy="574138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/>
            <a:lvl1pPr lvl="0"/>
          </a:lstStyle>
          <a:p>
            <a:r>
              <a:t>Бардышева Т. Ю. Здравствуй, пальчик. Пальчиковые игры. – М.: «Карапуз», 2007.</a:t>
            </a:r>
          </a:p>
          <a:p>
            <a:r>
              <a:t>Большакова С. Е. Формирование мелкой моторики рук: Игры и упражнения. – М.: ТЦ Сфера, 2006.</a:t>
            </a:r>
          </a:p>
          <a:p>
            <a:r>
              <a:t>Воробьева Л. В. Развивающие игры для дошкольников. – СПб: Изд. дом «Литера», 2006.</a:t>
            </a:r>
          </a:p>
          <a:p>
            <a:r>
              <a:t>Воробьева Т. А., Крупенчук О. И. Мяч и речь. – СПб: Дельта, 2001.</a:t>
            </a:r>
          </a:p>
          <a:p>
            <a:r>
              <a:t>Ермакова И. А. Развиваем мелкую моторику у малышей. – СПб: Изд. дом «Литера», 2006.</a:t>
            </a:r>
          </a:p>
          <a:p>
            <a:r>
              <a:t>Крупенчук О. И. Пальчиковые игры. – СПб: Изд. дом «Литера», 2007.</a:t>
            </a:r>
          </a:p>
          <a:p>
            <a:r>
              <a:t>Лопухина И. С. Логопедия – речь, ритм, движение: Пособие для логопедов и родителей. – СПб: ИЧП «Хардфорд», 1996.</a:t>
            </a:r>
          </a:p>
          <a:p>
            <a:r>
              <a:t>Мельникова А. А. Мы охотились на льва. Развитие моторики. М.: «Карапуз», 2006.</a:t>
            </a:r>
          </a:p>
          <a:p>
            <a:r>
              <a:t>Пименова Е. П. Пальчиковые игры. – Ростов-на-Дону: Феникс, 2007.</a:t>
            </a:r>
          </a:p>
          <a:p>
            <a:r>
              <a:t>Тимофеева Е. Ю., Чернова Е. И. Пальчиковые шаги. Упражнения на развитие мелкой моторики. – СПб: Корона-Век, 2007.</a:t>
            </a:r>
          </a:p>
          <a:p>
            <a:r>
              <a:t>Цвынтарный В. В. Играем пальчиками и развиваем речь – СПб: ИЧП «Хардфорд», 1996.</a:t>
            </a:r>
          </a:p>
          <a:p>
            <a:r>
              <a:t>Соколова Ю. А. Игры с пальчиками. – М.: Эксмо, 2006.</a:t>
            </a:r>
          </a:p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Исходя из этого, я определила </a:t>
            </a:r>
            <a:r>
              <a:rPr b="1"/>
              <a:t>цель</a:t>
            </a:r>
            <a:r>
              <a:t> своей работы: развитие мелкой моторики и координации движений рук у детей дошкольного возраста через различные виды деятельности.</a:t>
            </a:r>
          </a:p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t>В своей работе я ставлю следующие </a:t>
            </a:r>
            <a:r>
              <a:rPr b="1"/>
              <a:t>задачи</a:t>
            </a:r>
            <a:r>
              <a:t>:</a:t>
            </a:r>
          </a:p>
          <a:p>
            <a:r>
              <a:t>- улучшить координацию и точность движений руки и глаза, гибкость рук, ритмичность;</a:t>
            </a:r>
          </a:p>
          <a:p>
            <a:r>
              <a:t>- улучшить мелкую моторику пальцев, кистей рук;</a:t>
            </a:r>
          </a:p>
          <a:p>
            <a:r>
              <a:t>- улучшить общую двигательную активность;</a:t>
            </a:r>
          </a:p>
          <a:p>
            <a:r>
              <a:t>- содействовать нормализации речевой функции;</a:t>
            </a:r>
          </a:p>
          <a:p>
            <a:r>
              <a:t>- развивать воображение, логическое мышление, произвольное внимание, зрительное и слуховое восприятие, творческую активность;</a:t>
            </a:r>
          </a:p>
          <a:p>
            <a:r>
              <a:t>- создавать эмоционально-комфортную обстановку в общении со сверстниками и взрослыми.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45573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Для достижения желаемого результата возникла необходимость сделать работу регулярной, используя следующие </a:t>
            </a:r>
            <a:r>
              <a:rPr b="1"/>
              <a:t>формы работы</a:t>
            </a:r>
            <a:r>
              <a:t>:</a:t>
            </a:r>
          </a:p>
          <a:p>
            <a:r>
              <a:t>- совместная деятельность воспитателя с детьми;</a:t>
            </a:r>
          </a:p>
          <a:p>
            <a:r>
              <a:t>- индивидуальная работа с детьми;</a:t>
            </a:r>
          </a:p>
          <a:p>
            <a:r>
              <a:t>- свободная самостоятельная деятельность самих детей.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/>
            <a:lvl1pPr lvl="0"/>
          </a:lstStyle>
          <a:p>
            <a:r>
              <a:t>Для развития мелкой моторики рук и координации движений я использовала разные </a:t>
            </a:r>
            <a:r>
              <a:rPr b="1"/>
              <a:t>методы и приемы</a:t>
            </a:r>
            <a:r>
              <a:t> работы:</a:t>
            </a:r>
          </a:p>
          <a:p>
            <a:r>
              <a:t>- пальчиковый игротренинг</a:t>
            </a:r>
          </a:p>
          <a:p>
            <a:r>
              <a:t>- массаж кистей рук</a:t>
            </a:r>
          </a:p>
          <a:p>
            <a:r>
              <a:t>- пальчиковая гимнастика, физкультминутки</a:t>
            </a:r>
          </a:p>
          <a:p>
            <a:r>
              <a:t>- пальчиковые игры со стихами, со скороговорками</a:t>
            </a:r>
          </a:p>
          <a:p>
            <a:r>
              <a:t>- пальчиковый театр</a:t>
            </a:r>
          </a:p>
          <a:p>
            <a:r>
              <a:t>- театр теней</a:t>
            </a:r>
          </a:p>
          <a:p>
            <a:r>
              <a:t>- лепка из пластилина и соленого теста с использованием природного материала (семена, крупы, ракушки и т. д.)</a:t>
            </a:r>
          </a:p>
          <a:p>
            <a:r>
              <a:t>- нетрадиционные техники рисования: кистью, пальцем, зубной щеткой, свечкой и т. д.</a:t>
            </a:r>
          </a:p>
          <a:p>
            <a:r>
              <a:t>- конструирование: из бумаги в технике оригами, работа с конструктором ЛЕГО</a:t>
            </a:r>
          </a:p>
          <a:p>
            <a:r>
              <a:t>- различные виды аппликаций</a:t>
            </a:r>
          </a:p>
          <a:p>
            <a:r>
              <a:t>- развитие графической моторики</a:t>
            </a:r>
          </a:p>
          <a:p>
            <a:r>
              <a:t>- рисование по трафаретам</a:t>
            </a:r>
          </a:p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45573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- штриховка</a:t>
            </a:r>
          </a:p>
          <a:p>
            <a:r>
              <a:t>- дорисовка (по принципу симметрии)</a:t>
            </a:r>
          </a:p>
          <a:p>
            <a:r>
              <a:t>- лабиринты</a:t>
            </a:r>
          </a:p>
          <a:p>
            <a:r>
              <a:t>- графические диктанты</a:t>
            </a:r>
          </a:p>
          <a:p>
            <a:r>
              <a:t>Дидактические игры</a:t>
            </a:r>
          </a:p>
          <a:p>
            <a:r>
              <a:t>- шнуровки</a:t>
            </a:r>
          </a:p>
          <a:p>
            <a:r>
              <a:t>- игры с мелкими предметами</a:t>
            </a:r>
          </a:p>
          <a:p>
            <a:r>
              <a:t>- пазлы, мозаика</a:t>
            </a:r>
          </a:p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b="1"/>
              <a:t>Теоретические основы</a:t>
            </a:r>
          </a:p>
          <a:p>
            <a:r>
              <a:t>Проблема развития мелкой моторики изучалась с давних пор. Исследования А. А. Сеченова, В. П. Павлова, А. А. Ухтомского, В. П. Бехтерова и других показали исключительную роль движений двигательно-кинестического анализатора в развитии речи и мышления и доказали, что первой доминирующей врожденной формой деятельности является двигательная.</a:t>
            </a:r>
          </a:p>
          <a:p>
            <a:r>
              <a:t>По мнению И. П. Павлова: «Речь – это, прежде всего, мышечные ощущения, которые идут от речевых органов в кору головного мозга».</a:t>
            </a:r>
          </a:p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/>
            <a:lvl1pPr lvl="0"/>
          </a:lstStyle>
          <a:p>
            <a:r>
              <a:t>В. В. Сухомлинский писал: «Истоки способностей и дарований детей – в кончиках их пальцев. От них, образно говоря, идут тончайшие ручейки, которые питают источник творческой мысли. Чем больше уверенности и изобретательности в движении детской руки с орудием труда, тем сложнее движения, необходимые для этого взаимодействия, тем ярче творческая стихия детского разума. Чем больше мастерства в детской душе, тем ребенок умнее».</a:t>
            </a:r>
          </a:p>
          <a:p>
            <a:r>
              <a:t>Многие современные исследователи также придерживаются мнения о важности развития мелкой моторики рук для речевого развития ребенка, а также предлагают ряд практических упражнений на развитие пальцевой моторики, описывают пальчиковые игры, физкультминутки, игры-сказки, связанные с развитием тонкой моторики (М. Я. Аксенова, О. С. Бот, Л. С. Рузина, В. Кудрявцева, И. Ф. Марковская, Т. А. Ткаченко и другие).</a:t>
            </a:r>
          </a:p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зящная">
  <a:themeElements>
    <a:clrScheme name="Изящная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Изящная">
      <a:fillStyleLst>
        <a:solidFill>
          <a:schemeClr val="phClr"/>
        </a:solidFill>
        <a:gradFill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</a:gradFill>
        <a:gradFill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</a:gradFill>
      </a:fillStyleLst>
      <a:lnStyleLst>
        <a:ln w="11430">
          <a:solidFill>
            <a:schemeClr val="phClr"/>
          </a:solidFill>
          <a:prstDash val="solid"/>
        </a:ln>
        <a:ln w="40000">
          <a:solidFill>
            <a:schemeClr val="phClr"/>
          </a:solidFill>
          <a:prstDash val="solid"/>
        </a:ln>
        <a:ln w="318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</a:gradFill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4</TotalTime>
  <Words>2011</Words>
  <Application>Microsoft Office PowerPoint</Application>
  <DocSecurity>0</DocSecurity>
  <PresentationFormat>Экран (4:3)</PresentationFormat>
  <Paragraphs>83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Trebuchet MS</vt:lpstr>
      <vt:lpstr>Wingdings</vt:lpstr>
      <vt:lpstr>Wingdings 2</vt:lpstr>
      <vt:lpstr>Изящная</vt:lpstr>
      <vt:lpstr>«Развитие речи посредством развития мелкой моторики»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Используемая литература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речи посредством развития мелкой моторики» </dc:title>
  <cp:lastModifiedBy>Виктория</cp:lastModifiedBy>
  <cp:revision>1</cp:revision>
  <dcterms:modified xsi:type="dcterms:W3CDTF">2023-10-20T07:33:20Z</dcterms:modified>
</cp:coreProperties>
</file>