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72" r:id="rId3"/>
    <p:sldId id="273" r:id="rId4"/>
    <p:sldId id="274" r:id="rId5"/>
    <p:sldId id="276" r:id="rId6"/>
    <p:sldId id="277" r:id="rId7"/>
    <p:sldId id="278" r:id="rId8"/>
    <p:sldId id="279" r:id="rId9"/>
    <p:sldId id="280" r:id="rId10"/>
    <p:sldId id="281" r:id="rId11"/>
    <p:sldId id="282" r:id="rId12"/>
    <p:sldId id="275" r:id="rId13"/>
    <p:sldId id="283" r:id="rId14"/>
    <p:sldId id="284" r:id="rId15"/>
    <p:sldId id="285" r:id="rId16"/>
    <p:sldId id="286" r:id="rId17"/>
    <p:sldId id="287" r:id="rId18"/>
    <p:sldId id="288"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59918" autoAdjust="0"/>
  </p:normalViewPr>
  <p:slideViewPr>
    <p:cSldViewPr>
      <p:cViewPr varScale="1">
        <p:scale>
          <a:sx n="76" d="100"/>
          <a:sy n="76"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Date Placeholder 29"/>
          <p:cNvSpPr>
            <a:spLocks noGrp="1"/>
          </p:cNvSpPr>
          <p:nvPr>
            <p:ph type="dt" sz="half" idx="10"/>
          </p:nvPr>
        </p:nvSpPr>
        <p:spPr/>
        <p:txBody>
          <a:bodyPr/>
          <a:lstStyle/>
          <a:p>
            <a:fld id="{DBA4BEC7-F449-4645-9F40-1F83E6F571EB}" type="datetimeFigureOut">
              <a:rPr lang="ru-RU" smtClean="0"/>
              <a:t>19.10.2023</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8FC652BD-208F-4A24-85E6-4C1176630398}"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fld id="{DBA4BEC7-F449-4645-9F40-1F83E6F571EB}" type="datetimeFigureOut">
              <a:rPr lang="ru-RU" smtClean="0"/>
              <a:t>19.10.2023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FC652BD-208F-4A24-85E6-4C117663039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fld id="{DBA4BEC7-F449-4645-9F40-1F83E6F571EB}" type="datetimeFigureOut">
              <a:rPr lang="ru-RU" smtClean="0"/>
              <a:t>19.10.2023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FC652BD-208F-4A24-85E6-4C117663039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fld id="{DBA4BEC7-F449-4645-9F40-1F83E6F571EB}" type="datetimeFigureOut">
              <a:rPr lang="ru-RU" smtClean="0"/>
              <a:t>19.10.2023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FC652BD-208F-4A24-85E6-4C1176630398}"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Date Placeholder 3"/>
          <p:cNvSpPr>
            <a:spLocks noGrp="1"/>
          </p:cNvSpPr>
          <p:nvPr>
            <p:ph type="dt" sz="half" idx="10"/>
          </p:nvPr>
        </p:nvSpPr>
        <p:spPr/>
        <p:txBody>
          <a:bodyPr/>
          <a:lstStyle/>
          <a:p>
            <a:fld id="{DBA4BEC7-F449-4645-9F40-1F83E6F571EB}" type="datetimeFigureOut">
              <a:rPr lang="ru-RU" smtClean="0"/>
              <a:t>19.10.2023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FC652BD-208F-4A24-85E6-4C1176630398}"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Date Placeholder 4"/>
          <p:cNvSpPr>
            <a:spLocks noGrp="1"/>
          </p:cNvSpPr>
          <p:nvPr>
            <p:ph type="dt" sz="half" idx="10"/>
          </p:nvPr>
        </p:nvSpPr>
        <p:spPr/>
        <p:txBody>
          <a:bodyPr/>
          <a:lstStyle/>
          <a:p>
            <a:fld id="{DBA4BEC7-F449-4645-9F40-1F83E6F571EB}" type="datetimeFigureOut">
              <a:rPr lang="ru-RU" smtClean="0"/>
              <a:t>19.10.2023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FC652BD-208F-4A24-85E6-4C1176630398}"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Date Placeholder 6"/>
          <p:cNvSpPr>
            <a:spLocks noGrp="1"/>
          </p:cNvSpPr>
          <p:nvPr>
            <p:ph type="dt" sz="half" idx="10"/>
          </p:nvPr>
        </p:nvSpPr>
        <p:spPr/>
        <p:txBody>
          <a:bodyPr/>
          <a:lstStyle/>
          <a:p>
            <a:fld id="{DBA4BEC7-F449-4645-9F40-1F83E6F571EB}" type="datetimeFigureOut">
              <a:rPr lang="ru-RU" smtClean="0"/>
              <a:t>19.10.2023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FC652BD-208F-4A24-85E6-4C1176630398}"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Date Placeholder 2"/>
          <p:cNvSpPr>
            <a:spLocks noGrp="1"/>
          </p:cNvSpPr>
          <p:nvPr>
            <p:ph type="dt" sz="half" idx="10"/>
          </p:nvPr>
        </p:nvSpPr>
        <p:spPr/>
        <p:txBody>
          <a:bodyPr/>
          <a:lstStyle/>
          <a:p>
            <a:fld id="{DBA4BEC7-F449-4645-9F40-1F83E6F571EB}" type="datetimeFigureOut">
              <a:rPr lang="ru-RU" smtClean="0"/>
              <a:t>19.10.2023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FC652BD-208F-4A24-85E6-4C1176630398}"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A4BEC7-F449-4645-9F40-1F83E6F571EB}" type="datetimeFigureOut">
              <a:rPr lang="ru-RU" smtClean="0"/>
              <a:t>19.10.2023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FC652BD-208F-4A24-85E6-4C117663039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Date Placeholder 4"/>
          <p:cNvSpPr>
            <a:spLocks noGrp="1"/>
          </p:cNvSpPr>
          <p:nvPr>
            <p:ph type="dt" sz="half" idx="10"/>
          </p:nvPr>
        </p:nvSpPr>
        <p:spPr/>
        <p:txBody>
          <a:bodyPr/>
          <a:lstStyle/>
          <a:p>
            <a:fld id="{DBA4BEC7-F449-4645-9F40-1F83E6F571EB}" type="datetimeFigureOut">
              <a:rPr lang="ru-RU" smtClean="0"/>
              <a:t>19.10.2023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FC652BD-208F-4A24-85E6-4C1176630398}"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Date Placeholder 4"/>
          <p:cNvSpPr>
            <a:spLocks noGrp="1"/>
          </p:cNvSpPr>
          <p:nvPr>
            <p:ph type="dt" sz="half" idx="10"/>
          </p:nvPr>
        </p:nvSpPr>
        <p:spPr/>
        <p:txBody>
          <a:bodyPr/>
          <a:lstStyle/>
          <a:p>
            <a:fld id="{DBA4BEC7-F449-4645-9F40-1F83E6F571EB}" type="datetimeFigureOut">
              <a:rPr lang="ru-RU" smtClean="0"/>
              <a:t>19.10.2023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8FC652BD-208F-4A24-85E6-4C1176630398}"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BA4BEC7-F449-4645-9F40-1F83E6F571EB}" type="datetimeFigureOut">
              <a:rPr lang="ru-RU" smtClean="0"/>
              <a:t>19.10.2023</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FC652BD-208F-4A24-85E6-4C1176630398}"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548680"/>
            <a:ext cx="7772400" cy="1470025"/>
          </a:xfrm>
        </p:spPr>
        <p:txBody>
          <a:bodyPr/>
          <a:lstStyle/>
          <a:p>
            <a:pPr algn="l"/>
            <a:r>
              <a:rPr lang="ru-RU" dirty="0">
                <a:solidFill>
                  <a:schemeClr val="tx1"/>
                </a:solidFill>
              </a:rPr>
              <a:t>ТЕМА ПРОЕКТА:</a:t>
            </a:r>
          </a:p>
        </p:txBody>
      </p:sp>
      <p:sp>
        <p:nvSpPr>
          <p:cNvPr id="3" name="Подзаголовок 2"/>
          <p:cNvSpPr>
            <a:spLocks noGrp="1"/>
          </p:cNvSpPr>
          <p:nvPr>
            <p:ph type="subTitle" idx="1"/>
          </p:nvPr>
        </p:nvSpPr>
        <p:spPr>
          <a:xfrm>
            <a:off x="827584" y="2492896"/>
            <a:ext cx="7632848" cy="1752600"/>
          </a:xfrm>
        </p:spPr>
        <p:txBody>
          <a:bodyPr>
            <a:noAutofit/>
          </a:bodyPr>
          <a:lstStyle/>
          <a:p>
            <a:pPr algn="ctr"/>
            <a:r>
              <a:rPr lang="ru-RU" sz="6600" kern="1800" dirty="0">
                <a:solidFill>
                  <a:srgbClr val="002060"/>
                </a:solidFill>
                <a:effectLst/>
                <a:latin typeface="Arial"/>
                <a:ea typeface="Times New Roman"/>
              </a:rPr>
              <a:t>«Капелька воды»</a:t>
            </a:r>
            <a:endParaRPr lang="ru-RU" sz="6600" dirty="0">
              <a:solidFill>
                <a:srgbClr val="002060"/>
              </a:solidFill>
            </a:endParaRPr>
          </a:p>
        </p:txBody>
      </p:sp>
      <p:sp>
        <p:nvSpPr>
          <p:cNvPr id="4" name="Прямоугольник 3"/>
          <p:cNvSpPr/>
          <p:nvPr/>
        </p:nvSpPr>
        <p:spPr>
          <a:xfrm>
            <a:off x="2627784" y="4725144"/>
            <a:ext cx="6252033" cy="1754326"/>
          </a:xfrm>
          <a:prstGeom prst="rect">
            <a:avLst/>
          </a:prstGeom>
          <a:noFill/>
        </p:spPr>
        <p:txBody>
          <a:bodyPr wrap="none" lIns="91440" tIns="45720" rIns="91440" bIns="45720">
            <a:spAutoFit/>
          </a:bodyPr>
          <a:lstStyle/>
          <a:p>
            <a:pPr algn="ctr"/>
            <a:r>
              <a:rPr lang="ru-RU"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rPr>
              <a:t>ВОСПИТАТЕЛИ ГРУППЫ:</a:t>
            </a:r>
          </a:p>
          <a:p>
            <a:pPr algn="ctr"/>
            <a:r>
              <a:rPr lang="ru-RU" sz="3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rPr>
              <a:t>                       И.А. </a:t>
            </a:r>
            <a:r>
              <a:rPr lang="ru-RU" sz="3600" b="1" cap="none" spc="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rPr>
              <a:t>Мисалева</a:t>
            </a:r>
            <a:endParaRPr lang="ru-RU" sz="3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endParaRPr>
          </a:p>
          <a:p>
            <a:pPr algn="ctr"/>
            <a:r>
              <a:rPr lang="ru-RU" sz="3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rPr>
              <a:t>                      </a:t>
            </a:r>
            <a:r>
              <a:rPr lang="ru-RU"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rPr>
              <a:t>В.С. </a:t>
            </a:r>
            <a:r>
              <a:rPr lang="ru-RU"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rPr>
              <a:t>Клопенко</a:t>
            </a:r>
            <a:endParaRPr lang="ru-RU" sz="3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372687047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542" y="1772816"/>
            <a:ext cx="9144000" cy="3477875"/>
          </a:xfrm>
          <a:prstGeom prst="rect">
            <a:avLst/>
          </a:prstGeom>
        </p:spPr>
        <p:txBody>
          <a:bodyPr wrap="square">
            <a:spAutoFit/>
          </a:bodyPr>
          <a:lstStyle/>
          <a:p>
            <a:r>
              <a:rPr lang="ru-RU" sz="4400" b="1" i="1" dirty="0"/>
              <a:t>Формы проведения:</a:t>
            </a:r>
            <a:r>
              <a:rPr lang="ru-RU" sz="4400" dirty="0"/>
              <a:t> </a:t>
            </a:r>
          </a:p>
          <a:p>
            <a:endParaRPr lang="ru-RU" sz="4400" dirty="0"/>
          </a:p>
          <a:p>
            <a:r>
              <a:rPr lang="ru-RU" sz="4400" dirty="0"/>
              <a:t>Наблюдения, эксперименты, занятия, беседы с детьми и родителями.</a:t>
            </a:r>
          </a:p>
        </p:txBody>
      </p:sp>
    </p:spTree>
    <p:extLst>
      <p:ext uri="{BB962C8B-B14F-4D97-AF65-F5344CB8AC3E}">
        <p14:creationId xmlns:p14="http://schemas.microsoft.com/office/powerpoint/2010/main" val="279694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990" y="333137"/>
            <a:ext cx="9144000" cy="6524863"/>
          </a:xfrm>
          <a:prstGeom prst="rect">
            <a:avLst/>
          </a:prstGeom>
        </p:spPr>
        <p:txBody>
          <a:bodyPr wrap="square">
            <a:spAutoFit/>
          </a:bodyPr>
          <a:lstStyle/>
          <a:p>
            <a:r>
              <a:rPr lang="ru-RU" sz="1900" b="1" i="1" dirty="0"/>
              <a:t>Пояснительная записка:</a:t>
            </a:r>
            <a:r>
              <a:rPr lang="ru-RU" sz="1900" dirty="0"/>
              <a:t> В период дошкольного детства ребенок открывает мир природы, с помощью которого процесс познания у ребенка проходит эмоционально-практическим путем. Каждый дошкольник – маленький исследователь, с радостью и удивлением открывающий для себя мир. Ребенок стремится к активной деятельности. Вот почему такой вид деятельности как наблюдение наиболее близкий и естественный для ребенка – дошкольника. Видный отечественный психолог С. Л. Рубинштейн рассматривает наблюдение как результат осмысленного восприятия, в процессе которого происходит развитие мыслительной деятельности. Развитие разных форм восприятия и наблюдения он связывает с содержанием. Важным является вопрос о содержания наблюдения что может и должен видеть ребенок, какие особенности объектов природы замечать. Эта проблема стала перед нами. Игры с водой благодатно действуют на детей. Поэтому не случайно в теории и практике дошкольного воспитания этим играм уделяется большое внимание. Первое вещество, с которым с удовольствием знакомиться ребенок, это вода. Она дает ребенку приятные ощущения, развивает различные рецепторы и предоставляет практически неограниченные возможности познавать мир и себя в нем. Игры с водой один из самых приятных способов обучения. Проблема нашего проекта состоит в формировании реализации методов и форм наблюдения с помощью игр с водой у детей ясельного возраста. Мы предполагаем, что влияние этих игр с водой можно объяснить именно стремлением к познанию их свойств. Все это делает игру особенно интересной и волнующей для детей ясельного возраста.</a:t>
            </a:r>
          </a:p>
        </p:txBody>
      </p:sp>
    </p:spTree>
    <p:extLst>
      <p:ext uri="{BB962C8B-B14F-4D97-AF65-F5344CB8AC3E}">
        <p14:creationId xmlns:p14="http://schemas.microsoft.com/office/powerpoint/2010/main" val="6024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9" y="188640"/>
            <a:ext cx="9154209" cy="6673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7754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260648"/>
            <a:ext cx="9144001" cy="659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00800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60648"/>
            <a:ext cx="9144000" cy="6463308"/>
          </a:xfrm>
          <a:prstGeom prst="rect">
            <a:avLst/>
          </a:prstGeom>
        </p:spPr>
        <p:txBody>
          <a:bodyPr wrap="square">
            <a:spAutoFit/>
          </a:bodyPr>
          <a:lstStyle/>
          <a:p>
            <a:r>
              <a:rPr lang="ru-RU" sz="2300" b="1" i="1" dirty="0"/>
              <a:t>Этапы реализации проекта:</a:t>
            </a:r>
            <a:endParaRPr lang="ru-RU" sz="2300" dirty="0"/>
          </a:p>
          <a:p>
            <a:r>
              <a:rPr lang="ru-RU" sz="2300" b="1" i="1" dirty="0"/>
              <a:t>1 этап</a:t>
            </a:r>
            <a:r>
              <a:rPr lang="ru-RU" sz="2300" b="1" dirty="0"/>
              <a:t> </a:t>
            </a:r>
            <a:r>
              <a:rPr lang="ru-RU" sz="2300" dirty="0"/>
              <a:t>– Подготовительный</a:t>
            </a:r>
          </a:p>
          <a:p>
            <a:r>
              <a:rPr lang="ru-RU" sz="2300" dirty="0"/>
              <a:t>- Изучить и проанализировать психолого-педагогическую литературу по развитию наблюдательности у детей ясельного возраста.</a:t>
            </a:r>
          </a:p>
          <a:p>
            <a:r>
              <a:rPr lang="ru-RU" sz="2300" dirty="0"/>
              <a:t>- Подобрать дидактический материал для проведения экспериментальной работы.</a:t>
            </a:r>
          </a:p>
          <a:p>
            <a:r>
              <a:rPr lang="ru-RU" sz="2300" dirty="0"/>
              <a:t>- Осуществить психолого-педагогическую диагностику по наблюдательности детей ясельного возраста. </a:t>
            </a:r>
          </a:p>
          <a:p>
            <a:r>
              <a:rPr lang="ru-RU" sz="2300" b="1" i="1" dirty="0"/>
              <a:t>2 этап</a:t>
            </a:r>
            <a:r>
              <a:rPr lang="ru-RU" sz="2300" dirty="0"/>
              <a:t> - Основной</a:t>
            </a:r>
          </a:p>
          <a:p>
            <a:r>
              <a:rPr lang="ru-RU" sz="2300" dirty="0"/>
              <a:t>- Повысить уровень профессиональной компетенции педагогов  воспитательного процесса по формированию наблюдательности у детей ясельного возраста. </a:t>
            </a:r>
          </a:p>
          <a:p>
            <a:r>
              <a:rPr lang="ru-RU" sz="2300" b="1" i="1" dirty="0"/>
              <a:t>3 этап</a:t>
            </a:r>
            <a:r>
              <a:rPr lang="ru-RU" sz="2300" b="1" dirty="0"/>
              <a:t> </a:t>
            </a:r>
            <a:r>
              <a:rPr lang="ru-RU" sz="2300" dirty="0"/>
              <a:t>- Заключительный</a:t>
            </a:r>
          </a:p>
          <a:p>
            <a:r>
              <a:rPr lang="ru-RU" sz="2300" dirty="0"/>
              <a:t>- Осуществить психолого-педагогическую диагностику по формированию наблюдательности у детей ясельного возраста.</a:t>
            </a:r>
          </a:p>
          <a:p>
            <a:r>
              <a:rPr lang="ru-RU" sz="2300" dirty="0"/>
              <a:t>- Проанализировать и оценить результаты работы по формированию наблюдательности у детей ясельного возраста.</a:t>
            </a:r>
          </a:p>
        </p:txBody>
      </p:sp>
    </p:spTree>
    <p:extLst>
      <p:ext uri="{BB962C8B-B14F-4D97-AF65-F5344CB8AC3E}">
        <p14:creationId xmlns:p14="http://schemas.microsoft.com/office/powerpoint/2010/main" val="335793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0648"/>
            <a:ext cx="9144000" cy="6585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7961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85" y="260648"/>
            <a:ext cx="9162485" cy="659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321673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360" y="980728"/>
            <a:ext cx="9144000" cy="5632311"/>
          </a:xfrm>
          <a:prstGeom prst="rect">
            <a:avLst/>
          </a:prstGeom>
        </p:spPr>
        <p:txBody>
          <a:bodyPr wrap="square">
            <a:spAutoFit/>
          </a:bodyPr>
          <a:lstStyle/>
          <a:p>
            <a:r>
              <a:rPr lang="ru-RU" sz="4000" b="1" i="1" dirty="0"/>
              <a:t>Ожидаемые результаты:</a:t>
            </a:r>
            <a:r>
              <a:rPr lang="ru-RU" sz="4000" dirty="0"/>
              <a:t> От нашего проекта, мы ожидаем того, что дети больше узнают о воде, ее свойствах, значении и назначении. И это будет более интересно узнавать, потому что все происходит во время игры с водой. Ребенок будет воспринимать информацию с удовольствием.</a:t>
            </a:r>
          </a:p>
        </p:txBody>
      </p:sp>
    </p:spTree>
    <p:extLst>
      <p:ext uri="{BB962C8B-B14F-4D97-AF65-F5344CB8AC3E}">
        <p14:creationId xmlns:p14="http://schemas.microsoft.com/office/powerpoint/2010/main" val="129182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52736"/>
            <a:ext cx="9036496" cy="4524315"/>
          </a:xfrm>
          <a:prstGeom prst="rect">
            <a:avLst/>
          </a:prstGeom>
          <a:noFill/>
        </p:spPr>
        <p:txBody>
          <a:bodyPr wrap="square" rtlCol="0">
            <a:spAutoFit/>
          </a:bodyPr>
          <a:lstStyle/>
          <a:p>
            <a:r>
              <a:rPr lang="ru-RU" sz="9600" dirty="0">
                <a:solidFill>
                  <a:schemeClr val="bg2">
                    <a:lumMod val="25000"/>
                  </a:schemeClr>
                </a:solidFill>
              </a:rPr>
              <a:t>Спасибо </a:t>
            </a:r>
          </a:p>
          <a:p>
            <a:r>
              <a:rPr lang="ru-RU" sz="9600" dirty="0">
                <a:solidFill>
                  <a:schemeClr val="bg2">
                    <a:lumMod val="25000"/>
                  </a:schemeClr>
                </a:solidFill>
              </a:rPr>
              <a:t>       за </a:t>
            </a:r>
          </a:p>
          <a:p>
            <a:r>
              <a:rPr lang="ru-RU" sz="9600" dirty="0">
                <a:solidFill>
                  <a:schemeClr val="bg2">
                    <a:lumMod val="25000"/>
                  </a:schemeClr>
                </a:solidFill>
              </a:rPr>
              <a:t>         внимание!</a:t>
            </a:r>
          </a:p>
        </p:txBody>
      </p:sp>
    </p:spTree>
    <p:extLst>
      <p:ext uri="{BB962C8B-B14F-4D97-AF65-F5344CB8AC3E}">
        <p14:creationId xmlns:p14="http://schemas.microsoft.com/office/powerpoint/2010/main" val="351822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412776"/>
            <a:ext cx="8640960" cy="4647426"/>
          </a:xfrm>
          <a:prstGeom prst="rect">
            <a:avLst/>
          </a:prstGeom>
        </p:spPr>
        <p:txBody>
          <a:bodyPr wrap="square">
            <a:spAutoFit/>
          </a:bodyPr>
          <a:lstStyle/>
          <a:p>
            <a:r>
              <a:rPr lang="ru-RU" sz="3200" b="1" i="1" dirty="0"/>
              <a:t>Вид проекта:</a:t>
            </a:r>
            <a:r>
              <a:rPr lang="ru-RU" sz="3200" dirty="0"/>
              <a:t> Познавательно-исследовательский.</a:t>
            </a:r>
          </a:p>
          <a:p>
            <a:endParaRPr lang="ru-RU" sz="3200" dirty="0"/>
          </a:p>
          <a:p>
            <a:r>
              <a:rPr lang="ru-RU" sz="4000" b="1" i="1" dirty="0"/>
              <a:t>Дидактическая цель проекта:</a:t>
            </a:r>
            <a:r>
              <a:rPr lang="ru-RU" sz="4000" dirty="0"/>
              <a:t> Формирование наблюдательности у детей ясельного возраста через игры с водой путем создания благоприятной обстановки.</a:t>
            </a:r>
          </a:p>
        </p:txBody>
      </p:sp>
    </p:spTree>
    <p:extLst>
      <p:ext uri="{BB962C8B-B14F-4D97-AF65-F5344CB8AC3E}">
        <p14:creationId xmlns:p14="http://schemas.microsoft.com/office/powerpoint/2010/main" val="268238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332656"/>
            <a:ext cx="9143999" cy="652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536819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052737"/>
            <a:ext cx="9036496" cy="5078313"/>
          </a:xfrm>
          <a:prstGeom prst="rect">
            <a:avLst/>
          </a:prstGeom>
        </p:spPr>
        <p:txBody>
          <a:bodyPr wrap="square">
            <a:spAutoFit/>
          </a:bodyPr>
          <a:lstStyle/>
          <a:p>
            <a:r>
              <a:rPr lang="ru-RU" sz="3600" b="1" i="1" dirty="0"/>
              <a:t>Методические задачи проекта:</a:t>
            </a:r>
            <a:endParaRPr lang="ru-RU" sz="3600" dirty="0"/>
          </a:p>
          <a:p>
            <a:r>
              <a:rPr lang="ru-RU" sz="3600" dirty="0"/>
              <a:t>1) Познакомить детей ясельного возраста с водой, ее значением и свойствами.</a:t>
            </a:r>
          </a:p>
          <a:p>
            <a:r>
              <a:rPr lang="ru-RU" sz="3600" dirty="0"/>
              <a:t>2) Развивать наблюдательность с помощью игр с водой.</a:t>
            </a:r>
          </a:p>
          <a:p>
            <a:r>
              <a:rPr lang="ru-RU" sz="3600" dirty="0"/>
              <a:t>3) Проанализировать нынешнее состояние проблемы влияния игр с водой на эмоциональное состояние детей ясельного возраста.</a:t>
            </a:r>
          </a:p>
        </p:txBody>
      </p:sp>
    </p:spTree>
    <p:extLst>
      <p:ext uri="{BB962C8B-B14F-4D97-AF65-F5344CB8AC3E}">
        <p14:creationId xmlns:p14="http://schemas.microsoft.com/office/powerpoint/2010/main" val="394859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052736"/>
            <a:ext cx="9144000" cy="5632311"/>
          </a:xfrm>
          <a:prstGeom prst="rect">
            <a:avLst/>
          </a:prstGeom>
        </p:spPr>
        <p:txBody>
          <a:bodyPr wrap="square">
            <a:spAutoFit/>
          </a:bodyPr>
          <a:lstStyle/>
          <a:p>
            <a:r>
              <a:rPr lang="ru-RU" sz="4000" b="1" i="1" dirty="0"/>
              <a:t>Участники проекта: </a:t>
            </a:r>
            <a:r>
              <a:rPr lang="ru-RU" sz="4000" dirty="0"/>
              <a:t>- дети ясельной группы МБДОУ №154</a:t>
            </a:r>
          </a:p>
          <a:p>
            <a:r>
              <a:rPr lang="ru-RU" sz="4000" dirty="0"/>
              <a:t>- родители</a:t>
            </a:r>
          </a:p>
          <a:p>
            <a:r>
              <a:rPr lang="ru-RU" sz="4000" dirty="0"/>
              <a:t>- воспитатели ясельной группы.</a:t>
            </a:r>
          </a:p>
          <a:p>
            <a:r>
              <a:rPr lang="ru-RU" sz="4000" dirty="0"/>
              <a:t>Материал: Развивающая среда, игры, необходимая посуда (стаканчики, мисочки…), краски, губки, трубочки, марля, деревянные брусочки, кусочки пенопласта.</a:t>
            </a:r>
          </a:p>
        </p:txBody>
      </p:sp>
    </p:spTree>
    <p:extLst>
      <p:ext uri="{BB962C8B-B14F-4D97-AF65-F5344CB8AC3E}">
        <p14:creationId xmlns:p14="http://schemas.microsoft.com/office/powerpoint/2010/main" val="219871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4000"/>
            <a:ext cx="9144000" cy="66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91061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17" y="689554"/>
            <a:ext cx="9144000" cy="6186309"/>
          </a:xfrm>
          <a:prstGeom prst="rect">
            <a:avLst/>
          </a:prstGeom>
        </p:spPr>
        <p:txBody>
          <a:bodyPr wrap="square">
            <a:spAutoFit/>
          </a:bodyPr>
          <a:lstStyle/>
          <a:p>
            <a:r>
              <a:rPr lang="ru-RU" sz="2200" b="1" i="1" dirty="0"/>
              <a:t>Актуальность проекта:</a:t>
            </a:r>
            <a:r>
              <a:rPr lang="ru-RU" sz="2200" dirty="0"/>
              <a:t> Сегодня все больше людей становятся сторонниками здорового образа жизни. Очень радует, что среди них много молодых людей, которые хотят оставаться здоровыми и красивыми всю жизнь, растить здоровых детей. Вопрос здоровья – это, в первую очередь, вопрос качества жизни. Первое вещество, с которым с удовольствием знакомиться ребенок, это вода. Она дает ребенку приятные ощущения, развивает различные рецепторы и предоставляет практически неограниченные возможности познавать мир и себя в нем. Игры с водой один из самых приятных способов обучения. Но такие игры проводятся далеко не каждый день. После них приходится долго наводить порядок. Но ребенок получает от них массу полезных впечатлений. По соображениям безопасности играть с водой ребенок должен только в присутствии взрослых. Во время игр обязательно нужно все комментировать словами, что делает и видит ребенок. Обращайте внимание детей на то, как «ведут себя» в воде предметы из разных материалов, разного размера и веса, с отверстиями и без них. Помните, что для детей вода – это полезное лекарство.</a:t>
            </a:r>
          </a:p>
        </p:txBody>
      </p:sp>
    </p:spTree>
    <p:extLst>
      <p:ext uri="{BB962C8B-B14F-4D97-AF65-F5344CB8AC3E}">
        <p14:creationId xmlns:p14="http://schemas.microsoft.com/office/powerpoint/2010/main" val="393679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6" y="332656"/>
            <a:ext cx="9141333" cy="652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36788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0648"/>
            <a:ext cx="9144000" cy="659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396736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92</TotalTime>
  <Words>721</Words>
  <Application>Microsoft Office PowerPoint</Application>
  <PresentationFormat>Экран (4:3)</PresentationFormat>
  <Paragraphs>35</Paragraphs>
  <Slides>18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Calibri</vt:lpstr>
      <vt:lpstr>Constantia</vt:lpstr>
      <vt:lpstr>Wingdings 2</vt:lpstr>
      <vt:lpstr>Поток</vt:lpstr>
      <vt:lpstr>ТЕМА ПРОЕКТА: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ПРОЕКТА:</dc:title>
  <dc:creator>Пользователь Windows</dc:creator>
  <cp:lastModifiedBy>Факел</cp:lastModifiedBy>
  <cp:revision>15</cp:revision>
  <dcterms:created xsi:type="dcterms:W3CDTF">2016-03-19T11:32:40Z</dcterms:created>
  <dcterms:modified xsi:type="dcterms:W3CDTF">2023-10-19T05:49:53Z</dcterms:modified>
</cp:coreProperties>
</file>