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94" r:id="rId3"/>
    <p:sldId id="284" r:id="rId4"/>
    <p:sldId id="296" r:id="rId5"/>
    <p:sldId id="295" r:id="rId6"/>
    <p:sldId id="288" r:id="rId7"/>
    <p:sldId id="287" r:id="rId8"/>
    <p:sldId id="298" r:id="rId9"/>
    <p:sldId id="299" r:id="rId10"/>
    <p:sldId id="289" r:id="rId11"/>
    <p:sldId id="297" r:id="rId12"/>
    <p:sldId id="293" r:id="rId13"/>
    <p:sldId id="292" r:id="rId14"/>
    <p:sldId id="291" r:id="rId15"/>
    <p:sldId id="286" r:id="rId16"/>
    <p:sldId id="290" r:id="rId17"/>
    <p:sldId id="300" r:id="rId18"/>
    <p:sldId id="301" r:id="rId19"/>
    <p:sldId id="302" r:id="rId20"/>
    <p:sldId id="276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99FF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91" autoAdjust="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7C52D18-D9BF-4D40-97FE-A97E9981D6C5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416AC35-97A3-4370-9F0E-243ADA34D7B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002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6AC35-97A3-4370-9F0E-243ADA34D7B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B97D3-1D32-4465-BC6C-058C754C0F5F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825DE-C8E2-4CAF-82FF-AF1D8E17A7F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24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AEBD3-C38B-4676-816F-4E31A3B4D8EB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A2643-32FD-42D8-A45C-10F893B81C3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79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BAD98-6E9D-424E-8806-337323B857C2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0866F-1065-4CB5-BAA6-DE2F0954A6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2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E9579-74FB-40B9-90F1-547B236AE182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D3B48-E4E8-4EB4-B0EF-EA01FE41EF0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72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3CBC-65AB-423A-B5D5-ABE966898677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38462-55A5-4C96-A579-1B7105ADF61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3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7F0EA-996B-4950-BF7A-533D3AD8A10F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F650B-1F93-4BCF-B06B-B48B470DD4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58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35413-9DF9-491C-AFFC-892B6EF3D436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111F2-0EC7-4A6B-9085-58F267094C1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00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11CD9-9E2C-4170-90EB-ECF6112801D1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65E213-63CE-44BF-9077-57A62F29943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98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7E01D-21EC-479A-807A-C6808C5D46EB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3626C-7C15-43EE-9858-C9340E1C717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04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B501A-44B6-4B0B-93BC-117A8C1E7BD3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81F7A-BFA4-4774-8E78-ECFD57B0A82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71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6FEA9-BC25-41AD-9F03-8246CB5C8619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6039A-A236-4859-92A2-14DE0495764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05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FCF3E6-BCAA-4D09-B3B5-BA0BAB04C21D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81F4233-96A1-41DB-9A31-093EC33DFB6B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2700338" y="1357298"/>
            <a:ext cx="5832475" cy="2143140"/>
          </a:xfrm>
        </p:spPr>
        <p:txBody>
          <a:bodyPr/>
          <a:lstStyle/>
          <a:p>
            <a:pPr eaLnBrk="1" hangingPunct="1"/>
            <a:r>
              <a:rPr lang="ru-RU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Составим речь по кирпичику с помощью ЛЕГО - технологии</a:t>
            </a:r>
            <a:endParaRPr lang="ru-RU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0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32013" y="4725144"/>
            <a:ext cx="6400800" cy="1752600"/>
          </a:xfrm>
        </p:spPr>
        <p:txBody>
          <a:bodyPr/>
          <a:lstStyle/>
          <a:p>
            <a:pPr eaLnBrk="1" hangingPunct="1"/>
            <a:r>
              <a:rPr lang="ru-RU" sz="1800" b="1" i="1" dirty="0">
                <a:solidFill>
                  <a:srgbClr val="009900"/>
                </a:solidFill>
              </a:rPr>
              <a:t>Спикер: Сладкова Екатерина Александровна, </a:t>
            </a:r>
          </a:p>
          <a:p>
            <a:pPr eaLnBrk="1" hangingPunct="1"/>
            <a:r>
              <a:rPr lang="ru-RU" sz="1800" b="1" i="1" dirty="0">
                <a:solidFill>
                  <a:srgbClr val="009900"/>
                </a:solidFill>
              </a:rPr>
              <a:t>старший воспитатель </a:t>
            </a:r>
          </a:p>
          <a:p>
            <a:pPr eaLnBrk="1" hangingPunct="1"/>
            <a:r>
              <a:rPr lang="ru-RU" sz="1600" b="1" i="1" dirty="0">
                <a:solidFill>
                  <a:srgbClr val="009900"/>
                </a:solidFill>
              </a:rPr>
              <a:t>МАДОУ №8</a:t>
            </a:r>
          </a:p>
          <a:p>
            <a:pPr eaLnBrk="1" hangingPunct="1"/>
            <a:r>
              <a:rPr lang="ru-RU" sz="1600" b="1" i="1" dirty="0">
                <a:solidFill>
                  <a:srgbClr val="009900"/>
                </a:solidFill>
              </a:rPr>
              <a:t> «Детский сад общеразвивающего вида»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385797-5D3F-2756-23BA-F29424716F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7457" t="26129" r="38757" b="29378"/>
          <a:stretch/>
        </p:blipFill>
        <p:spPr>
          <a:xfrm>
            <a:off x="1115616" y="471339"/>
            <a:ext cx="7200800" cy="533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4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F3781F-251A-F21C-88D4-4A711BAE3592}"/>
              </a:ext>
            </a:extLst>
          </p:cNvPr>
          <p:cNvSpPr txBox="1"/>
          <p:nvPr/>
        </p:nvSpPr>
        <p:spPr>
          <a:xfrm>
            <a:off x="827584" y="836712"/>
            <a:ext cx="7200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ahnschrift" pitchFamily="34" charset="0"/>
              </a:rPr>
              <a:t>Развитие звуковой культуры речи</a:t>
            </a:r>
            <a:endParaRPr lang="en-US" sz="2400" b="1" dirty="0">
              <a:latin typeface="Bahnschrift" pitchFamily="34" charset="0"/>
            </a:endParaRPr>
          </a:p>
          <a:p>
            <a:pPr algn="ctr"/>
            <a:endParaRPr lang="en-US" sz="2400" b="1" dirty="0">
              <a:latin typeface="Bahnschrift" pitchFamily="34" charset="0"/>
            </a:endParaRPr>
          </a:p>
          <a:p>
            <a:pPr algn="ctr"/>
            <a:r>
              <a:rPr lang="ru-RU" sz="2400" dirty="0">
                <a:latin typeface="Bahnschrift" pitchFamily="34" charset="0"/>
              </a:rPr>
              <a:t>Звуковой анализ слов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26DF57-3C3B-6EE7-9403-41001650A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2551118"/>
            <a:ext cx="7812868" cy="3139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55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E5CA8E-AB68-9F16-6A1D-305EE353FB1C}"/>
              </a:ext>
            </a:extLst>
          </p:cNvPr>
          <p:cNvSpPr txBox="1"/>
          <p:nvPr/>
        </p:nvSpPr>
        <p:spPr>
          <a:xfrm>
            <a:off x="1115616" y="404664"/>
            <a:ext cx="69847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Bahnschrift" pitchFamily="34" charset="0"/>
              </a:rPr>
              <a:t>Определение звонких и глухих согласных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AF351B6-A02E-BE43-51C6-5395112C7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2132856"/>
            <a:ext cx="7797361" cy="3733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7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1524CA-A0FF-3E0C-5ACC-3DE73668BBF1}"/>
              </a:ext>
            </a:extLst>
          </p:cNvPr>
          <p:cNvSpPr txBox="1"/>
          <p:nvPr/>
        </p:nvSpPr>
        <p:spPr>
          <a:xfrm>
            <a:off x="2286000" y="40466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8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534B74-F689-6D00-A97A-2E37F2567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30" y="332656"/>
            <a:ext cx="7868626" cy="617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6DF8DF-D5AD-C8D4-233B-5DA88F8E68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0032" y="1124744"/>
            <a:ext cx="3097128" cy="224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0EBFA7-7C22-3676-EAC3-301EE3C262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292404"/>
            <a:ext cx="3080428" cy="307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479F1C-C1A5-0CE1-4F36-12B8C0FB24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0"/>
            <a:ext cx="2736304" cy="4864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1524CA-A0FF-3E0C-5ACC-3DE73668BBF1}"/>
              </a:ext>
            </a:extLst>
          </p:cNvPr>
          <p:cNvSpPr txBox="1"/>
          <p:nvPr/>
        </p:nvSpPr>
        <p:spPr>
          <a:xfrm>
            <a:off x="1187624" y="476672"/>
            <a:ext cx="655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Сколько в твоем домике окошек?</a:t>
            </a:r>
          </a:p>
        </p:txBody>
      </p:sp>
    </p:spTree>
    <p:extLst>
      <p:ext uri="{BB962C8B-B14F-4D97-AF65-F5344CB8AC3E}">
        <p14:creationId xmlns:p14="http://schemas.microsoft.com/office/powerpoint/2010/main" val="7198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899592" y="332656"/>
            <a:ext cx="763284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ea typeface="Times New Roman" pitchFamily="18" charset="0"/>
                <a:cs typeface="Arial" pitchFamily="34" charset="0"/>
              </a:rPr>
              <a:t>«Если положить криво первый кирпич, то хоть до созвездия Плеяд выводи стену – будет кривая»</a:t>
            </a:r>
            <a:endParaRPr kumimoji="0" lang="ru-RU" sz="2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8194" name="Picture 2" descr="F:\Новая папка лего\2019-02-01 12.53.20.JPG"/>
          <p:cNvPicPr>
            <a:picLocks noChangeAspect="1" noChangeArrowheads="1"/>
          </p:cNvPicPr>
          <p:nvPr/>
        </p:nvPicPr>
        <p:blipFill>
          <a:blip r:embed="rId2" cstate="print"/>
          <a:srcRect l="16216" t="28829" r="10811" b="9910"/>
          <a:stretch>
            <a:fillRect/>
          </a:stretch>
        </p:blipFill>
        <p:spPr bwMode="auto">
          <a:xfrm>
            <a:off x="1043608" y="1844824"/>
            <a:ext cx="1944216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F:\Новая папка лего\380882_3022046676039_1408880282_3275324_1747180924_n.jpg"/>
          <p:cNvPicPr>
            <a:picLocks noChangeAspect="1" noChangeArrowheads="1"/>
          </p:cNvPicPr>
          <p:nvPr/>
        </p:nvPicPr>
        <p:blipFill>
          <a:blip r:embed="rId3" cstate="print"/>
          <a:srcRect l="2286" t="42859" b="14282"/>
          <a:stretch>
            <a:fillRect/>
          </a:stretch>
        </p:blipFill>
        <p:spPr bwMode="auto">
          <a:xfrm>
            <a:off x="899592" y="3212976"/>
            <a:ext cx="3077344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F:\Новая папка лего\IMG_20230404_164723.jpg"/>
          <p:cNvPicPr>
            <a:picLocks noChangeAspect="1" noChangeArrowheads="1"/>
          </p:cNvPicPr>
          <p:nvPr/>
        </p:nvPicPr>
        <p:blipFill>
          <a:blip r:embed="rId4" cstate="print"/>
          <a:srcRect l="22225" b="-486"/>
          <a:stretch>
            <a:fillRect/>
          </a:stretch>
        </p:blipFill>
        <p:spPr bwMode="auto">
          <a:xfrm>
            <a:off x="1763688" y="4437112"/>
            <a:ext cx="277180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F:\Новая папка лего\IMG_20230405_175655.jpg"/>
          <p:cNvPicPr>
            <a:picLocks noChangeAspect="1" noChangeArrowheads="1"/>
          </p:cNvPicPr>
          <p:nvPr/>
        </p:nvPicPr>
        <p:blipFill>
          <a:blip r:embed="rId5" cstate="print"/>
          <a:srcRect l="21739" b="-394"/>
          <a:stretch>
            <a:fillRect/>
          </a:stretch>
        </p:blipFill>
        <p:spPr bwMode="auto">
          <a:xfrm>
            <a:off x="5796136" y="4581128"/>
            <a:ext cx="259228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F:\мф лего\IMG_20230427_213541.jpg"/>
          <p:cNvPicPr>
            <a:picLocks noChangeAspect="1" noChangeArrowheads="1"/>
          </p:cNvPicPr>
          <p:nvPr/>
        </p:nvPicPr>
        <p:blipFill>
          <a:blip r:embed="rId6" cstate="print"/>
          <a:srcRect r="-8277" b="-8180"/>
          <a:stretch>
            <a:fillRect/>
          </a:stretch>
        </p:blipFill>
        <p:spPr bwMode="auto">
          <a:xfrm>
            <a:off x="4355976" y="1772816"/>
            <a:ext cx="460851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136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:\мф лего\IMG_20230427_214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636912"/>
            <a:ext cx="5086186" cy="2863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1" name="Picture 1" descr="F:\мф лего\IMG_20230427_213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260648"/>
            <a:ext cx="498812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F:\мф лего\IMG_20230427_214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76672"/>
            <a:ext cx="3069613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F:\мф лего\IMG_20230427_2153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77072"/>
            <a:ext cx="4276576" cy="2407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41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Новая папка (2)\IMG_20230405_103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3509172" cy="1975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 descr="F:\Новая папка (2)\IMG_20230404_181553.jpg"/>
          <p:cNvPicPr>
            <a:picLocks noChangeAspect="1" noChangeArrowheads="1"/>
          </p:cNvPicPr>
          <p:nvPr/>
        </p:nvPicPr>
        <p:blipFill>
          <a:blip r:embed="rId3" cstate="print"/>
          <a:srcRect l="19692" b="25050"/>
          <a:stretch>
            <a:fillRect/>
          </a:stretch>
        </p:blipFill>
        <p:spPr bwMode="auto">
          <a:xfrm>
            <a:off x="4644008" y="4293096"/>
            <a:ext cx="411132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F:\Новая папка (2)\IMG_20230405_111912.jpg"/>
          <p:cNvPicPr>
            <a:picLocks noChangeAspect="1" noChangeArrowheads="1"/>
          </p:cNvPicPr>
          <p:nvPr/>
        </p:nvPicPr>
        <p:blipFill>
          <a:blip r:embed="rId4" cstate="print"/>
          <a:srcRect l="9935" r="12238"/>
          <a:stretch>
            <a:fillRect/>
          </a:stretch>
        </p:blipFill>
        <p:spPr bwMode="auto">
          <a:xfrm>
            <a:off x="4572000" y="692696"/>
            <a:ext cx="418070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Picture 5" descr="F:\Новая папка (2)\IMG_20230405_142633.jpg"/>
          <p:cNvPicPr>
            <a:picLocks noChangeAspect="1" noChangeArrowheads="1"/>
          </p:cNvPicPr>
          <p:nvPr/>
        </p:nvPicPr>
        <p:blipFill>
          <a:blip r:embed="rId5" cstate="print"/>
          <a:srcRect l="20488" r="21890"/>
          <a:stretch>
            <a:fillRect/>
          </a:stretch>
        </p:blipFill>
        <p:spPr bwMode="auto">
          <a:xfrm>
            <a:off x="683568" y="2708920"/>
            <a:ext cx="3608853" cy="3526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Новая папка (2)\IMG_20230405_143525.jpg"/>
          <p:cNvPicPr>
            <a:picLocks noChangeAspect="1" noChangeArrowheads="1"/>
          </p:cNvPicPr>
          <p:nvPr/>
        </p:nvPicPr>
        <p:blipFill>
          <a:blip r:embed="rId2" cstate="print"/>
          <a:srcRect r="3279" b="9734"/>
          <a:stretch>
            <a:fillRect/>
          </a:stretch>
        </p:blipFill>
        <p:spPr bwMode="auto">
          <a:xfrm>
            <a:off x="755576" y="476672"/>
            <a:ext cx="383733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9" name="Picture 3" descr="F:\Новая папка (2)\IMG_20230405_143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4664"/>
            <a:ext cx="3709115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F:\Новая папка (2)\IMG_20230405_143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492896"/>
            <a:ext cx="3600400" cy="202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1" name="Picture 5" descr="F:\Новая папка (2)\IMG_20230405_1439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276872"/>
            <a:ext cx="3874036" cy="2181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6" descr="F:\Новая папка (2)\IMG_20230405_1442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7" y="4437112"/>
            <a:ext cx="3784193" cy="2130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3" name="Picture 7" descr="F:\Новая папка (2)\IMG_20230405_1443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4437112"/>
            <a:ext cx="3855864" cy="2170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AC24F9D4-956E-7261-E221-631DCD339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5277498"/>
            <a:ext cx="2782337" cy="1259007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14A92-D898-FB05-811C-081848590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72" y="807703"/>
            <a:ext cx="8219256" cy="5242594"/>
          </a:xfrm>
        </p:spPr>
        <p:txBody>
          <a:bodyPr/>
          <a:lstStyle/>
          <a:p>
            <a:r>
              <a:rPr lang="ru-RU" sz="1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32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Дети должны жить в мире красоты, игры, сказки, музыки, рисунка, фантазии, творчества. Этот мир должен окружать ребёнка и тогда, когда мы хотим научить его читать и писать. Да, от того, как будет чувствовать себя ребёнок, поднимаясь на первую ступеньку лестницы познания, что он будет переживать, зависит весь его дальнейший путь к знаниям.»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1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5EBE0C37-C467-D4B0-1A94-DCEE1817E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5" y="2878088"/>
            <a:ext cx="8084902" cy="3658418"/>
          </a:xfr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39CBF27-E25A-679B-4BF8-93263F2FCC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9595" y="548680"/>
            <a:ext cx="525658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Bahnschrift SemiCondensed" panose="020B0502040204020203" pitchFamily="34" charset="0"/>
              </a:rPr>
              <a:t>Дошкольный возраст </a:t>
            </a:r>
            <a:r>
              <a:rPr lang="ru-RU" sz="2400" dirty="0">
                <a:solidFill>
                  <a:srgbClr val="002060"/>
                </a:solidFill>
                <a:latin typeface="Bahnschrift SemiCondensed" panose="020B0502040204020203" pitchFamily="34" charset="0"/>
              </a:rPr>
              <a:t>– ЭТО ПЕРИОД АКТИВНОГО УСВОЕНИЯ РЕБЕНКОМ</a:t>
            </a:r>
          </a:p>
          <a:p>
            <a:r>
              <a:rPr lang="ru-RU" sz="2400" dirty="0">
                <a:solidFill>
                  <a:srgbClr val="002060"/>
                </a:solidFill>
                <a:latin typeface="Bahnschrift SemiCondensed" panose="020B0502040204020203" pitchFamily="34" charset="0"/>
              </a:rPr>
              <a:t>РАЗГОВОРНОГО ЯЗЫКА, СТАНОВЛЕНИЯ И РАЗВИТИЯ ВСЕХ СТОРОН РЕЧИ –</a:t>
            </a:r>
          </a:p>
          <a:p>
            <a:r>
              <a:rPr lang="ru-RU" sz="2400" dirty="0">
                <a:solidFill>
                  <a:srgbClr val="002060"/>
                </a:solidFill>
                <a:latin typeface="Bahnschrift SemiCondensed" panose="020B0502040204020203" pitchFamily="34" charset="0"/>
              </a:rPr>
              <a:t>ФОНЕТИЧЕСКОЙ, ЛЕКСИЧЕСКОЙ И ГРАММАТИЧЕСКОЙ. ПОЛНОЦЕННОЕ ВЛАДЕНИЕ</a:t>
            </a:r>
          </a:p>
          <a:p>
            <a:r>
              <a:rPr lang="ru-RU" sz="2400" dirty="0">
                <a:solidFill>
                  <a:srgbClr val="002060"/>
                </a:solidFill>
                <a:latin typeface="Bahnschrift SemiCondensed" panose="020B0502040204020203" pitchFamily="34" charset="0"/>
              </a:rPr>
              <a:t>РОДНЫМ ЯЗЫКОМ В ДОШКОЛЬНОМ ДЕТСТВЕ ЯВЛЯЕТСЯ НЕОБХОДИМЫМ УСЛОВИЕМ</a:t>
            </a:r>
          </a:p>
          <a:p>
            <a:r>
              <a:rPr lang="ru-RU" sz="2400" dirty="0">
                <a:solidFill>
                  <a:srgbClr val="002060"/>
                </a:solidFill>
                <a:latin typeface="Bahnschrift SemiCondensed" panose="020B0502040204020203" pitchFamily="34" charset="0"/>
              </a:rPr>
              <a:t>РЕШЕНИЯ ЗАДАЧ УМСТВЕННОГО, ЭСТЕТИЧЕСКОГО И НРАВСТВЕННОГО ВОСПИТАНИЯ</a:t>
            </a:r>
          </a:p>
          <a:p>
            <a:r>
              <a:rPr lang="ru-RU" sz="2400" dirty="0">
                <a:solidFill>
                  <a:srgbClr val="002060"/>
                </a:solidFill>
                <a:latin typeface="Bahnschrift SemiCondensed" panose="020B0502040204020203" pitchFamily="34" charset="0"/>
              </a:rPr>
              <a:t>ДЕТЕЙ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CF318A-389E-6776-7C88-2067EA131D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0" t="17801" r="4688" b="10801"/>
          <a:stretch/>
        </p:blipFill>
        <p:spPr>
          <a:xfrm rot="5400000">
            <a:off x="6045735" y="241937"/>
            <a:ext cx="2693219" cy="2852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11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484438" y="1196975"/>
            <a:ext cx="5829300" cy="1655763"/>
          </a:xfrm>
        </p:spPr>
        <p:txBody>
          <a:bodyPr/>
          <a:lstStyle/>
          <a:p>
            <a:r>
              <a:rPr lang="ru-RU" sz="3600" b="1" i="1">
                <a:solidFill>
                  <a:srgbClr val="FF0000"/>
                </a:solidFill>
                <a:latin typeface="Bookman Old Style" panose="02050604050505020204" pitchFamily="18" charset="0"/>
              </a:rPr>
              <a:t>Спасибо за внимание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Мнемотаблицы для заучивания стихотворений,  скороговорок,  загадок,  для пересказа небольших рассказов">
            <a:extLst>
              <a:ext uri="{FF2B5EF4-FFF2-40B4-BE49-F238E27FC236}">
                <a16:creationId xmlns:a16="http://schemas.microsoft.com/office/drawing/2014/main" id="{AE006B18-37C0-F633-F60D-864487DEB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1124744"/>
            <a:ext cx="2016224" cy="2810495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A4B936-2A8B-A076-7E0F-1B62DA84AA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5113" r="16335" b="14564"/>
          <a:stretch/>
        </p:blipFill>
        <p:spPr>
          <a:xfrm>
            <a:off x="4572000" y="1124744"/>
            <a:ext cx="3191649" cy="25236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7B851E-83A4-0AD5-F66B-E6BDF2C10BF5}"/>
              </a:ext>
            </a:extLst>
          </p:cNvPr>
          <p:cNvSpPr txBox="1"/>
          <p:nvPr/>
        </p:nvSpPr>
        <p:spPr>
          <a:xfrm>
            <a:off x="1043608" y="601524"/>
            <a:ext cx="3024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/>
              <a:t>Мнемотаблица</a:t>
            </a:r>
            <a:endParaRPr 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2AA5DF-ACBD-EB85-D1D3-C3450CA47EF6}"/>
              </a:ext>
            </a:extLst>
          </p:cNvPr>
          <p:cNvSpPr txBox="1"/>
          <p:nvPr/>
        </p:nvSpPr>
        <p:spPr>
          <a:xfrm>
            <a:off x="5058786" y="637440"/>
            <a:ext cx="3024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/>
              <a:t>Синквейн</a:t>
            </a:r>
            <a:endParaRPr lang="ru-RU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C59F4-0CCB-8E5E-8620-85742B00C1F7}"/>
              </a:ext>
            </a:extLst>
          </p:cNvPr>
          <p:cNvSpPr txBox="1"/>
          <p:nvPr/>
        </p:nvSpPr>
        <p:spPr>
          <a:xfrm>
            <a:off x="1331640" y="4196849"/>
            <a:ext cx="3024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Техника ТРИЗ </a:t>
            </a:r>
            <a:endParaRPr lang="ru-RU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3C304B-E89E-0519-FFDD-8BDE4831DCC1}"/>
              </a:ext>
            </a:extLst>
          </p:cNvPr>
          <p:cNvSpPr txBox="1"/>
          <p:nvPr/>
        </p:nvSpPr>
        <p:spPr>
          <a:xfrm>
            <a:off x="2555776" y="4926281"/>
            <a:ext cx="367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Лего-технология</a:t>
            </a:r>
            <a:endParaRPr lang="ru-RU" sz="28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17E890C-24B0-41B7-CC86-759ACFE05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458459"/>
            <a:ext cx="2555776" cy="1856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23335F-9507-C5A4-AC90-26F92C9DA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3550566"/>
            <a:ext cx="6598761" cy="2985939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6FF2E4-DBF4-CDAD-578C-4CECC48ED0C6}"/>
              </a:ext>
            </a:extLst>
          </p:cNvPr>
          <p:cNvSpPr txBox="1">
            <a:spLocks/>
          </p:cNvSpPr>
          <p:nvPr/>
        </p:nvSpPr>
        <p:spPr bwMode="auto">
          <a:xfrm>
            <a:off x="709595" y="333082"/>
            <a:ext cx="5230557" cy="381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Составим речь по кирпичику с помощью ЛЕГО - технологии</a:t>
            </a:r>
            <a:endParaRPr lang="ru-RU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3D6BD5-FCD5-6CE0-9881-B3935D2FB4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2" y="4424941"/>
            <a:ext cx="2970077" cy="1980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0372D9-C357-C946-7B01-1B23E77148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47" y="836712"/>
            <a:ext cx="3111645" cy="1751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832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4">
            <a:extLst>
              <a:ext uri="{FF2B5EF4-FFF2-40B4-BE49-F238E27FC236}">
                <a16:creationId xmlns:a16="http://schemas.microsoft.com/office/drawing/2014/main" id="{3919F06A-3DB8-1DC3-F97E-18CDECC2C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5" y="2878088"/>
            <a:ext cx="8084902" cy="365841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082527-BF6A-8997-4571-AEE66B5196E4}"/>
              </a:ext>
            </a:extLst>
          </p:cNvPr>
          <p:cNvSpPr txBox="1"/>
          <p:nvPr/>
        </p:nvSpPr>
        <p:spPr>
          <a:xfrm>
            <a:off x="899592" y="620688"/>
            <a:ext cx="345638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Лего-технология</a:t>
            </a:r>
            <a:r>
              <a:rPr lang="ru-RU" sz="2800" dirty="0"/>
              <a:t> – одна из современных и распространенных игровых технологий, использующая трехмерные модели реального мира и предметно-игровую среду обучения и развития ребенка.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74D046-318D-F058-1D1C-1913A33201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756967"/>
            <a:ext cx="2347193" cy="1564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7318E5-B750-03FB-CC92-4F11F5189F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293" y="3477500"/>
            <a:ext cx="3196248" cy="1463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07A02C5-D3DB-CE40-59CE-DB33453A6F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047" y="2137831"/>
            <a:ext cx="2195737" cy="1463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6F0E478-828E-F1F7-35D9-A4F9FEF22D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3544" y="953662"/>
            <a:ext cx="2927648" cy="2195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31963DB-B1A8-F8E5-2F43-5C32BB111D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36" y="507035"/>
            <a:ext cx="2171733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25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>
            <a:extLst>
              <a:ext uri="{FF2B5EF4-FFF2-40B4-BE49-F238E27FC236}">
                <a16:creationId xmlns:a16="http://schemas.microsoft.com/office/drawing/2014/main" id="{98CD1AE8-D279-A853-A35B-F516FEEB3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5" y="2878088"/>
            <a:ext cx="8084902" cy="365841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B6D64C-617F-CC17-D206-EED35A4958E1}"/>
              </a:ext>
            </a:extLst>
          </p:cNvPr>
          <p:cNvSpPr txBox="1"/>
          <p:nvPr/>
        </p:nvSpPr>
        <p:spPr>
          <a:xfrm>
            <a:off x="899592" y="404664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/>
              <a:t>В силу своей универсальности ЛЕГО - конструктор является наиболее предпочтительным развивающим материалом, позволяющим разнообразить процесс обучения дошкольников.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BC1D26-5373-333C-84C1-DBB294F04C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4" y="620689"/>
            <a:ext cx="3419870" cy="2279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712AC7-E1F4-B76C-A93F-63CE40DBEC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3"/>
          <a:stretch/>
        </p:blipFill>
        <p:spPr>
          <a:xfrm>
            <a:off x="3858382" y="3429000"/>
            <a:ext cx="4781562" cy="2862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ADD60D-C851-0123-0C87-A55412694D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587" y="2844539"/>
            <a:ext cx="3717032" cy="278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438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9FD5A9-C8A4-31E7-CDF6-8342B8EF0A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386" y="1101335"/>
            <a:ext cx="3307068" cy="2480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0D50FE-05E0-D083-9D08-07E792653E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8" y="3429000"/>
            <a:ext cx="3635896" cy="2319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4682C4-E203-0B3A-9161-07D378FFFA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01627"/>
            <a:ext cx="3980227" cy="224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18AA99-7A2C-A6A6-E403-17B9519854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28473"/>
            <a:ext cx="4405509" cy="2480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489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6CC16-6308-9F85-E5DF-2A59E5B03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332656"/>
            <a:ext cx="5050904" cy="1138138"/>
          </a:xfrm>
        </p:spPr>
        <p:txBody>
          <a:bodyPr/>
          <a:lstStyle/>
          <a:p>
            <a:r>
              <a:rPr lang="ru-RU" dirty="0"/>
              <a:t>Образ букв</a:t>
            </a:r>
          </a:p>
        </p:txBody>
      </p:sp>
      <p:pic>
        <p:nvPicPr>
          <p:cNvPr id="1026" name="Picture 2" descr="D:\Загрузки\IMG_20230428_090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1412776"/>
            <a:ext cx="460442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Загрузки\IMG_20230428_090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4506" y="3645024"/>
            <a:ext cx="4549162" cy="256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397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6CC16-6308-9F85-E5DF-2A59E5B03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332656"/>
            <a:ext cx="7920880" cy="1138138"/>
          </a:xfrm>
        </p:spPr>
        <p:txBody>
          <a:bodyPr/>
          <a:lstStyle/>
          <a:p>
            <a:r>
              <a:rPr lang="ru-RU" dirty="0"/>
              <a:t>Гласные и согласные/ </a:t>
            </a:r>
            <a:br>
              <a:rPr lang="ru-RU" dirty="0"/>
            </a:br>
            <a:r>
              <a:rPr lang="ru-RU" dirty="0"/>
              <a:t>твердые и мягкие</a:t>
            </a:r>
          </a:p>
        </p:txBody>
      </p:sp>
      <p:pic>
        <p:nvPicPr>
          <p:cNvPr id="2050" name="Picture 2" descr="D:\Загрузки\IMG_20230428_090206.jpg"/>
          <p:cNvPicPr>
            <a:picLocks noChangeAspect="1" noChangeArrowheads="1"/>
          </p:cNvPicPr>
          <p:nvPr/>
        </p:nvPicPr>
        <p:blipFill>
          <a:blip r:embed="rId3" cstate="print"/>
          <a:srcRect l="36855" t="17624" r="33378" b="4326"/>
          <a:stretch>
            <a:fillRect/>
          </a:stretch>
        </p:blipFill>
        <p:spPr bwMode="auto">
          <a:xfrm>
            <a:off x="6804248" y="3758179"/>
            <a:ext cx="1728192" cy="2551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Загрузки\IMG_20230428_085615.jpg"/>
          <p:cNvPicPr>
            <a:picLocks noChangeAspect="1" noChangeArrowheads="1"/>
          </p:cNvPicPr>
          <p:nvPr/>
        </p:nvPicPr>
        <p:blipFill>
          <a:blip r:embed="rId4" cstate="print"/>
          <a:srcRect r="51943" b="-1880"/>
          <a:stretch>
            <a:fillRect/>
          </a:stretch>
        </p:blipFill>
        <p:spPr bwMode="auto">
          <a:xfrm>
            <a:off x="4499992" y="3789040"/>
            <a:ext cx="1983521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Загрузки\IMG_20230428_0901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628800"/>
            <a:ext cx="3635896" cy="2047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D:\Загрузки\IMG_20230428_0855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375153" y="1481832"/>
            <a:ext cx="2150695" cy="215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D:\Загрузки\IMG_20230428_085544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2629213" y="3859619"/>
            <a:ext cx="1743075" cy="1745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D:\Загрузки\IMG_20230428_0855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831394" y="4433302"/>
            <a:ext cx="1779270" cy="1786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397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5310</TotalTime>
  <Words>245</Words>
  <Application>Microsoft Office PowerPoint</Application>
  <PresentationFormat>Экран (4:3)</PresentationFormat>
  <Paragraphs>29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Bahnschrift</vt:lpstr>
      <vt:lpstr>Bahnschrift SemiCondensed</vt:lpstr>
      <vt:lpstr>Bookman Old Style</vt:lpstr>
      <vt:lpstr>Calibri</vt:lpstr>
      <vt:lpstr>Times New Roman</vt:lpstr>
      <vt:lpstr>Тема Office</vt:lpstr>
      <vt:lpstr>Составим речь по кирпичику с помощью ЛЕГО - технологии</vt:lpstr>
      <vt:lpstr>Дошкольный возраст – ЭТО ПЕРИОД АКТИВНОГО УСВОЕНИЯ РЕБЕНКОМ РАЗГОВОРНОГО ЯЗЫКА, СТАНОВЛЕНИЯ И РАЗВИТИЯ ВСЕХ СТОРОН РЕЧИ – ФОНЕТИЧЕСКОЙ, ЛЕКСИЧЕСКОЙ И ГРАММАТИЧЕСКОЙ. ПОЛНОЦЕННОЕ ВЛАДЕНИЕ РОДНЫМ ЯЗЫКОМ В ДОШКОЛЬНОМ ДЕТСТВЕ ЯВЛЯЕТСЯ НЕОБХОДИМЫМ УСЛОВИЕМ РЕШЕНИЯ ЗАДАЧ УМСТВЕННОГО, ЭСТЕТИЧЕСКОГО И НРАВСТВЕННОГО ВОСПИТАНИЯ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 букв</vt:lpstr>
      <vt:lpstr>Гласные и согласные/  твердые и мягкие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«Дети должны жить в мире красоты, игры, сказки, музыки, рисунка, фантазии, творчества. Этот мир должен окружать ребёнка и тогда, когда мы хотим научить его читать и писать. Да, от того, как будет чувствовать себя ребёнок, поднимаясь на первую ступеньку лестницы познания, что он будет переживать, зависит весь его дальнейший путь к знаниям.» </vt:lpstr>
      <vt:lpstr>Спасибо за внимание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Мнемотехника или использование метода наглядного моделирования в развитии связной речи детей дошкольного возраста</dc:title>
  <dc:creator>natasha23</dc:creator>
  <cp:lastModifiedBy>6 detsad8</cp:lastModifiedBy>
  <cp:revision>66</cp:revision>
  <dcterms:created xsi:type="dcterms:W3CDTF">2011-08-02T23:19:04Z</dcterms:created>
  <dcterms:modified xsi:type="dcterms:W3CDTF">2023-04-28T05:16:36Z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00080032a50000000000010250300207f7000400038000</vt:lpwstr>
  </property>
</Properties>
</file>