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9" r:id="rId4"/>
    <p:sldId id="272" r:id="rId5"/>
    <p:sldId id="273" r:id="rId6"/>
    <p:sldId id="274" r:id="rId7"/>
    <p:sldId id="264" r:id="rId8"/>
    <p:sldId id="278" r:id="rId9"/>
    <p:sldId id="258" r:id="rId10"/>
    <p:sldId id="260" r:id="rId11"/>
    <p:sldId id="261" r:id="rId12"/>
    <p:sldId id="262" r:id="rId13"/>
    <p:sldId id="263" r:id="rId14"/>
    <p:sldId id="266" r:id="rId15"/>
    <p:sldId id="267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применяют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вопрос 1</c:v>
                </c:pt>
                <c:pt idx="1">
                  <c:v>вопрос 2</c:v>
                </c:pt>
                <c:pt idx="2">
                  <c:v>воспрос 3</c:v>
                </c:pt>
                <c:pt idx="3">
                  <c:v>воспрос 4</c:v>
                </c:pt>
                <c:pt idx="4">
                  <c:v>воспрос 5</c:v>
                </c:pt>
                <c:pt idx="5">
                  <c:v>вопрос 6</c:v>
                </c:pt>
                <c:pt idx="6">
                  <c:v>вопрос 7</c:v>
                </c:pt>
                <c:pt idx="7">
                  <c:v>воспрос 8</c:v>
                </c:pt>
                <c:pt idx="8">
                  <c:v>воспрос 9</c:v>
                </c:pt>
                <c:pt idx="9">
                  <c:v>воспрос 10</c:v>
                </c:pt>
                <c:pt idx="10">
                  <c:v>ИТОГО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14.3</c:v>
                </c:pt>
                <c:pt idx="3">
                  <c:v>7.1</c:v>
                </c:pt>
                <c:pt idx="4">
                  <c:v>14.2</c:v>
                </c:pt>
                <c:pt idx="5">
                  <c:v>7.1</c:v>
                </c:pt>
                <c:pt idx="6">
                  <c:v>7.1</c:v>
                </c:pt>
                <c:pt idx="7">
                  <c:v>0</c:v>
                </c:pt>
                <c:pt idx="8">
                  <c:v>14.4</c:v>
                </c:pt>
                <c:pt idx="9">
                  <c:v>7.1</c:v>
                </c:pt>
                <c:pt idx="10">
                  <c:v>19.600000000000001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знают, но не владеют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вопрос 1</c:v>
                </c:pt>
                <c:pt idx="1">
                  <c:v>вопрос 2</c:v>
                </c:pt>
                <c:pt idx="2">
                  <c:v>воспрос 3</c:v>
                </c:pt>
                <c:pt idx="3">
                  <c:v>воспрос 4</c:v>
                </c:pt>
                <c:pt idx="4">
                  <c:v>воспрос 5</c:v>
                </c:pt>
                <c:pt idx="5">
                  <c:v>вопрос 6</c:v>
                </c:pt>
                <c:pt idx="6">
                  <c:v>вопрос 7</c:v>
                </c:pt>
                <c:pt idx="7">
                  <c:v>воспрос 8</c:v>
                </c:pt>
                <c:pt idx="8">
                  <c:v>воспрос 9</c:v>
                </c:pt>
                <c:pt idx="9">
                  <c:v>воспрос 10</c:v>
                </c:pt>
                <c:pt idx="10">
                  <c:v>ИТОГО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42.8</c:v>
                </c:pt>
                <c:pt idx="2">
                  <c:v>35.700000000000003</c:v>
                </c:pt>
                <c:pt idx="3">
                  <c:v>35.700000000000003</c:v>
                </c:pt>
                <c:pt idx="4">
                  <c:v>21.4</c:v>
                </c:pt>
                <c:pt idx="5">
                  <c:v>21.4</c:v>
                </c:pt>
                <c:pt idx="6">
                  <c:v>14.2</c:v>
                </c:pt>
                <c:pt idx="7">
                  <c:v>14.2</c:v>
                </c:pt>
                <c:pt idx="8">
                  <c:v>42.8</c:v>
                </c:pt>
                <c:pt idx="9">
                  <c:v>35.700000000000003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владеют ИД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вопрос 1</c:v>
                </c:pt>
                <c:pt idx="1">
                  <c:v>вопрос 2</c:v>
                </c:pt>
                <c:pt idx="2">
                  <c:v>воспрос 3</c:v>
                </c:pt>
                <c:pt idx="3">
                  <c:v>воспрос 4</c:v>
                </c:pt>
                <c:pt idx="4">
                  <c:v>воспрос 5</c:v>
                </c:pt>
                <c:pt idx="5">
                  <c:v>вопрос 6</c:v>
                </c:pt>
                <c:pt idx="6">
                  <c:v>вопрос 7</c:v>
                </c:pt>
                <c:pt idx="7">
                  <c:v>воспрос 8</c:v>
                </c:pt>
                <c:pt idx="8">
                  <c:v>воспрос 9</c:v>
                </c:pt>
                <c:pt idx="9">
                  <c:v>воспрос 10</c:v>
                </c:pt>
                <c:pt idx="10">
                  <c:v>ИТОГО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100</c:v>
                </c:pt>
                <c:pt idx="1">
                  <c:v>57.2</c:v>
                </c:pt>
                <c:pt idx="2">
                  <c:v>50</c:v>
                </c:pt>
                <c:pt idx="3">
                  <c:v>57.2</c:v>
                </c:pt>
                <c:pt idx="4">
                  <c:v>64.2</c:v>
                </c:pt>
                <c:pt idx="5">
                  <c:v>71.599999999999994</c:v>
                </c:pt>
                <c:pt idx="6">
                  <c:v>78.7</c:v>
                </c:pt>
                <c:pt idx="7">
                  <c:v>85.8</c:v>
                </c:pt>
                <c:pt idx="8">
                  <c:v>42.8</c:v>
                </c:pt>
                <c:pt idx="9">
                  <c:v>57.2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67808"/>
        <c:axId val="56898048"/>
      </c:barChart>
      <c:catAx>
        <c:axId val="13816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56898048"/>
        <c:crosses val="autoZero"/>
        <c:auto val="1"/>
        <c:lblAlgn val="ctr"/>
        <c:lblOffset val="100"/>
        <c:noMultiLvlLbl val="0"/>
      </c:catAx>
      <c:valAx>
        <c:axId val="5689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167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11</c:v>
                </c:pt>
              </c:strCache>
            </c:strRef>
          </c:tx>
          <c:dPt>
            <c:idx val="0"/>
            <c:bubble3D val="0"/>
            <c:explosion val="12"/>
          </c:dPt>
          <c:dPt>
            <c:idx val="2"/>
            <c:bubble3D val="0"/>
            <c:explosion val="9"/>
          </c:dPt>
          <c:cat>
            <c:strRef>
              <c:f>Лист1!$A$2:$A$6</c:f>
              <c:strCache>
                <c:ptCount val="5"/>
                <c:pt idx="0">
                  <c:v>знание и компетенции педагога</c:v>
                </c:pt>
                <c:pt idx="1">
                  <c:v>ППС</c:v>
                </c:pt>
                <c:pt idx="2">
                  <c:v>Наличие методической литературы</c:v>
                </c:pt>
                <c:pt idx="3">
                  <c:v>Другое</c:v>
                </c:pt>
                <c:pt idx="4">
                  <c:v>нет ответа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14.2</c:v>
                </c:pt>
                <c:pt idx="1">
                  <c:v>42.8</c:v>
                </c:pt>
                <c:pt idx="2">
                  <c:v>7.1</c:v>
                </c:pt>
                <c:pt idx="3">
                  <c:v>28.5</c:v>
                </c:pt>
                <c:pt idx="4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5455870228640958"/>
          <c:y val="8.9120036045377701E-2"/>
          <c:w val="0.42039267364722671"/>
          <c:h val="0.869329333777728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mailto:detsadkem-citi@mail.ru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razdu\Desktop\работа\рис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https://papik.pro/izobr/uploads/posts/2023-03/1679446297_papik-pro-p-kartina-deti-igrayut-v-kubiki-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4365104"/>
            <a:ext cx="6840761" cy="24928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053" y="1916832"/>
            <a:ext cx="82235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условие в решении задач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области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развитие»</a:t>
            </a:r>
          </a:p>
        </p:txBody>
      </p:sp>
      <p:pic>
        <p:nvPicPr>
          <p:cNvPr id="5" name="Picture 2" descr="http://detsadkem-citi.ucoz.ru/logo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79261"/>
            <a:ext cx="2879564" cy="8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AutoShape 2" descr="https://top-fon.com/uploads/posts/2023-01/1674641200_top-fon-com-p-fon-dlya-prezentatsii-po-rechevomu-razviti-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un9-19.userapi.com/impg/H655egrfb1bIm9PTu1YGIA67WkE7LbkbhyIqmA/zIxG6BfufCg.jpg?size=1200x676&amp;quality=96&amp;sign=de31d3f3ab5c860720eed0882a2c4f8a&amp;c_uniq_tag=PNDZxPE_F99wcXEjMgS7Jot0omMVP0NA9FHuz6S4bNU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sun9-19.userapi.com/impg/H655egrfb1bIm9PTu1YGIA67WkE7LbkbhyIqmA/zIxG6BfufCg.jpg?size=1200x676&amp;quality=96&amp;sign=de31d3f3ab5c860720eed0882a2c4f8a&amp;c_uniq_tag=PNDZxPE_F99wcXEjMgS7Jot0omMVP0NA9FHuz6S4bNU&amp;type=album"/>
          <p:cNvPicPr>
            <a:picLocks noChangeAspect="1" noChangeArrowheads="1"/>
          </p:cNvPicPr>
          <p:nvPr/>
        </p:nvPicPr>
        <p:blipFill>
          <a:blip r:embed="rId3" cstate="print"/>
          <a:srcRect l="16662" r="9831"/>
          <a:stretch>
            <a:fillRect/>
          </a:stretch>
        </p:blipFill>
        <p:spPr bwMode="auto">
          <a:xfrm>
            <a:off x="0" y="4663380"/>
            <a:ext cx="2863671" cy="21946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 для воспитателей по развитию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игровой деятельности в младшей группе.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556792"/>
            <a:ext cx="20162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Предоставить каждому ребёнку возможность реализовать свои потребности и интересы.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1472674"/>
            <a:ext cx="20162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Поощрять стремление детей «оживлять» игрушки, брать роль игрушки на себя и свою роль</a:t>
            </a:r>
            <a:r>
              <a:rPr lang="ru-RU" sz="1400" dirty="0" smtClean="0"/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140968"/>
            <a:ext cx="201622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Включать в игру по любой тематике эпизоды «телефонных разговоров», различных персонажей для активизации ролевого диалога.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923" y="3087799"/>
            <a:ext cx="20162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Играя с детьми, занимать позицию равного заинтересованного партнёра.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923" y="4817341"/>
            <a:ext cx="20162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Формировать у ребёнка использовать сюжетные игрушки, предметы- заместители 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1472674"/>
            <a:ext cx="20162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Играя с детьми, помогать им адаптироваться к условиям жизни в детском саду.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15883" y="3140968"/>
            <a:ext cx="201622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Вызывать у ребёнка ощущение эмоциональной общности со взрослыми и сверстниками, чувство доверия к ним.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top-fon.com/uploads/posts/2023-02/1675414837_top-fon-com-p-fon-dlya-prezentatsii-po-konstruirovaniyu-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top-fon.com/uploads/posts/2023-01/1674641235_top-fon-com-p-fon-dlya-prezentatsii-po-rechevomu-razviti-1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s://klike.net/uploads/posts/2023-01/1674969241_3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279237" cy="28529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Рекомендации воспитателю по развитию игровой деятельности в средней группе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196752"/>
            <a:ext cx="8640960" cy="720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предоставляет разнообразную тематику детской игры по мотивам известных сказочных и литературных сюжетов.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575" y="3573016"/>
            <a:ext cx="8640960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условия для свободной, самостоятельной индивидуальной игры (режиссерской), поддерживать эмоциональное и положительное состояние ребёнка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5575" y="4598335"/>
            <a:ext cx="85689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развёртывать совместную игру небольшими подгруппами, учитывая сюжетные замыслы партнёров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575" y="5517232"/>
            <a:ext cx="8568952" cy="7647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интерес к игре, воспитывать умение самостоятельно занять себя игрой (индивидуальной и совместной со сверстниками).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2708920"/>
            <a:ext cx="8640960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 детей более сложные игровые умения, поведение в соответствии с разными ролями партнёров, менять игровую роль.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988840"/>
            <a:ext cx="8640960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 случае необходимости помогает ребёнку подключиться к игре сверстников, находя для себя подходящую по смыслу роль.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://svetlyachok24.ucoz.ru/_si/1/31906156.jpg"/>
          <p:cNvPicPr>
            <a:picLocks noChangeAspect="1" noChangeArrowheads="1"/>
          </p:cNvPicPr>
          <p:nvPr/>
        </p:nvPicPr>
        <p:blipFill>
          <a:blip r:embed="rId3" cstate="print"/>
          <a:srcRect l="7056" r="66736"/>
          <a:stretch>
            <a:fillRect/>
          </a:stretch>
        </p:blipFill>
        <p:spPr bwMode="auto">
          <a:xfrm>
            <a:off x="0" y="4683214"/>
            <a:ext cx="2267744" cy="21747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воспитателю по развитию игровой деятельности в средней группе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2592288" cy="1584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постоянно использует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разнообразную тематику детской игры по мотивам известных сказочных и литературных сюжетов.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3232" y="1576847"/>
            <a:ext cx="2592288" cy="1584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более сложные игровые умения, поведение в соответствии с разными ролями партнёров, менять игровую роль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166120"/>
            <a:ext cx="2592288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развёртывать совместную игру небольшими подгруппами, учитывая сюжетные замыслы партнёров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13232" y="3579493"/>
            <a:ext cx="2592288" cy="20535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интерес к игре, воспитывать умение самостоятельно занять себя игрой (индивидуальной и совместной со сверстниками).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68377" y="3093551"/>
            <a:ext cx="2592288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новые, более сложные способы построения ролевой игры.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42792" y="1310136"/>
            <a:ext cx="2592288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делает существенный акцент на ролевом диалоге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svetlyachok24.ucoz.ru/_si/1/31906156.jpg"/>
          <p:cNvPicPr>
            <a:picLocks noChangeAspect="1" noChangeArrowheads="1"/>
          </p:cNvPicPr>
          <p:nvPr/>
        </p:nvPicPr>
        <p:blipFill>
          <a:blip r:embed="rId3" cstate="print"/>
          <a:srcRect l="32760" r="34985"/>
          <a:stretch>
            <a:fillRect/>
          </a:stretch>
        </p:blipFill>
        <p:spPr bwMode="auto">
          <a:xfrm>
            <a:off x="0" y="4613671"/>
            <a:ext cx="2880320" cy="22443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80728" y="620688"/>
            <a:ext cx="7182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воспитателю по развитию игровой деятельности с детьми старшего возраста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9852" y="1403139"/>
            <a:ext cx="2664296" cy="18722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детей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выразительных средств речи, жестов при передаче характеров исполняемого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3482" y="3563036"/>
            <a:ext cx="2664296" cy="25922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умения широко использовать игровую роль для развёртывания разнообразных сюжетов, для включения в согласованную со сверстниками игру.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8549" y="1415448"/>
            <a:ext cx="2664296" cy="13654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свободного выбора ребёнком выбора игры, соответствующего его интересам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1343441"/>
            <a:ext cx="2664296" cy="15094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стремление ребёнка изготовить своими руками недостающие для игры предметы.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639" y="2996433"/>
            <a:ext cx="2664296" cy="18722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укреплению детских игровых объединений, быть внимательным к отношениям, складывающимся детьми в игре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140968"/>
            <a:ext cx="2664296" cy="18722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 детей на сотрудничество в совместной игре, регулировать их поведение на основе творческих игровых замыслов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8" name="Picture 2" descr="https://gas-kvas.com/uploads/posts/2023-01/1673548871_gas-kvas-com-p-deti-igrayut-v-detskom-sadu-risunok-17.jpg"/>
          <p:cNvPicPr>
            <a:picLocks noChangeAspect="1" noChangeArrowheads="1"/>
          </p:cNvPicPr>
          <p:nvPr/>
        </p:nvPicPr>
        <p:blipFill>
          <a:blip r:embed="rId3" cstate="print"/>
          <a:srcRect l="61810"/>
          <a:stretch>
            <a:fillRect/>
          </a:stretch>
        </p:blipFill>
        <p:spPr bwMode="auto">
          <a:xfrm>
            <a:off x="0" y="4462864"/>
            <a:ext cx="3635896" cy="23951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конспекта-сценария сюжетно-ролевой игры со старшими дошкольниками.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игры.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 (примерные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 и привлекательной для дошкольников за счёт учёта игровых интересов и предпочтений детей.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сюжетосложения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распределять роли и действовать согласно им.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входить в воображаемую ситуацию и действовать в соответствие с ней, создавать необходимые постройки.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доброжелательные отношения между детьми.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психические процессы (воображение, память, мышление, речь и внимание) и детское творчество.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Игровое оборудование.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Ход игры :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 (рассматривание картинки, постройка нужной модели из стульев, строительных материалов и распределение ролей).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сюжета игры (куда, зачем, что для этого делаем, ролевые действия детей и т.д.)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игры (проводит воспитатель).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понравилась игра? Как вы считаете, все мы справились со своими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ролями? Все соблюдали правила? А как может продолжиться наша игра?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героев (роли) мы можем придумать вместе с вами для игры ещё? Что нового вы сегодня узнали?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07" y="116632"/>
            <a:ext cx="9144000" cy="6858000"/>
          </a:xfrm>
          <a:prstGeom prst="rect">
            <a:avLst/>
          </a:prstGeom>
          <a:noFill/>
        </p:spPr>
      </p:pic>
      <p:pic>
        <p:nvPicPr>
          <p:cNvPr id="49154" name="Picture 2" descr="https://i.pinimg.com/originals/de/56/a7/de56a773105a11f760aeb3184a0b3e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3744"/>
            <a:ext cx="2909414" cy="2304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206" y="1040740"/>
            <a:ext cx="4255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реализации игры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619700"/>
            <a:ext cx="79366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содержательной связи между знаниями детей об окружающей действительности (содержание познавательной сферы) и их игрой;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включение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видов игр в педагогический процесс;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организация развивающей предметно-игровой среды;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квалифицированное участие педагогов в педагогическом процессе, обеспечивающем право ребенка на игру;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индивидуальный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воспитанию, обучению, развитию детей в игровой деятельности;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перспективное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развития игры (комплексный метод);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методов и приемов, способствующих развитию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39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gas-kvas.com/uploads/posts/2023-02/1676741701_gas-kvas-com-p-malchik-v-detskom-sadu-risunok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4793"/>
            <a:ext cx="3312368" cy="18632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335846"/>
            <a:ext cx="727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оформить картотеку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играм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подробным описанием по возрасту детей.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предоставить данный материал на педсовет Систематически планировать и проводить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виды игр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программными требованиями 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ДОО.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 значимости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ребёнка,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родителей в организацию игровой деятельности детей и обогащению развивающей среды 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совершенствования условий при организации игр в группах: рассредоточить атрибуты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 детям общение небольшими коллективами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отв.: все воспитатели).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совершенствования условий для 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пополнить развивающую среду атрибуты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https://top-fon.com/uploads/posts/2023-01/1674617731_top-fon-com-p-fon-dlya-prezentatsii-deti-i-vospitatel-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4" name="Picture 4" descr="https://school592.ru/wp-content/uploads/6/7/e/67e753046f613b750daeaf20a967abff.jpeg"/>
          <p:cNvPicPr>
            <a:picLocks noChangeAspect="1" noChangeArrowheads="1"/>
          </p:cNvPicPr>
          <p:nvPr/>
        </p:nvPicPr>
        <p:blipFill>
          <a:blip r:embed="rId2" cstate="print"/>
          <a:srcRect l="8263" t="40550" r="12201" b="9702"/>
          <a:stretch>
            <a:fillRect/>
          </a:stretch>
        </p:blipFill>
        <p:spPr bwMode="auto">
          <a:xfrm>
            <a:off x="729924" y="3245874"/>
            <a:ext cx="7272808" cy="3351478"/>
          </a:xfrm>
          <a:prstGeom prst="rect">
            <a:avLst/>
          </a:prstGeom>
          <a:noFill/>
        </p:spPr>
      </p:pic>
      <p:pic>
        <p:nvPicPr>
          <p:cNvPr id="5" name="Picture 2" descr="http://detsadkem-citi.ucoz.ru/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" y="742182"/>
            <a:ext cx="1800200" cy="52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5319" y="2187243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C:\Users\razdu\Desktop\работа\рису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1" descr="C:\Users\razdu\Desktop\работа\рису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37"/>
            <a:ext cx="9144000" cy="7010401"/>
          </a:xfrm>
          <a:prstGeom prst="rect">
            <a:avLst/>
          </a:prstGeom>
          <a:noFill/>
        </p:spPr>
      </p:pic>
      <p:pic>
        <p:nvPicPr>
          <p:cNvPr id="12" name="Picture 2" descr="http://detsadkem-citi.ucoz.ru/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27222"/>
            <a:ext cx="3225846" cy="9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1924" y="1844824"/>
            <a:ext cx="8280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г. Кемерово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№ 28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«АБВГДейка – детский сад в честь святых равноапостольных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Мефодия»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(МБДОУ № 28 «АБВГДейка»)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650066, город Кемерово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Заречная,7 - 2 корпус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65 - 72 - 18,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detsadkem-citi@mail.ru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презентацию: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Шурчакова Ю.В.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Чернышева Т.А.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i.pinimg.com/originals/de/56/a7/de56a773105a11f760aeb3184a0b3e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376" y="4945099"/>
            <a:ext cx="2360790" cy="1869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zdu\Desktop\работа\рис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0" y="1609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6005" y="692696"/>
            <a:ext cx="8908080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 педагогического совета «Формирование игровой деятельности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как необходимое условие для решении задач образовательной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бласти «социально – коммуникативное развитие»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Вступительное слово заведующей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Презентация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игровой деятельности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как необходимое условие для решении задач образовательной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«социально – коммуникативное развитие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Анализ анкетирование воспитателей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Выступление воспитателей «Виды игр и их роль в жизни, воспитании,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детей дошкольного возраста»: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мл. группа «Непоседы»   малоподвижные 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«Динозаврики»  дидактические 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«Затейники»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«Смешарики»  народные 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«Путешественники»  игра – забава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старшая группа «Любознайки» хороводная 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«Испытатели»  подвижные 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«Академия чудес»  игра-путешествие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4. Заключительное слово заведующей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0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1" name="Picture 1" descr="C:\Users\razdu\Desktop\работа\дети — коп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97152"/>
            <a:ext cx="2950153" cy="20608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43083"/>
            <a:ext cx="84249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анкетирования: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системный анализ педагогической деятельности по организации и руководству игровой деятельностью дошкольников в решении задач образовательной области «социализация»»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анкетирования: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профессиональной компетенции педагогов по реализации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области «социализация» через игровую деятельность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проанализировать эффективность используемых форм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методов игровой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детей дошкольного возраста;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стороны деятельности по организации игровой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дошкольников, проблемы и перспективы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033" y="87358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воспитателей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деятельность дошкольников»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zdu\Desktop\работа\рис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2" y="-14013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razdu\Desktop\работа\дети — коп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97152"/>
            <a:ext cx="2950153" cy="20608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7057" y="460332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воспитателей велся по следующим вопросам</a:t>
            </a:r>
            <a:r>
              <a:rPr lang="ru-RU" b="1" dirty="0"/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игровой деятельности вы знаете?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ИД вы используете в работе?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часто вы предлагаете детям новые игровые сюжеты?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вы поддерживаете детскую инициативу в игре?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ли педагог принимать участие в сюжетно – ролевой игре? Если да, то в чем заключается его роль?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готовите и организуете игровую ситуацию?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условия вы создаете для обогащения детей впечатлениями, которые могут быть использованы в игре (читаете книги, слушаете музыку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Используете ли Вы предметы – заместители в ИД? Приведите примеры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игровые приемы Вы используете в разных видах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 выполнении режимных моментов?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Организуете ли Вы игры с учетом особых потребностей детей (малоактивные дети, дети с ОВЗ, слабо осваивающие программу, одаренные дети)?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Ваш взгляд не хватает для организации и обогащения ИД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ДОУ?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прошли 100% воспитателей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zdu\Desktop\работа\рис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C:\Users\razdu\Desktop\работа\дети — коп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97152"/>
            <a:ext cx="2950153" cy="2060847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33547418"/>
              </p:ext>
            </p:extLst>
          </p:nvPr>
        </p:nvGraphicFramePr>
        <p:xfrm>
          <a:off x="827584" y="332656"/>
          <a:ext cx="66247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403889"/>
              </p:ext>
            </p:extLst>
          </p:nvPr>
        </p:nvGraphicFramePr>
        <p:xfrm>
          <a:off x="2195736" y="3429000"/>
          <a:ext cx="64323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7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zdu\Desktop\работа\рис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C:\Users\razdu\Desktop\работа\дети — коп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97152"/>
            <a:ext cx="2950153" cy="20608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данную статистику по анкетированию, можно сделать вывод о том, что не все педагоги знают определение слову «Игровая деятельность».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 100% педагогов знают этапы игры.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 Не все педагоги ориентируются в постановке задач при руководстве игровой деятельностью.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 Не все педагоги находят соответствие между возрастом и игровыми умениями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 Не все педагоги  знают и применяют приемы прямого и косвенного руководства игрой.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 60% педагогов знают структуру игры.</a:t>
            </a:r>
          </a:p>
        </p:txBody>
      </p:sp>
    </p:spTree>
    <p:extLst>
      <p:ext uri="{BB962C8B-B14F-4D97-AF65-F5344CB8AC3E}">
        <p14:creationId xmlns:p14="http://schemas.microsoft.com/office/powerpoint/2010/main" val="8829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8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C:\Users\razdu\Desktop\работа\дети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2704471" cy="2924944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3068323" y="2324020"/>
            <a:ext cx="3380050" cy="14588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игр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92080" y="665627"/>
            <a:ext cx="1980972" cy="113134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68323" y="4741210"/>
            <a:ext cx="2341014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еатрализованные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13537" y="908720"/>
            <a:ext cx="1980975" cy="11213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68323" y="592218"/>
            <a:ext cx="2036134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05209" y="4640227"/>
            <a:ext cx="2053182" cy="12121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20272" y="1773232"/>
            <a:ext cx="1928476" cy="11434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65212" y="3339207"/>
            <a:ext cx="2038595" cy="11876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- забавы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767" y="2324020"/>
            <a:ext cx="2269006" cy="14412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-конструктивные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5577" y="4022158"/>
            <a:ext cx="2383938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zdu\Desktop\работа\рис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razdu\Desktop\работа\дети —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33412"/>
            <a:ext cx="2195736" cy="2424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97869" y="1848089"/>
            <a:ext cx="75785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игр: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1.Творческие игры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придумывают сами дети: сюжетно–ролевая игра, режиссерские игры, театрализованные игры, строительно-конструктивные.</a:t>
            </a: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Игры с правилами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разработаны взрослыми: дидактические игры, подвижные игры, народные игры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игры создают сами дети при некотором руководстве воспитателя. Основой их является детская самодеятельность.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614303_top-fon-com-p-fon-dlya-prezentatsii-dou-skachat-besplatn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6" descr="https://avatars.mds.yandex.net/get-images-cbir/902243/F0Lgshw4M5nZl40yEZYLiw76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razdu\Desktop\работа\дети — копи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149080"/>
            <a:ext cx="3573324" cy="2708920"/>
          </a:xfrm>
          <a:prstGeom prst="rect">
            <a:avLst/>
          </a:prstGeom>
          <a:noFill/>
        </p:spPr>
      </p:pic>
      <p:pic>
        <p:nvPicPr>
          <p:cNvPr id="2" name="Picture 2" descr="https://fsd.multiurok.ru/html/2021/12/30/s_61cd5b2fc72ba/phpQG3ovs_otchyot-melkaya_html_4c1cdec8662090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96" y="93389"/>
            <a:ext cx="47994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zagadka.ru/wp-content/uploads/2023/07/Deti-begu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0399"/>
            <a:ext cx="5559240" cy="37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1510" y="793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s://proprikol.ru/wp-content/uploads/2021/03/kartinki-syuzhetno-rolevye-igry-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5277"/>
            <a:ext cx="4501009" cy="33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acon.ru/wp-content/uploads/d/3/4/d34f125a7f2c0a93bba34a79f45bd92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576513"/>
            <a:ext cx="5380575" cy="35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nogodetok73.ru/wp-content/uploads/7/a/d/7add36b406492f9f0106dea7c3bda72e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57" y="1052736"/>
            <a:ext cx="5358713" cy="40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st.na5bal.ru/pars_docs/refs/17/16551/16551_html_m73cbdd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9" y="1231576"/>
            <a:ext cx="5159896" cy="38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wilonmedia.ru/wp-content/uploads/post_5c84ec21010d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4" y="1971559"/>
            <a:ext cx="618017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mashenka.ucoz.com/NOVOSTI/konstr_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6773"/>
            <a:ext cx="5973416" cy="39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slounge.ru/wp-content/uploads/6/b/6/6b6615eee60edcd14de88f94a5cc5e7d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83" y="2809016"/>
            <a:ext cx="5398645" cy="40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889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razdu</dc:creator>
  <cp:lastModifiedBy>28</cp:lastModifiedBy>
  <cp:revision>52</cp:revision>
  <dcterms:created xsi:type="dcterms:W3CDTF">2023-12-10T16:34:59Z</dcterms:created>
  <dcterms:modified xsi:type="dcterms:W3CDTF">2023-12-15T05:11:01Z</dcterms:modified>
</cp:coreProperties>
</file>