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ChITEL" initials="U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3" autoAdjust="0"/>
    <p:restoredTop sz="94662" autoAdjust="0"/>
  </p:normalViewPr>
  <p:slideViewPr>
    <p:cSldViewPr>
      <p:cViewPr varScale="1">
        <p:scale>
          <a:sx n="70" d="100"/>
          <a:sy n="70" d="100"/>
        </p:scale>
        <p:origin x="-137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562A49-63F2-4BA8-87A6-2CC8AB30A723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909555-943D-4984-A47E-20FFC77D1A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4931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909555-943D-4984-A47E-20FFC77D1A3C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20026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909555-943D-4984-A47E-20FFC77D1A3C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32662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10.png"/><Relationship Id="rId1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3.png"/><Relationship Id="rId2" Type="http://schemas.openxmlformats.org/officeDocument/2006/relationships/audio" Target="../media/media1.m4a"/><Relationship Id="rId16" Type="http://schemas.openxmlformats.org/officeDocument/2006/relationships/image" Target="../media/image12.png"/><Relationship Id="rId20" Type="http://schemas.openxmlformats.org/officeDocument/2006/relationships/image" Target="../media/image16.gif"/><Relationship Id="rId1" Type="http://schemas.microsoft.com/office/2007/relationships/media" Target="../media/media1.m4a"/><Relationship Id="rId6" Type="http://schemas.openxmlformats.org/officeDocument/2006/relationships/image" Target="../media/image3.jpeg"/><Relationship Id="rId11" Type="http://schemas.openxmlformats.org/officeDocument/2006/relationships/image" Target="../media/image8.jpeg"/><Relationship Id="rId5" Type="http://schemas.openxmlformats.org/officeDocument/2006/relationships/image" Target="../media/image2.jpeg"/><Relationship Id="rId15" Type="http://schemas.openxmlformats.org/officeDocument/2006/relationships/image" Target="../media/image11.png"/><Relationship Id="rId10" Type="http://schemas.openxmlformats.org/officeDocument/2006/relationships/image" Target="../media/image7.jpeg"/><Relationship Id="rId19" Type="http://schemas.openxmlformats.org/officeDocument/2006/relationships/image" Target="../media/image1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jpeg"/><Relationship Id="rId1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8.png"/><Relationship Id="rId11" Type="http://schemas.microsoft.com/office/2007/relationships/hdphoto" Target="../media/hdphoto2.wdp"/><Relationship Id="rId5" Type="http://schemas.openxmlformats.org/officeDocument/2006/relationships/image" Target="../media/image17.png"/><Relationship Id="rId15" Type="http://schemas.openxmlformats.org/officeDocument/2006/relationships/image" Target="../media/image24.jpeg"/><Relationship Id="rId10" Type="http://schemas.openxmlformats.org/officeDocument/2006/relationships/image" Target="../media/image22.png"/><Relationship Id="rId4" Type="http://schemas.openxmlformats.org/officeDocument/2006/relationships/image" Target="../media/image2.jpeg"/><Relationship Id="rId9" Type="http://schemas.openxmlformats.org/officeDocument/2006/relationships/image" Target="../media/image21.png"/><Relationship Id="rId14" Type="http://schemas.openxmlformats.org/officeDocument/2006/relationships/image" Target="../media/image16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6.png"/><Relationship Id="rId11" Type="http://schemas.openxmlformats.org/officeDocument/2006/relationships/image" Target="../media/image16.gif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.jpeg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4a"/><Relationship Id="rId13" Type="http://schemas.microsoft.com/office/2007/relationships/media" Target="../media/media10.m4a"/><Relationship Id="rId18" Type="http://schemas.openxmlformats.org/officeDocument/2006/relationships/image" Target="../media/image31.jpeg"/><Relationship Id="rId3" Type="http://schemas.microsoft.com/office/2007/relationships/media" Target="../media/media5.m4a"/><Relationship Id="rId21" Type="http://schemas.openxmlformats.org/officeDocument/2006/relationships/image" Target="../media/image34.jpeg"/><Relationship Id="rId7" Type="http://schemas.microsoft.com/office/2007/relationships/media" Target="../media/media7.m4a"/><Relationship Id="rId12" Type="http://schemas.openxmlformats.org/officeDocument/2006/relationships/audio" Target="../media/media9.m4a"/><Relationship Id="rId17" Type="http://schemas.openxmlformats.org/officeDocument/2006/relationships/image" Target="../media/image2.jpeg"/><Relationship Id="rId2" Type="http://schemas.openxmlformats.org/officeDocument/2006/relationships/audio" Target="../media/media4.m4a"/><Relationship Id="rId16" Type="http://schemas.openxmlformats.org/officeDocument/2006/relationships/notesSlide" Target="../notesSlides/notesSlide2.xml"/><Relationship Id="rId20" Type="http://schemas.openxmlformats.org/officeDocument/2006/relationships/image" Target="../media/image33.jpeg"/><Relationship Id="rId1" Type="http://schemas.microsoft.com/office/2007/relationships/media" Target="../media/media4.m4a"/><Relationship Id="rId6" Type="http://schemas.openxmlformats.org/officeDocument/2006/relationships/audio" Target="../media/media6.m4a"/><Relationship Id="rId11" Type="http://schemas.microsoft.com/office/2007/relationships/media" Target="../media/media9.m4a"/><Relationship Id="rId24" Type="http://schemas.openxmlformats.org/officeDocument/2006/relationships/image" Target="../media/image37.png"/><Relationship Id="rId5" Type="http://schemas.microsoft.com/office/2007/relationships/media" Target="../media/media6.m4a"/><Relationship Id="rId15" Type="http://schemas.openxmlformats.org/officeDocument/2006/relationships/slideLayout" Target="../slideLayouts/slideLayout7.xml"/><Relationship Id="rId23" Type="http://schemas.openxmlformats.org/officeDocument/2006/relationships/image" Target="../media/image36.png"/><Relationship Id="rId10" Type="http://schemas.openxmlformats.org/officeDocument/2006/relationships/audio" Target="../media/media8.m4a"/><Relationship Id="rId19" Type="http://schemas.openxmlformats.org/officeDocument/2006/relationships/image" Target="../media/image32.jpeg"/><Relationship Id="rId4" Type="http://schemas.openxmlformats.org/officeDocument/2006/relationships/audio" Target="../media/media5.m4a"/><Relationship Id="rId9" Type="http://schemas.microsoft.com/office/2007/relationships/media" Target="../media/media8.m4a"/><Relationship Id="rId14" Type="http://schemas.openxmlformats.org/officeDocument/2006/relationships/audio" Target="../media/media10.m4a"/><Relationship Id="rId22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jpg"/><Relationship Id="rId18" Type="http://schemas.openxmlformats.org/officeDocument/2006/relationships/image" Target="../media/image51.jpe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37.png"/><Relationship Id="rId7" Type="http://schemas.openxmlformats.org/officeDocument/2006/relationships/image" Target="../media/image40.png"/><Relationship Id="rId12" Type="http://schemas.openxmlformats.org/officeDocument/2006/relationships/image" Target="../media/image45.jpeg"/><Relationship Id="rId17" Type="http://schemas.openxmlformats.org/officeDocument/2006/relationships/image" Target="../media/image50.png"/><Relationship Id="rId2" Type="http://schemas.openxmlformats.org/officeDocument/2006/relationships/audio" Target="../media/media11.m4a"/><Relationship Id="rId16" Type="http://schemas.openxmlformats.org/officeDocument/2006/relationships/image" Target="../media/image49.png"/><Relationship Id="rId20" Type="http://schemas.openxmlformats.org/officeDocument/2006/relationships/image" Target="../media/image16.gif"/><Relationship Id="rId1" Type="http://schemas.microsoft.com/office/2007/relationships/media" Target="../media/media11.m4a"/><Relationship Id="rId6" Type="http://schemas.openxmlformats.org/officeDocument/2006/relationships/image" Target="../media/image39.png"/><Relationship Id="rId11" Type="http://schemas.openxmlformats.org/officeDocument/2006/relationships/image" Target="../media/image44.jpeg"/><Relationship Id="rId5" Type="http://schemas.openxmlformats.org/officeDocument/2006/relationships/image" Target="../media/image38.png"/><Relationship Id="rId15" Type="http://schemas.openxmlformats.org/officeDocument/2006/relationships/image" Target="../media/image48.jpeg"/><Relationship Id="rId10" Type="http://schemas.openxmlformats.org/officeDocument/2006/relationships/image" Target="../media/image43.png"/><Relationship Id="rId19" Type="http://schemas.openxmlformats.org/officeDocument/2006/relationships/image" Target="../media/image52.jpeg"/><Relationship Id="rId4" Type="http://schemas.openxmlformats.org/officeDocument/2006/relationships/image" Target="../media/image2.jpeg"/><Relationship Id="rId9" Type="http://schemas.openxmlformats.org/officeDocument/2006/relationships/image" Target="../media/image42.png"/><Relationship Id="rId14" Type="http://schemas.openxmlformats.org/officeDocument/2006/relationships/image" Target="../media/image47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13" Type="http://schemas.openxmlformats.org/officeDocument/2006/relationships/image" Target="../media/image6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4.jpeg"/><Relationship Id="rId12" Type="http://schemas.openxmlformats.org/officeDocument/2006/relationships/image" Target="../media/image59.jpe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2.png"/><Relationship Id="rId11" Type="http://schemas.openxmlformats.org/officeDocument/2006/relationships/image" Target="../media/image58.png"/><Relationship Id="rId5" Type="http://schemas.openxmlformats.org/officeDocument/2006/relationships/image" Target="../media/image53.png"/><Relationship Id="rId15" Type="http://schemas.openxmlformats.org/officeDocument/2006/relationships/image" Target="../media/image16.gif"/><Relationship Id="rId10" Type="http://schemas.openxmlformats.org/officeDocument/2006/relationships/image" Target="../media/image57.png"/><Relationship Id="rId4" Type="http://schemas.openxmlformats.org/officeDocument/2006/relationships/image" Target="../media/image2.jpeg"/><Relationship Id="rId9" Type="http://schemas.openxmlformats.org/officeDocument/2006/relationships/image" Target="../media/image56.png"/><Relationship Id="rId1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52732" y="2134198"/>
            <a:ext cx="8038547" cy="1754326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Автоматизация звука «С»</a:t>
            </a:r>
          </a:p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 конце слова.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1371600" y="4941888"/>
            <a:ext cx="7772400" cy="1362075"/>
          </a:xfrm>
        </p:spPr>
        <p:txBody>
          <a:bodyPr>
            <a:normAutofit/>
          </a:bodyPr>
          <a:lstStyle/>
          <a:p>
            <a:pPr algn="r"/>
            <a:r>
              <a:rPr lang="ru-RU" sz="1800" b="0" dirty="0" smtClean="0">
                <a:latin typeface="Times New Roman" pitchFamily="18" charset="0"/>
                <a:cs typeface="Times New Roman" pitchFamily="18" charset="0"/>
              </a:rPr>
              <a:t>Составитель: учитель – логопед </a:t>
            </a:r>
            <a:br>
              <a:rPr lang="ru-RU" sz="18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0" dirty="0" smtClean="0">
                <a:latin typeface="Times New Roman" pitchFamily="18" charset="0"/>
                <a:cs typeface="Times New Roman" pitchFamily="18" charset="0"/>
              </a:rPr>
              <a:t>МБОУ СОШ №19 </a:t>
            </a:r>
            <a:br>
              <a:rPr lang="ru-RU" sz="18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0" dirty="0" smtClean="0">
                <a:latin typeface="Times New Roman" pitchFamily="18" charset="0"/>
                <a:cs typeface="Times New Roman" pitchFamily="18" charset="0"/>
              </a:rPr>
              <a:t>Черкасова Олеся Павловна </a:t>
            </a:r>
            <a:endParaRPr lang="ru-RU" sz="1800" b="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23461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08" y="18759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39552" y="260648"/>
            <a:ext cx="8229600" cy="936104"/>
          </a:xfrm>
        </p:spPr>
        <p:txBody>
          <a:bodyPr anchor="t"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3" r="10813"/>
          <a:stretch/>
        </p:blipFill>
        <p:spPr>
          <a:xfrm>
            <a:off x="2902014" y="4922971"/>
            <a:ext cx="1267979" cy="11633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19" y="4922971"/>
            <a:ext cx="1557918" cy="12463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48264" y="2838252"/>
            <a:ext cx="1522228" cy="1522228"/>
          </a:xfrm>
          <a:prstGeom prst="flowChartConnector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252" y="1074582"/>
            <a:ext cx="1242991" cy="12380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45" r="9034"/>
          <a:stretch/>
        </p:blipFill>
        <p:spPr>
          <a:xfrm>
            <a:off x="694841" y="2955780"/>
            <a:ext cx="1336285" cy="12629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40" y="951736"/>
            <a:ext cx="1336285" cy="13362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918144"/>
            <a:ext cx="1503421" cy="13545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1074582"/>
            <a:ext cx="1476913" cy="11982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715" y="4869205"/>
            <a:ext cx="1270921" cy="12709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89639" y="5920840"/>
            <a:ext cx="1612613" cy="1612613"/>
          </a:xfrm>
          <a:prstGeom prst="flowChartConnector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921" y="2856246"/>
            <a:ext cx="1256322" cy="19024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695" y="2955780"/>
            <a:ext cx="1391065" cy="13910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227" y="4922970"/>
            <a:ext cx="1512261" cy="15122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первый слайд_1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222873" y="5781562"/>
            <a:ext cx="609600" cy="6096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67345" y="260648"/>
            <a:ext cx="875829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cap="all" dirty="0" smtClean="0">
                <a:ln w="0"/>
                <a:solidFill>
                  <a:srgbClr val="7030A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Назови картинки, которые будут появляться на экране</a:t>
            </a:r>
            <a:r>
              <a:rPr lang="ru-RU" sz="2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endParaRPr lang="ru-RU" sz="2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376362"/>
            <a:ext cx="3810000" cy="410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75948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xit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250"/>
                            </p:stCondLst>
                            <p:childTnLst>
                              <p:par>
                                <p:cTn id="29" presetID="6" presetClass="entr" presetSubtype="16" fill="hold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000"/>
                            </p:stCondLst>
                            <p:childTnLst>
                              <p:par>
                                <p:cTn id="33" presetID="6" presetClass="entr" presetSubtype="16" fill="hold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1750"/>
                            </p:stCondLst>
                            <p:childTnLst>
                              <p:par>
                                <p:cTn id="37" presetID="6" presetClass="entr" presetSubtype="16" fill="hold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6500"/>
                            </p:stCondLst>
                            <p:childTnLst>
                              <p:par>
                                <p:cTn id="41" presetID="6" presetClass="entr" presetSubtype="16" fill="hold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1250"/>
                            </p:stCondLst>
                            <p:childTnLst>
                              <p:par>
                                <p:cTn id="45" presetID="6" presetClass="entr" presetSubtype="16" fill="hold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6000"/>
                            </p:stCondLst>
                            <p:childTnLst>
                              <p:par>
                                <p:cTn id="49" presetID="6" presetClass="entr" presetSubtype="16" fill="hold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750"/>
                            </p:stCondLst>
                            <p:childTnLst>
                              <p:par>
                                <p:cTn id="53" presetID="6" presetClass="entr" presetSubtype="16" fill="hold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500"/>
                            </p:stCondLst>
                            <p:childTnLst>
                              <p:par>
                                <p:cTn id="57" presetID="6" presetClass="entr" presetSubtype="16" fill="hold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250"/>
                            </p:stCondLst>
                            <p:childTnLst>
                              <p:par>
                                <p:cTn id="61" presetID="6" presetClass="entr" presetSubtype="16" fill="hold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00"/>
                            </p:stCondLst>
                            <p:childTnLst>
                              <p:par>
                                <p:cTn id="65" presetID="6" presetClass="entr" presetSubtype="16" fill="hold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891876"/>
            <a:ext cx="1740425" cy="13923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44" y="3875723"/>
            <a:ext cx="1421720" cy="142172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365" y="1478946"/>
            <a:ext cx="1386749" cy="209993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3656554"/>
            <a:ext cx="1921030" cy="186005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3875724"/>
            <a:ext cx="1728296" cy="172829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435397"/>
            <a:ext cx="1587343" cy="1338825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328" y="3945607"/>
            <a:ext cx="1587343" cy="133882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555" y="3846584"/>
            <a:ext cx="1587343" cy="1338825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905" y="3875724"/>
            <a:ext cx="1587343" cy="1338825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720" y="1428110"/>
            <a:ext cx="1587343" cy="1338825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114" y="1387451"/>
            <a:ext cx="1587343" cy="133882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332" y="1687376"/>
            <a:ext cx="1683074" cy="1683074"/>
          </a:xfrm>
          <a:prstGeom prst="rect">
            <a:avLst/>
          </a:prstGeom>
        </p:spPr>
      </p:pic>
      <p:pic>
        <p:nvPicPr>
          <p:cNvPr id="3" name="волшебная палочка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989296" y="5604020"/>
            <a:ext cx="609600" cy="6096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87524" y="188640"/>
            <a:ext cx="8568952" cy="7386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«Волшебная палочка, или один - много». </a:t>
            </a:r>
            <a:br>
              <a:rPr lang="ru-RU" sz="1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До какой картинки дотронется волшебная палочка, ту картинку нужно</a:t>
            </a:r>
          </a:p>
          <a:p>
            <a:pPr algn="ctr"/>
            <a:r>
              <a:rPr lang="ru-RU" sz="1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назвать в единственном числе, а затем во множественном. </a:t>
            </a:r>
            <a:endParaRPr lang="ru-RU" sz="1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785" y="1317812"/>
            <a:ext cx="3810000" cy="410527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666" y="2056863"/>
            <a:ext cx="2930232" cy="2377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95104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16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6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6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1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xit" presetSubtype="0" fill="hold" nodeType="withEffect">
                                  <p:stCondLst>
                                    <p:cond delay="21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6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6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6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5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3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4000"/>
                            </p:stCondLst>
                            <p:childTnLst>
                              <p:par>
                                <p:cTn id="5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60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6250"/>
                            </p:stCondLst>
                            <p:childTnLst>
                              <p:par>
                                <p:cTn id="78" presetID="26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1250"/>
                            </p:stCondLst>
                            <p:childTnLst>
                              <p:par>
                                <p:cTn id="9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1750"/>
                            </p:stCondLst>
                            <p:childTnLst>
                              <p:par>
                                <p:cTn id="99" presetID="26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6750"/>
                            </p:stCondLst>
                            <p:childTnLst>
                              <p:par>
                                <p:cTn id="1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48000"/>
                            </p:stCondLst>
                            <p:childTnLst>
                              <p:par>
                                <p:cTn id="120" presetID="26" presetClass="entr" presetSubtype="0" fill="hold" nodeType="after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3250"/>
                            </p:stCondLst>
                            <p:childTnLst>
                              <p:par>
                                <p:cTn id="1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4500"/>
                            </p:stCondLst>
                            <p:childTnLst>
                              <p:par>
                                <p:cTn id="141" presetID="26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9500"/>
                            </p:stCondLst>
                            <p:childTnLst>
                              <p:par>
                                <p:cTn id="1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60750"/>
                            </p:stCondLst>
                            <p:childTnLst>
                              <p:par>
                                <p:cTn id="162" presetID="26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65750"/>
                            </p:stCondLst>
                            <p:childTnLst>
                              <p:par>
                                <p:cTn id="1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132856"/>
            <a:ext cx="2305420" cy="22322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bliqueTopRight"/>
            <a:lightRig rig="contrasting" dir="t">
              <a:rot lat="0" lon="0" rev="4200000"/>
            </a:lightRig>
          </a:scene3d>
          <a:sp3d prstMaterial="plastic">
            <a:bevelT w="381000" h="114300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609" y="2198469"/>
            <a:ext cx="2237657" cy="216663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856" y="1324638"/>
            <a:ext cx="1988840" cy="1988840"/>
          </a:xfrm>
          <a:prstGeom prst="flowChartConnector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846" y="1324638"/>
            <a:ext cx="1988840" cy="1988840"/>
          </a:xfrm>
          <a:prstGeom prst="flowChartConnector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856" y="4365104"/>
            <a:ext cx="1988840" cy="1988840"/>
          </a:xfrm>
          <a:prstGeom prst="flowChartConnector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4365104"/>
            <a:ext cx="1988840" cy="1988840"/>
          </a:xfrm>
          <a:prstGeom prst="flowChartConnector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877" y="2636912"/>
            <a:ext cx="1988840" cy="1988840"/>
          </a:xfrm>
          <a:prstGeom prst="flowChartConnector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924" y="1498813"/>
            <a:ext cx="2210152" cy="1793170"/>
          </a:xfrm>
          <a:prstGeom prst="rect">
            <a:avLst/>
          </a:prstGeom>
          <a:scene3d>
            <a:camera prst="perspectiveHeroicExtremeLeftFacing"/>
            <a:lightRig rig="threePt" dir="t"/>
          </a:scene3d>
          <a:sp3d>
            <a:bevelT w="152400" h="50800" prst="softRound"/>
          </a:sp3d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772" y="3933056"/>
            <a:ext cx="2210152" cy="1793170"/>
          </a:xfrm>
          <a:prstGeom prst="rect">
            <a:avLst/>
          </a:prstGeom>
          <a:scene3d>
            <a:camera prst="perspectiveContrastingRightFacing"/>
            <a:lightRig rig="threePt" dir="t"/>
          </a:scene3d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086" y="3933056"/>
            <a:ext cx="2210152" cy="1793170"/>
          </a:xfrm>
          <a:prstGeom prst="rect">
            <a:avLst/>
          </a:prstGeom>
          <a:scene3d>
            <a:camera prst="perspectiveHeroicExtremeLeftFacing"/>
            <a:lightRig rig="threePt" dir="t"/>
          </a:scene3d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580" y="1204049"/>
            <a:ext cx="1988840" cy="198884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4717" y="2668760"/>
            <a:ext cx="1988840" cy="198884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037" y="2636912"/>
            <a:ext cx="1988840" cy="198884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97" y="4365104"/>
            <a:ext cx="1988840" cy="198884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742" y="4365104"/>
            <a:ext cx="1988840" cy="198884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5" name="счёт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605405" y="6049144"/>
            <a:ext cx="609600" cy="6096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627784" y="404664"/>
            <a:ext cx="372106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b="1" cap="all" spc="0" dirty="0" smtClean="0">
                <a:ln/>
                <a:solidFill>
                  <a:srgbClr val="7030A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«Посчитай предметы».</a:t>
            </a:r>
            <a:endParaRPr lang="ru-RU" b="1" cap="all" spc="0" dirty="0">
              <a:ln/>
              <a:solidFill>
                <a:srgbClr val="7030A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924" y="1260840"/>
            <a:ext cx="3810000" cy="410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07098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42" presetClass="exit" presetSubtype="0" fill="hold" nodeType="afterEffect">
                                  <p:stCondLst>
                                    <p:cond delay="14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65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8805"/>
                            </p:stCondLst>
                            <p:childTnLst>
                              <p:par>
                                <p:cTn id="2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xit" presetSubtype="4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1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" presetClass="exit" presetSubtype="4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1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55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6305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7305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8305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9305"/>
                            </p:stCondLst>
                            <p:childTnLst>
                              <p:par>
                                <p:cTn id="5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305"/>
                            </p:stCondLst>
                            <p:childTnLst>
                              <p:par>
                                <p:cTn id="61" presetID="42" presetClass="exit" presetSubtype="0" fill="hold" nodeType="afterEffect">
                                  <p:stCondLst>
                                    <p:cond delay="8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2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42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42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9805"/>
                            </p:stCondLst>
                            <p:childTnLst>
                              <p:par>
                                <p:cTn id="8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0805"/>
                            </p:stCondLst>
                            <p:childTnLst>
                              <p:par>
                                <p:cTn id="9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1805"/>
                            </p:stCondLst>
                            <p:childTnLst>
                              <p:par>
                                <p:cTn id="9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42805"/>
                            </p:stCondLst>
                            <p:childTnLst>
                              <p:par>
                                <p:cTn id="102" presetID="53" presetClass="exit" presetSubtype="32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53" presetClass="exit" presetSubtype="32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53" presetClass="exit" presetSubtype="32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8805"/>
                            </p:stCondLst>
                            <p:childTnLst>
                              <p:par>
                                <p:cTn id="11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49805"/>
                            </p:stCondLst>
                            <p:childTnLst>
                              <p:par>
                                <p:cTn id="13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0805"/>
                            </p:stCondLst>
                            <p:childTnLst>
                              <p:par>
                                <p:cTn id="15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51805"/>
                            </p:stCondLst>
                            <p:childTnLst>
                              <p:par>
                                <p:cTn id="16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2805"/>
                            </p:stCondLst>
                            <p:childTnLst>
                              <p:par>
                                <p:cTn id="18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53805"/>
                            </p:stCondLst>
                            <p:childTnLst>
                              <p:par>
                                <p:cTn id="203" presetID="45" presetClass="exit" presetSubtype="0" fill="hold" nodeType="after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45" presetClass="exit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45" presetClass="exit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45" presetClass="exit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45" presetClass="exit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1484730"/>
            <a:ext cx="1717027" cy="1634256"/>
          </a:xfrm>
          <a:prstGeom prst="flowChartConnector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971598" y="1615852"/>
            <a:ext cx="1645633" cy="1639051"/>
          </a:xfrm>
          <a:prstGeom prst="flowChartConnector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85" r="6652"/>
          <a:stretch/>
        </p:blipFill>
        <p:spPr>
          <a:xfrm>
            <a:off x="3593041" y="1598518"/>
            <a:ext cx="1681106" cy="1594075"/>
          </a:xfrm>
          <a:prstGeom prst="flowChartConnector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822" y="3850199"/>
            <a:ext cx="1811965" cy="1644092"/>
          </a:xfrm>
          <a:prstGeom prst="flowChartConnector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662" y="4147095"/>
            <a:ext cx="1816675" cy="145334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681" y="3677824"/>
            <a:ext cx="1404913" cy="2127439"/>
          </a:xfrm>
          <a:prstGeom prst="flowChartConnector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89998" y="260648"/>
            <a:ext cx="7364004" cy="73866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«Угадай».</a:t>
            </a:r>
            <a:br>
              <a:rPr lang="ru-RU" sz="1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Я назову слово – действие, а ты подбери к нему соответствующее </a:t>
            </a:r>
          </a:p>
          <a:p>
            <a:pPr algn="ctr"/>
            <a:r>
              <a:rPr lang="ru-RU" sz="1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слово – предмет и проговори словосочетание целиком</a:t>
            </a:r>
            <a:r>
              <a:rPr lang="ru-RU" sz="1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" name="игра угадай1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576081" y="6062862"/>
            <a:ext cx="609600" cy="609600"/>
          </a:xfrm>
          <a:prstGeom prst="rect">
            <a:avLst/>
          </a:prstGeom>
        </p:spPr>
      </p:pic>
      <p:pic>
        <p:nvPicPr>
          <p:cNvPr id="6" name="какос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489614" y="6059378"/>
            <a:ext cx="609600" cy="609600"/>
          </a:xfrm>
          <a:prstGeom prst="rect">
            <a:avLst/>
          </a:prstGeom>
        </p:spPr>
      </p:pic>
      <p:pic>
        <p:nvPicPr>
          <p:cNvPr id="7" name="нос.m4a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2483768" y="6062862"/>
            <a:ext cx="609600" cy="609600"/>
          </a:xfrm>
          <a:prstGeom prst="rect">
            <a:avLst/>
          </a:prstGeom>
        </p:spPr>
      </p:pic>
      <p:pic>
        <p:nvPicPr>
          <p:cNvPr id="11" name="лес.m4a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3358862" y="6062862"/>
            <a:ext cx="609600" cy="609600"/>
          </a:xfrm>
          <a:prstGeom prst="rect">
            <a:avLst/>
          </a:prstGeom>
        </p:spPr>
      </p:pic>
      <p:pic>
        <p:nvPicPr>
          <p:cNvPr id="15" name="фикус.m4a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4128794" y="6062862"/>
            <a:ext cx="609600" cy="609600"/>
          </a:xfrm>
          <a:prstGeom prst="rect">
            <a:avLst/>
          </a:prstGeom>
        </p:spPr>
      </p:pic>
      <p:pic>
        <p:nvPicPr>
          <p:cNvPr id="16" name="овёс.m4a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4969347" y="6062862"/>
            <a:ext cx="609600" cy="609600"/>
          </a:xfrm>
          <a:prstGeom prst="rect">
            <a:avLst/>
          </a:prstGeom>
        </p:spPr>
      </p:pic>
      <p:pic>
        <p:nvPicPr>
          <p:cNvPr id="17" name="квас.m4a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5796136" y="6062862"/>
            <a:ext cx="609600" cy="6096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406180" y="5942744"/>
            <a:ext cx="5737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Щёлкни мышкой после  объяснения условия игры.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6683017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61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398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546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47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75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786508"/>
            <a:ext cx="3284984" cy="32849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3261328"/>
            <a:ext cx="1498476" cy="14984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414640"/>
            <a:ext cx="3645024" cy="36450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111" y="2636912"/>
            <a:ext cx="2276872" cy="22768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356" y="1956215"/>
            <a:ext cx="3396204" cy="33962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111" y="3341452"/>
            <a:ext cx="1698102" cy="16981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528" y="2056028"/>
            <a:ext cx="3693860" cy="31965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111" y="3769981"/>
            <a:ext cx="1713273" cy="14826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35" t="174" r="58070" b="-174"/>
          <a:stretch/>
        </p:blipFill>
        <p:spPr>
          <a:xfrm>
            <a:off x="2122741" y="1786508"/>
            <a:ext cx="2004049" cy="416277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498"/>
          <a:stretch/>
        </p:blipFill>
        <p:spPr>
          <a:xfrm>
            <a:off x="5827326" y="3654315"/>
            <a:ext cx="984221" cy="215593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141" y="2141416"/>
            <a:ext cx="2941843" cy="2930075"/>
          </a:xfrm>
          <a:prstGeom prst="flowChartConnector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111" y="3047065"/>
            <a:ext cx="1934741" cy="1927002"/>
          </a:xfrm>
          <a:prstGeom prst="flowChartConnector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87" y="2004610"/>
            <a:ext cx="4004606" cy="320368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975" y="3110072"/>
            <a:ext cx="2171144" cy="173691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75" y="2341354"/>
            <a:ext cx="3764829" cy="301106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674" y="3413246"/>
            <a:ext cx="2327843" cy="186178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338355" y="404664"/>
            <a:ext cx="661162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«В гостях у гномика».</a:t>
            </a:r>
            <a:br>
              <a:rPr lang="ru-RU" sz="1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Сначала назови </a:t>
            </a:r>
            <a:r>
              <a:rPr lang="ru-RU" sz="1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большой </a:t>
            </a:r>
            <a:r>
              <a:rPr lang="ru-RU" sz="1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предмет, </a:t>
            </a:r>
            <a:r>
              <a:rPr lang="ru-RU" sz="1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ru-RU" sz="1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затем </a:t>
            </a:r>
            <a:r>
              <a:rPr lang="ru-RU" sz="1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маленький</a:t>
            </a:r>
            <a:r>
              <a:rPr lang="ru-RU" sz="1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.</a:t>
            </a:r>
            <a:endParaRPr lang="ru-RU" sz="1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190" y="1360608"/>
            <a:ext cx="3810000" cy="4105275"/>
          </a:xfrm>
          <a:prstGeom prst="rect">
            <a:avLst/>
          </a:prstGeom>
        </p:spPr>
      </p:pic>
      <p:pic>
        <p:nvPicPr>
          <p:cNvPr id="21" name="в гостях у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7949983" y="5949280"/>
            <a:ext cx="609600" cy="6096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406180" y="6254080"/>
            <a:ext cx="5737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Щёлкни мышкой после  объяснения условия игры.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745065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11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4117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2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2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7" dur="2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2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2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2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5" dur="2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8" dur="2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2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2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3" dur="2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6" dur="2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2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2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2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2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0" dur="2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2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9" dur="2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2" dur="2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5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8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571" y="3110183"/>
            <a:ext cx="1626392" cy="15747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876" y="1223924"/>
            <a:ext cx="1256322" cy="190243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53" r="8921"/>
          <a:stretch/>
        </p:blipFill>
        <p:spPr>
          <a:xfrm>
            <a:off x="6298197" y="1409527"/>
            <a:ext cx="1739141" cy="1531224"/>
          </a:xfrm>
          <a:prstGeom prst="flowChartConnector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749" y="4797152"/>
            <a:ext cx="1268760" cy="1268760"/>
          </a:xfrm>
          <a:prstGeom prst="flowChartConnector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706" y="3212976"/>
            <a:ext cx="1585950" cy="126876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698" y="4620449"/>
            <a:ext cx="1622165" cy="162216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710" y="4743004"/>
            <a:ext cx="1499610" cy="149961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482" y="3222381"/>
            <a:ext cx="1664391" cy="135037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332" y="1493114"/>
            <a:ext cx="1573238" cy="1573238"/>
          </a:xfrm>
          <a:prstGeom prst="flowChartConnector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763688" y="332656"/>
            <a:ext cx="561662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«Угадай</a:t>
            </a:r>
            <a:r>
              <a:rPr lang="ru-RU" sz="1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чего </a:t>
            </a:r>
            <a:r>
              <a:rPr lang="ru-RU" sz="1600" b="1" cap="all" spc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не стало».</a:t>
            </a:r>
            <a:endParaRPr lang="ru-RU" sz="1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419872" y="6394828"/>
            <a:ext cx="52150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Щёлкни мышкой после  объяснения условия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игры.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угадай чего не стало (1)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111320" y="5785228"/>
            <a:ext cx="609600" cy="6096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677" y="1251256"/>
            <a:ext cx="3810000" cy="410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977893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37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xit" presetSubtype="0" fill="hold" nodeType="withEffect">
                                  <p:stCondLst>
                                    <p:cond delay="334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225" accel="50000">
                                          <p:stCondLst>
                                            <p:cond delay="22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277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22">
                                          <p:stCondLst>
                                            <p:cond delay="227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30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30" tmFilter="0, 0; 0.125,0.2665; 0.25,0.4; 0.375,0.465; 0.5,0.5;  0.625,0.535; 0.75,0.6; 0.875,0.7335; 1,1">
                                          <p:stCondLst>
                                            <p:cond delay="83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15" tmFilter="0, 0; 0.125,0.2665; 0.25,0.4; 0.375,0.465; 0.5,0.5;  0.625,0.535; 0.75,0.6; 0.875,0.7335; 1,1">
                                          <p:stCondLst>
                                            <p:cond delay="165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5" tmFilter="0, 0; 0.125,0.2665; 0.25,0.4; 0.375,0.465; 0.5,0.5;  0.625,0.535; 0.75,0.6; 0.875,0.7335; 1,1">
                                          <p:stCondLst>
                                            <p:cond delay="207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25" accel="50000">
                                          <p:stCondLst>
                                            <p:cond delay="22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32">
                                          <p:stCondLst>
                                            <p:cond delay="7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207" decel="50000">
                                          <p:stCondLst>
                                            <p:cond delay="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32">
                                          <p:stCondLst>
                                            <p:cond delay="164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207" decel="50000">
                                          <p:stCondLst>
                                            <p:cond delay="167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32">
                                          <p:stCondLst>
                                            <p:cond delay="205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207" decel="50000">
                                          <p:stCondLst>
                                            <p:cond delay="208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32">
                                          <p:stCondLst>
                                            <p:cond delay="226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207" decel="50000">
                                          <p:stCondLst>
                                            <p:cond delay="229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5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7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8" y="-12774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" y="2308722"/>
            <a:ext cx="8021880" cy="45365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3137"/>
            <a:ext cx="8352928" cy="408853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00126" y="2492896"/>
            <a:ext cx="41447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Ты молодец!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8639236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1363</TotalTime>
  <Words>78</Words>
  <Application>Microsoft Office PowerPoint</Application>
  <PresentationFormat>Экран (4:3)</PresentationFormat>
  <Paragraphs>18</Paragraphs>
  <Slides>8</Slides>
  <Notes>2</Notes>
  <HiddenSlides>0</HiddenSlides>
  <MMClips>12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Составитель: учитель – логопед  МБОУ СОШ №19  Черкасова Олеся Павловна 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Автоматизация звука С</dc:title>
  <dc:creator>UChITEL</dc:creator>
  <cp:lastModifiedBy>UChITEL</cp:lastModifiedBy>
  <cp:revision>112</cp:revision>
  <dcterms:created xsi:type="dcterms:W3CDTF">2023-09-12T04:01:35Z</dcterms:created>
  <dcterms:modified xsi:type="dcterms:W3CDTF">2023-09-21T14:34:59Z</dcterms:modified>
</cp:coreProperties>
</file>