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7" r:id="rId4"/>
    <p:sldId id="276" r:id="rId5"/>
    <p:sldId id="275" r:id="rId6"/>
    <p:sldId id="280" r:id="rId7"/>
    <p:sldId id="269" r:id="rId8"/>
    <p:sldId id="282" r:id="rId9"/>
    <p:sldId id="283" r:id="rId10"/>
    <p:sldId id="284" r:id="rId11"/>
    <p:sldId id="286" r:id="rId12"/>
    <p:sldId id="287" r:id="rId13"/>
    <p:sldId id="285" r:id="rId14"/>
    <p:sldId id="281" r:id="rId15"/>
    <p:sldId id="274"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FF806E-0EDB-479A-BB32-6B46A9543BB4}" type="datetimeFigureOut">
              <a:rPr lang="ru-RU"/>
              <a:pPr>
                <a:defRPr/>
              </a:pPr>
              <a:t>03.02.2024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5AE7CC-29D6-43DF-9D0F-78F32961FA5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F70772-2F82-4893-BC94-3029FE68387B}"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BBC22B-FE8D-435C-A3DC-531466E0D34E}" type="slidenum">
              <a:rPr lang="ru-RU">
                <a:cs typeface="Arial" charset="0"/>
              </a:rPr>
              <a:pPr fontAlgn="base">
                <a:spcBef>
                  <a:spcPct val="0"/>
                </a:spcBef>
                <a:spcAft>
                  <a:spcPct val="0"/>
                </a:spcAft>
              </a:pPr>
              <a:t>2</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44FF7398-D573-4710-A9AB-3DB0E9198A83}" type="datetimeFigureOut">
              <a:rPr lang="ru-RU"/>
              <a:pPr>
                <a:defRPr/>
              </a:pPr>
              <a:t>03.02.2024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A632EC-45F0-4A42-86CF-5458FEDBF03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5F46C70-E3D2-419A-A4BB-D1AB63B9C1D4}" type="datetimeFigureOut">
              <a:rPr lang="ru-RU"/>
              <a:pPr>
                <a:defRPr/>
              </a:pPr>
              <a:t>03.02.2024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DCA6C08-2900-43AF-8DDD-A57D4C1CD2C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83723D89-BD4A-4D79-82CF-9BE470AF2658}" type="datetimeFigureOut">
              <a:rPr lang="ru-RU"/>
              <a:pPr>
                <a:defRPr/>
              </a:pPr>
              <a:t>03.02.2024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A83CF3-79AF-46D7-8665-E16DCD17338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E08DBDE-A4B3-48B4-8616-0C0CEBACDE55}" type="datetimeFigureOut">
              <a:rPr lang="ru-RU"/>
              <a:pPr>
                <a:defRPr/>
              </a:pPr>
              <a:t>03.02.2024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01B476-7714-4ADE-A7C4-C75EE71DCF2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ABB5274A-6003-441E-BF5C-A8EDC4286F67}" type="datetimeFigureOut">
              <a:rPr lang="ru-RU"/>
              <a:pPr>
                <a:defRPr/>
              </a:pPr>
              <a:t>03.02.2024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95F7FF-D173-4735-8ACE-495B5A36B0B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38A303CB-C8BF-4913-9115-F83CB3C3F6D8}" type="datetimeFigureOut">
              <a:rPr lang="ru-RU"/>
              <a:pPr>
                <a:defRPr/>
              </a:pPr>
              <a:t>03.02.2024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4C703B6-4A04-4834-BDE0-AEDCBAB0977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D22760F7-5ED0-45A3-88B6-F6FBE521BE04}" type="datetimeFigureOut">
              <a:rPr lang="ru-RU"/>
              <a:pPr>
                <a:defRPr/>
              </a:pPr>
              <a:t>03.02.2024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841F915-1157-4617-88CD-6FFF1D387AD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E2765BC9-7138-4FF3-9713-DCFAB841E708}" type="datetimeFigureOut">
              <a:rPr lang="ru-RU"/>
              <a:pPr>
                <a:defRPr/>
              </a:pPr>
              <a:t>03.02.2024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B117146-B774-42BC-93D8-CA6DA25AB0F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58ADBA8-C373-4F60-826D-B9E6830C4875}" type="datetimeFigureOut">
              <a:rPr lang="ru-RU"/>
              <a:pPr>
                <a:defRPr/>
              </a:pPr>
              <a:t>03.02.2024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190142F-66FA-4586-8860-6327C04D0F7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F0F7304-B165-4F24-BBC6-003AF6477354}" type="datetimeFigureOut">
              <a:rPr lang="ru-RU"/>
              <a:pPr>
                <a:defRPr/>
              </a:pPr>
              <a:t>03.02.2024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5B1490D-C5F2-4ABF-AA89-9FE497DB6B7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5F668120-3C93-4BC6-90A1-98411409F915}" type="datetimeFigureOut">
              <a:rPr lang="ru-RU"/>
              <a:pPr>
                <a:defRPr/>
              </a:pPr>
              <a:t>03.02.2024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27429D-E835-4096-B99B-E206F821607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CE64BF0-0080-4E16-B468-D018E2EE7B98}" type="datetimeFigureOut">
              <a:rPr lang="ru-RU"/>
              <a:pPr>
                <a:defRPr/>
              </a:pPr>
              <a:t>03.02.2024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7E95056-1748-455D-8AD8-6F451D8EC4B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NULL"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dmin\Desktop\9MaySlideMini.jpg"/>
          <p:cNvPicPr>
            <a:picLocks noChangeAspect="1" noChangeArrowheads="1"/>
          </p:cNvPicPr>
          <p:nvPr/>
        </p:nvPicPr>
        <p:blipFill>
          <a:blip r:embed="rId3"/>
          <a:srcRect/>
          <a:stretch>
            <a:fillRect/>
          </a:stretch>
        </p:blipFill>
        <p:spPr bwMode="auto">
          <a:xfrm>
            <a:off x="0" y="188913"/>
            <a:ext cx="9144000" cy="6669087"/>
          </a:xfrm>
          <a:prstGeom prst="rect">
            <a:avLst/>
          </a:prstGeom>
          <a:noFill/>
          <a:ln w="9525">
            <a:noFill/>
            <a:miter lim="800000"/>
            <a:headEnd/>
            <a:tailEnd/>
          </a:ln>
        </p:spPr>
      </p:pic>
      <p:sp>
        <p:nvSpPr>
          <p:cNvPr id="3" name="Заголовок 2"/>
          <p:cNvSpPr>
            <a:spLocks noGrp="1"/>
          </p:cNvSpPr>
          <p:nvPr>
            <p:ph type="ctrTitle"/>
          </p:nvPr>
        </p:nvSpPr>
        <p:spPr>
          <a:xfrm>
            <a:off x="1835150" y="2133600"/>
            <a:ext cx="7092950" cy="1727200"/>
          </a:xfrm>
        </p:spPr>
        <p:txBody>
          <a:bodyPr>
            <a:normAutofit/>
          </a:bodyPr>
          <a:lstStyle/>
          <a:p>
            <a:r>
              <a:rPr lang="ru-RU" sz="4000"/>
              <a:t>Муниципальное дошкольное образовательное учреждение</a:t>
            </a:r>
            <a:br>
              <a:rPr lang="ru-RU" sz="4000"/>
            </a:br>
            <a:r>
              <a:rPr lang="ru-RU" sz="4000"/>
              <a:t>«Детский сад №24 комбинированного вида»</a:t>
            </a:r>
            <a:br>
              <a:rPr lang="ru-RU" sz="4000"/>
            </a:br>
            <a:r>
              <a:rPr lang="ru-RU" sz="4000"/>
              <a:t> </a:t>
            </a:r>
            <a:br>
              <a:rPr lang="ru-RU" sz="4000"/>
            </a:br>
            <a:br>
              <a:rPr lang="ru-RU" sz="4000"/>
            </a:br>
            <a:br>
              <a:rPr lang="ru-RU" sz="4000"/>
            </a:br>
            <a:br>
              <a:rPr lang="ru-RU" sz="4000"/>
            </a:br>
            <a:br>
              <a:rPr lang="ru-RU" sz="4000"/>
            </a:br>
            <a:br>
              <a:rPr lang="ru-RU" sz="4000"/>
            </a:br>
            <a:br>
              <a:rPr lang="ru-RU" sz="4000"/>
            </a:br>
            <a:br>
              <a:rPr lang="ru-RU" sz="4000"/>
            </a:br>
            <a:r>
              <a:rPr lang="ru-RU" sz="4000" b="1">
                <a:latin typeface="Times New Roman" pitchFamily="18" charset="0"/>
                <a:cs typeface="Times New Roman" pitchFamily="18" charset="0"/>
              </a:rPr>
              <a:t>Проект</a:t>
            </a:r>
            <a:br>
              <a:rPr lang="ru-RU" sz="4000" b="1">
                <a:latin typeface="Times New Roman" pitchFamily="18" charset="0"/>
                <a:cs typeface="Times New Roman" pitchFamily="18" charset="0"/>
              </a:rPr>
            </a:br>
            <a:r>
              <a:rPr lang="ru-RU" sz="4000" b="1">
                <a:latin typeface="Times New Roman" pitchFamily="18" charset="0"/>
                <a:cs typeface="Times New Roman" pitchFamily="18" charset="0"/>
              </a:rPr>
              <a:t>Тема: « Этот День Победы»</a:t>
            </a:r>
            <a:br>
              <a:rPr lang="ru-RU" sz="4000">
                <a:latin typeface="Times New Roman" pitchFamily="18" charset="0"/>
                <a:cs typeface="Times New Roman" pitchFamily="18" charset="0"/>
              </a:rPr>
            </a:br>
            <a:br>
              <a:rPr lang="ru-RU" sz="4000"/>
            </a:br>
            <a:br>
              <a:rPr lang="ru-RU" sz="4000"/>
            </a:br>
            <a:br>
              <a:rPr lang="ru-RU" sz="4000"/>
            </a:br>
            <a:r>
              <a:rPr lang="ru-RU" sz="4000"/>
              <a:t> </a:t>
            </a:r>
            <a:br>
              <a:rPr lang="ru-RU" sz="4000"/>
            </a:br>
            <a:r>
              <a:rPr lang="ru-RU" sz="4000"/>
              <a:t> </a:t>
            </a:r>
            <a:br>
              <a:rPr lang="ru-RU" sz="4000"/>
            </a:br>
            <a:br>
              <a:rPr lang="ru-RU" sz="4000"/>
            </a:br>
            <a:br>
              <a:rPr lang="ru-RU" sz="4000"/>
            </a:br>
            <a:br>
              <a:rPr lang="ru-RU" sz="4000"/>
            </a:br>
            <a:br>
              <a:rPr lang="ru-RU" sz="4000"/>
            </a:br>
            <a:br>
              <a:rPr lang="ru-RU" sz="4000"/>
            </a:br>
            <a:endParaRPr lang="ru-RU" sz="4000"/>
          </a:p>
        </p:txBody>
      </p:sp>
      <p:sp>
        <p:nvSpPr>
          <p:cNvPr id="14339" name="Подзаголовок 3"/>
          <p:cNvSpPr>
            <a:spLocks noGrp="1"/>
          </p:cNvSpPr>
          <p:nvPr>
            <p:ph type="subTitle" idx="1"/>
          </p:nvPr>
        </p:nvSpPr>
        <p:spPr>
          <a:xfrm>
            <a:off x="3851275" y="5249863"/>
            <a:ext cx="4465141" cy="768350"/>
          </a:xfrm>
        </p:spPr>
        <p:txBody>
          <a:bodyPr/>
          <a:lstStyle/>
          <a:p>
            <a:r>
              <a:rPr lang="ru-RU" sz="2000" dirty="0" err="1">
                <a:solidFill>
                  <a:schemeClr val="tx1"/>
                </a:solidFill>
                <a:latin typeface="Times New Roman" pitchFamily="18" charset="0"/>
                <a:cs typeface="Times New Roman" pitchFamily="18" charset="0"/>
              </a:rPr>
              <a:t>Выполнила:воспитатель</a:t>
            </a:r>
            <a:r>
              <a:rPr lang="ru-RU" sz="2000" dirty="0">
                <a:solidFill>
                  <a:schemeClr val="tx1"/>
                </a:solidFill>
                <a:latin typeface="Times New Roman" pitchFamily="18" charset="0"/>
                <a:cs typeface="Times New Roman" pitchFamily="18" charset="0"/>
              </a:rPr>
              <a:t> МАДОУ 1                    </a:t>
            </a:r>
          </a:p>
          <a:p>
            <a:r>
              <a:rPr lang="ru-RU" sz="2000" dirty="0">
                <a:solidFill>
                  <a:schemeClr val="tx1"/>
                </a:solidFill>
                <a:latin typeface="Times New Roman" pitchFamily="18" charset="0"/>
                <a:cs typeface="Times New Roman" pitchFamily="18" charset="0"/>
              </a:rPr>
              <a:t>Шинкаренко Александра Сергеевна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Admin\Desktop\9-MayPrintMini.jpg"/>
          <p:cNvPicPr>
            <a:picLocks noChangeAspect="1" noChangeArrowheads="1"/>
          </p:cNvPicPr>
          <p:nvPr/>
        </p:nvPicPr>
        <p:blipFill>
          <a:blip r:embed="rId2"/>
          <a:srcRect/>
          <a:stretch>
            <a:fillRect/>
          </a:stretch>
        </p:blipFill>
        <p:spPr bwMode="auto">
          <a:xfrm>
            <a:off x="0" y="0"/>
            <a:ext cx="9647238" cy="6858000"/>
          </a:xfrm>
          <a:prstGeom prst="rect">
            <a:avLst/>
          </a:prstGeom>
          <a:noFill/>
          <a:ln w="9525">
            <a:noFill/>
            <a:miter lim="800000"/>
            <a:headEnd/>
            <a:tailEnd/>
          </a:ln>
        </p:spPr>
      </p:pic>
      <p:sp>
        <p:nvSpPr>
          <p:cNvPr id="25602" name="Заголовок 2"/>
          <p:cNvSpPr>
            <a:spLocks noGrp="1"/>
          </p:cNvSpPr>
          <p:nvPr>
            <p:ph type="title"/>
          </p:nvPr>
        </p:nvSpPr>
        <p:spPr>
          <a:xfrm>
            <a:off x="457200" y="0"/>
            <a:ext cx="8229600" cy="4581525"/>
          </a:xfrm>
        </p:spPr>
        <p:txBody>
          <a:bodyPr/>
          <a:lstStyle/>
          <a:p>
            <a:br>
              <a:rPr lang="ru-RU" sz="1800">
                <a:latin typeface="Times New Roman" pitchFamily="18" charset="0"/>
                <a:cs typeface="Times New Roman" pitchFamily="18" charset="0"/>
              </a:rPr>
            </a:br>
            <a:br>
              <a:rPr lang="ru-RU" sz="1800">
                <a:latin typeface="Times New Roman" pitchFamily="18" charset="0"/>
                <a:cs typeface="Times New Roman" pitchFamily="18" charset="0"/>
              </a:rPr>
            </a:br>
            <a:r>
              <a:rPr lang="ru-RU" sz="1800">
                <a:latin typeface="Times New Roman" pitchFamily="18" charset="0"/>
                <a:cs typeface="Times New Roman" pitchFamily="18" charset="0"/>
              </a:rPr>
              <a:t> </a:t>
            </a:r>
          </a:p>
        </p:txBody>
      </p:sp>
      <p:graphicFrame>
        <p:nvGraphicFramePr>
          <p:cNvPr id="2" name="Таблица 1"/>
          <p:cNvGraphicFramePr>
            <a:graphicFrameLocks noGrp="1"/>
          </p:cNvGraphicFramePr>
          <p:nvPr/>
        </p:nvGraphicFramePr>
        <p:xfrm>
          <a:off x="457200" y="404813"/>
          <a:ext cx="8651875" cy="6355271"/>
        </p:xfrm>
        <a:graphic>
          <a:graphicData uri="http://schemas.openxmlformats.org/drawingml/2006/table">
            <a:tbl>
              <a:tblPr/>
              <a:tblGrid>
                <a:gridCol w="1306513">
                  <a:extLst>
                    <a:ext uri="{9D8B030D-6E8A-4147-A177-3AD203B41FA5}">
                      <a16:colId xmlns:a16="http://schemas.microsoft.com/office/drawing/2014/main" val="20000"/>
                    </a:ext>
                  </a:extLst>
                </a:gridCol>
                <a:gridCol w="3529012">
                  <a:extLst>
                    <a:ext uri="{9D8B030D-6E8A-4147-A177-3AD203B41FA5}">
                      <a16:colId xmlns:a16="http://schemas.microsoft.com/office/drawing/2014/main" val="20001"/>
                    </a:ext>
                  </a:extLst>
                </a:gridCol>
                <a:gridCol w="3816350">
                  <a:extLst>
                    <a:ext uri="{9D8B030D-6E8A-4147-A177-3AD203B41FA5}">
                      <a16:colId xmlns:a16="http://schemas.microsoft.com/office/drawing/2014/main" val="20002"/>
                    </a:ext>
                  </a:extLst>
                </a:gridCol>
              </a:tblGrid>
              <a:tr h="350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28.04.2022</a:t>
                      </a: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1. Загадки «О празднике 9 мая».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 Лепка «Солдат на посту»: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3. Беседа «Я иду, шагаю по Москве»</a:t>
                      </a: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Цель: закрепление знаний о дне победы.</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Цель: учить детей определять и передавать относительную величину частей тела, общее строение фигуры человека, развивать моторику рук.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Цель: продолжать знакомить детей с главным городом страны - Москвой, достопримечательностями столицы.</a:t>
                      </a:r>
                      <a:endParaRPr kumimoji="0" lang="ru-RU" sz="1400" b="1" i="0" u="none" strike="noStrike" cap="none" normalizeH="0" baseline="0">
                        <a:ln>
                          <a:noFill/>
                        </a:ln>
                        <a:solidFill>
                          <a:srgbClr val="FFFFFF"/>
                        </a:solidFill>
                        <a:effectLst/>
                        <a:latin typeface="Times New Roman" pitchFamily="18" charset="0"/>
                        <a:ea typeface="SimSun" pitchFamily="2" charset="-122"/>
                        <a:cs typeface="Times New Roman" pitchFamily="18" charset="0"/>
                      </a:endParaRP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52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29.04.2022</a:t>
                      </a: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1. Д.и. «Почтальон принес открытку»</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2. Иллюстрации для рассматривания «Памятники Великой войны»</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3. Конструирование: Оружие военных лет.</a:t>
                      </a: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учить детей образовывать формы глагола в настоящем времени, грамотно конструировать вопросы; побуждать отвечать полным ответом</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развивать любовь к Родине.</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закреплять конструктивные навыки, развивать воображение, мелкую моторику. Закреплять знания о боевом оружие, прошлых лет.</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49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4.05.2022</a:t>
                      </a: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1. Просмотр презентации «Города герои»</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2.Рассматривание выставки рисунков и поделок «Никто не забыт! Ничто не забыто!»</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3.Ситуативный разговор «Солдат всегда все делает быстро» </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4. Участие в акциях: «Бессмертный полк», «Вахта памяти», «Снежинка доброты»</a:t>
                      </a:r>
                      <a:endParaRPr kumimoji="0" lang="ru-RU" sz="1400" b="0" i="0" u="none" strike="noStrike" cap="none" normalizeH="0" baseline="0">
                        <a:ln>
                          <a:noFill/>
                        </a:ln>
                        <a:solidFill>
                          <a:srgbClr val="000000"/>
                        </a:solidFill>
                        <a:effectLst/>
                        <a:latin typeface="Times New Roman" pitchFamily="18" charset="0"/>
                        <a:ea typeface="SimSun" pitchFamily="2" charset="-122"/>
                        <a:cs typeface="Times New Roman" pitchFamily="18" charset="0"/>
                      </a:endParaRP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формирование представлений о событиях ВОВ, об основных сражениях.</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продолжать формировать представления о войне.</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закреплять умения детей последовательно и быстро раздеваться.</a:t>
                      </a:r>
                    </a:p>
                    <a:p>
                      <a:pPr marL="0" marR="0" lvl="0" indent="0" algn="l" defTabSz="914400" rtl="0" eaLnBrk="1" fontAlgn="base" latinLnBrk="0" hangingPunct="1">
                        <a:lnSpc>
                          <a:spcPct val="100000"/>
                        </a:lnSpc>
                        <a:spcBef>
                          <a:spcPct val="0"/>
                        </a:spcBef>
                        <a:spcAft>
                          <a:spcPts val="75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вовлечение родителей в воспитательно-образовательный процесс ДОУ.</a:t>
                      </a:r>
                      <a:endParaRPr kumimoji="0" lang="ru-RU" sz="1400" b="0" i="0" u="none" strike="noStrike" cap="none" normalizeH="0" baseline="0">
                        <a:ln>
                          <a:noFill/>
                        </a:ln>
                        <a:solidFill>
                          <a:srgbClr val="000000"/>
                        </a:solidFill>
                        <a:effectLst/>
                        <a:latin typeface="Times New Roman" pitchFamily="18" charset="0"/>
                        <a:ea typeface="SimSun" pitchFamily="2" charset="-122"/>
                        <a:cs typeface="Times New Roman" pitchFamily="18" charset="0"/>
                      </a:endParaRPr>
                    </a:p>
                  </a:txBody>
                  <a:tcPr marL="24784" marR="2478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C:\Users\Admin\Desktop\9-MayPrintMini.jpg"/>
          <p:cNvPicPr>
            <a:picLocks noChangeAspect="1" noChangeArrowheads="1"/>
          </p:cNvPicPr>
          <p:nvPr/>
        </p:nvPicPr>
        <p:blipFill>
          <a:blip r:embed="rId2"/>
          <a:srcRect/>
          <a:stretch>
            <a:fillRect/>
          </a:stretch>
        </p:blipFill>
        <p:spPr bwMode="auto">
          <a:xfrm>
            <a:off x="0" y="115888"/>
            <a:ext cx="9144000" cy="6742112"/>
          </a:xfrm>
          <a:prstGeom prst="rect">
            <a:avLst/>
          </a:prstGeom>
          <a:noFill/>
          <a:ln w="9525">
            <a:noFill/>
            <a:miter lim="800000"/>
            <a:headEnd/>
            <a:tailEnd/>
          </a:ln>
        </p:spPr>
      </p:pic>
      <p:graphicFrame>
        <p:nvGraphicFramePr>
          <p:cNvPr id="7" name="Объект 6"/>
          <p:cNvGraphicFramePr>
            <a:graphicFrameLocks noGrp="1"/>
          </p:cNvGraphicFramePr>
          <p:nvPr>
            <p:ph sz="half" idx="1"/>
          </p:nvPr>
        </p:nvGraphicFramePr>
        <p:xfrm>
          <a:off x="1042988" y="1784350"/>
          <a:ext cx="7198818" cy="4464496"/>
        </p:xfrm>
        <a:graphic>
          <a:graphicData uri="http://schemas.openxmlformats.org/drawingml/2006/table">
            <a:tbl>
              <a:tblPr firstRow="1" firstCol="1" bandRow="1">
                <a:tableStyleId>{5C22544A-7EE6-4342-B048-85BDC9FD1C3A}</a:tableStyleId>
              </a:tblPr>
              <a:tblGrid>
                <a:gridCol w="1759192">
                  <a:extLst>
                    <a:ext uri="{9D8B030D-6E8A-4147-A177-3AD203B41FA5}">
                      <a16:colId xmlns:a16="http://schemas.microsoft.com/office/drawing/2014/main" val="20000"/>
                    </a:ext>
                  </a:extLst>
                </a:gridCol>
                <a:gridCol w="2645358">
                  <a:extLst>
                    <a:ext uri="{9D8B030D-6E8A-4147-A177-3AD203B41FA5}">
                      <a16:colId xmlns:a16="http://schemas.microsoft.com/office/drawing/2014/main" val="20001"/>
                    </a:ext>
                  </a:extLst>
                </a:gridCol>
                <a:gridCol w="2794268">
                  <a:extLst>
                    <a:ext uri="{9D8B030D-6E8A-4147-A177-3AD203B41FA5}">
                      <a16:colId xmlns:a16="http://schemas.microsoft.com/office/drawing/2014/main" val="20002"/>
                    </a:ext>
                  </a:extLst>
                </a:gridCol>
              </a:tblGrid>
              <a:tr h="609757">
                <a:tc>
                  <a:txBody>
                    <a:bodyPr/>
                    <a:lstStyle/>
                    <a:p>
                      <a:pPr algn="ctr">
                        <a:lnSpc>
                          <a:spcPct val="115000"/>
                        </a:lnSpc>
                        <a:spcAft>
                          <a:spcPts val="1000"/>
                        </a:spcAft>
                      </a:pPr>
                      <a:r>
                        <a:rPr lang="ru-RU" sz="1400" dirty="0">
                          <a:effectLst/>
                          <a:latin typeface="Times New Roman" panose="02020603050405020304" pitchFamily="18" charset="0"/>
                          <a:cs typeface="Times New Roman" panose="02020603050405020304" pitchFamily="18" charset="0"/>
                        </a:rPr>
                        <a:t>Сроки реализации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623" marR="50623" marT="0" marB="0"/>
                </a:tc>
                <a:tc>
                  <a:txBody>
                    <a:bodyPr/>
                    <a:lstStyle/>
                    <a:p>
                      <a:pPr algn="ctr">
                        <a:lnSpc>
                          <a:spcPct val="115000"/>
                        </a:lnSpc>
                        <a:spcAft>
                          <a:spcPts val="1000"/>
                        </a:spcAft>
                      </a:pPr>
                      <a:r>
                        <a:rPr lang="ru-RU" sz="1400">
                          <a:effectLst/>
                          <a:latin typeface="Times New Roman" panose="02020603050405020304" pitchFamily="18" charset="0"/>
                          <a:cs typeface="Times New Roman" panose="02020603050405020304" pitchFamily="18" charset="0"/>
                        </a:rPr>
                        <a:t>Мероприятия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0623" marR="50623" marT="0" marB="0"/>
                </a:tc>
                <a:tc>
                  <a:txBody>
                    <a:bodyPr/>
                    <a:lstStyle/>
                    <a:p>
                      <a:pPr algn="ctr">
                        <a:lnSpc>
                          <a:spcPct val="115000"/>
                        </a:lnSpc>
                        <a:spcAft>
                          <a:spcPts val="1000"/>
                        </a:spcAft>
                      </a:pPr>
                      <a:r>
                        <a:rPr lang="ru-RU" sz="1400">
                          <a:effectLst/>
                          <a:latin typeface="Times New Roman" panose="02020603050405020304" pitchFamily="18" charset="0"/>
                          <a:cs typeface="Times New Roman" panose="02020603050405020304" pitchFamily="18" charset="0"/>
                        </a:rPr>
                        <a:t>Задачи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0623" marR="50623" marT="0" marB="0"/>
                </a:tc>
                <a:extLst>
                  <a:ext uri="{0D108BD9-81ED-4DB2-BD59-A6C34878D82A}">
                    <a16:rowId xmlns:a16="http://schemas.microsoft.com/office/drawing/2014/main" val="10000"/>
                  </a:ext>
                </a:extLst>
              </a:tr>
              <a:tr h="3854739">
                <a:tc>
                  <a:txBody>
                    <a:bodyPr/>
                    <a:lstStyle/>
                    <a:p>
                      <a:pPr algn="ctr">
                        <a:lnSpc>
                          <a:spcPct val="115000"/>
                        </a:lnSpc>
                        <a:spcAft>
                          <a:spcPts val="1000"/>
                        </a:spcAft>
                      </a:pPr>
                      <a:r>
                        <a:rPr lang="ru-RU" sz="1400" dirty="0">
                          <a:effectLst/>
                          <a:latin typeface="Times New Roman" panose="02020603050405020304" pitchFamily="18" charset="0"/>
                          <a:cs typeface="Times New Roman" panose="02020603050405020304" pitchFamily="18" charset="0"/>
                        </a:rPr>
                        <a:t>7.05.2022</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623" marR="50623" marT="0" marB="0"/>
                </a:tc>
                <a:tc>
                  <a:txBody>
                    <a:bodyPr/>
                    <a:lstStyle/>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1. Проведение праздника «День Победы в ДОУ»</a:t>
                      </a:r>
                    </a:p>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 </a:t>
                      </a:r>
                    </a:p>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2.Выставка: творческие работы детей и родителей.</a:t>
                      </a:r>
                    </a:p>
                    <a:p>
                      <a:pPr algn="just">
                        <a:lnSpc>
                          <a:spcPct val="115000"/>
                        </a:lnSpc>
                        <a:spcAft>
                          <a:spcPts val="1000"/>
                        </a:spcAft>
                      </a:pPr>
                      <a:r>
                        <a:rPr lang="ru-RU" sz="1400" dirty="0">
                          <a:effectLst/>
                          <a:latin typeface="Times New Roman" panose="02020603050405020304" pitchFamily="18" charset="0"/>
                          <a:cs typeface="Times New Roman" panose="02020603050405020304" pitchFamily="18" charset="0"/>
                        </a:rPr>
                        <a:t>3. Возложение цветов к памятнику погибшим воинам -  землякам.</a:t>
                      </a:r>
                    </a:p>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623" marR="50623" marT="0" marB="0"/>
                </a:tc>
                <a:tc>
                  <a:txBody>
                    <a:bodyPr/>
                    <a:lstStyle/>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Цель: способствовать созданию радостного, праздничного настроения, приобщению к всенародным праздникам</a:t>
                      </a:r>
                    </a:p>
                    <a:p>
                      <a:pPr>
                        <a:lnSpc>
                          <a:spcPct val="115000"/>
                        </a:lnSpc>
                        <a:spcAft>
                          <a:spcPts val="1000"/>
                        </a:spcAft>
                      </a:pPr>
                      <a:r>
                        <a:rPr lang="ru-RU" sz="1400" dirty="0">
                          <a:effectLst/>
                          <a:latin typeface="Times New Roman" panose="02020603050405020304" pitchFamily="18" charset="0"/>
                          <a:cs typeface="Times New Roman" panose="02020603050405020304" pitchFamily="18" charset="0"/>
                        </a:rPr>
                        <a:t>Цель: обогащение сенсорного опыта детей; активизация работы с родителями.</a:t>
                      </a:r>
                    </a:p>
                  </a:txBody>
                  <a:tcPr marL="50623" marR="50623" marT="0" marB="0"/>
                </a:tc>
                <a:extLst>
                  <a:ext uri="{0D108BD9-81ED-4DB2-BD59-A6C34878D82A}">
                    <a16:rowId xmlns:a16="http://schemas.microsoft.com/office/drawing/2014/main" val="10001"/>
                  </a:ext>
                </a:extLst>
              </a:tr>
            </a:tbl>
          </a:graphicData>
        </a:graphic>
      </p:graphicFrame>
      <p:sp>
        <p:nvSpPr>
          <p:cNvPr id="26640" name="Rectangle 1"/>
          <p:cNvSpPr>
            <a:spLocks noGrp="1" noChangeArrowheads="1"/>
          </p:cNvSpPr>
          <p:nvPr>
            <p:ph type="title"/>
          </p:nvPr>
        </p:nvSpPr>
        <p:spPr>
          <a:xfrm>
            <a:off x="3995738" y="1096963"/>
            <a:ext cx="3505200" cy="731837"/>
          </a:xfrm>
        </p:spPr>
        <p:txBody>
          <a:bodyPr wrap="none">
            <a:spAutoFit/>
          </a:bodyPr>
          <a:lstStyle/>
          <a:p>
            <a:pPr algn="l" eaLnBrk="0" hangingPunct="0"/>
            <a:r>
              <a:rPr lang="ru-RU" altLang="ru-RU" sz="2400" b="1">
                <a:solidFill>
                  <a:srgbClr val="000000"/>
                </a:solidFill>
                <a:latin typeface="Times New Roman" pitchFamily="18" charset="0"/>
                <a:cs typeface="Times New Roman" pitchFamily="18" charset="0"/>
              </a:rPr>
              <a:t>3</a:t>
            </a:r>
            <a:r>
              <a:rPr lang="ru-RU" altLang="ru-RU" sz="2400" b="1">
                <a:solidFill>
                  <a:srgbClr val="000000"/>
                </a:solidFill>
                <a:latin typeface="Times New Roman" pitchFamily="18" charset="0"/>
                <a:ea typeface="Calibri" pitchFamily="34" charset="0"/>
                <a:cs typeface="Times New Roman" pitchFamily="18" charset="0"/>
              </a:rPr>
              <a:t> этап</a:t>
            </a:r>
            <a:r>
              <a:rPr lang="ru-RU" altLang="ru-RU" sz="2400" b="1">
                <a:solidFill>
                  <a:srgbClr val="000000"/>
                </a:solidFill>
                <a:latin typeface="Times New Roman" pitchFamily="18" charset="0"/>
                <a:cs typeface="Times New Roman" pitchFamily="18" charset="0"/>
              </a:rPr>
              <a:t> - з</a:t>
            </a:r>
            <a:r>
              <a:rPr lang="ru-RU" altLang="ru-RU" sz="2400" b="1">
                <a:solidFill>
                  <a:srgbClr val="000000"/>
                </a:solidFill>
                <a:latin typeface="Times New Roman" pitchFamily="18" charset="0"/>
                <a:ea typeface="Calibri" pitchFamily="34" charset="0"/>
                <a:cs typeface="Calibri" pitchFamily="34" charset="0"/>
              </a:rPr>
              <a:t>аключительный</a:t>
            </a:r>
            <a:br>
              <a:rPr lang="ru-RU" altLang="ru-RU" sz="2000">
                <a:latin typeface="Times New Roman" pitchFamily="18" charset="0"/>
                <a:ea typeface="Calibri" pitchFamily="34" charset="0"/>
                <a:cs typeface="Calibri" pitchFamily="34" charset="0"/>
              </a:rPr>
            </a:br>
            <a:endParaRPr lang="ru-RU" altLang="ru-RU" sz="1800">
              <a:latin typeface="Arial" charset="0"/>
              <a:ea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Users\Admin\Desktop\9-MayPrintMini.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755650" y="2060575"/>
          <a:ext cx="7560840" cy="3528391"/>
        </p:xfrm>
        <a:graphic>
          <a:graphicData uri="http://schemas.openxmlformats.org/drawingml/2006/table">
            <a:tbl>
              <a:tblPr firstRow="1" firstCol="1" bandRow="1">
                <a:tableStyleId>{5C22544A-7EE6-4342-B048-85BDC9FD1C3A}</a:tableStyleId>
              </a:tblPr>
              <a:tblGrid>
                <a:gridCol w="3669427">
                  <a:extLst>
                    <a:ext uri="{9D8B030D-6E8A-4147-A177-3AD203B41FA5}">
                      <a16:colId xmlns:a16="http://schemas.microsoft.com/office/drawing/2014/main" val="20000"/>
                    </a:ext>
                  </a:extLst>
                </a:gridCol>
                <a:gridCol w="3891413">
                  <a:extLst>
                    <a:ext uri="{9D8B030D-6E8A-4147-A177-3AD203B41FA5}">
                      <a16:colId xmlns:a16="http://schemas.microsoft.com/office/drawing/2014/main" val="20001"/>
                    </a:ext>
                  </a:extLst>
                </a:gridCol>
              </a:tblGrid>
              <a:tr h="374168">
                <a:tc>
                  <a:txBody>
                    <a:bodyPr/>
                    <a:lstStyle/>
                    <a:p>
                      <a:pPr algn="just">
                        <a:lnSpc>
                          <a:spcPct val="150000"/>
                        </a:lnSpc>
                        <a:spcAft>
                          <a:spcPts val="1000"/>
                        </a:spcAft>
                      </a:pPr>
                      <a:r>
                        <a:rPr lang="ru-RU" sz="1400">
                          <a:effectLst/>
                        </a:rPr>
                        <a:t>Риски</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just">
                        <a:lnSpc>
                          <a:spcPct val="150000"/>
                        </a:lnSpc>
                        <a:spcAft>
                          <a:spcPts val="1000"/>
                        </a:spcAft>
                      </a:pPr>
                      <a:r>
                        <a:rPr lang="ru-RU" sz="1400">
                          <a:effectLst/>
                        </a:rPr>
                        <a:t>Минимизация</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0"/>
                  </a:ext>
                </a:extLst>
              </a:tr>
              <a:tr h="1106607">
                <a:tc>
                  <a:txBody>
                    <a:bodyPr/>
                    <a:lstStyle/>
                    <a:p>
                      <a:pPr algn="just">
                        <a:lnSpc>
                          <a:spcPct val="115000"/>
                        </a:lnSpc>
                        <a:spcAft>
                          <a:spcPts val="1000"/>
                        </a:spcAft>
                      </a:pPr>
                      <a:r>
                        <a:rPr lang="ru-RU" sz="1400">
                          <a:effectLst/>
                        </a:rPr>
                        <a:t>Риск 1: Воспитанники не знали названия праздника «День Победы» и когда он отмечается.</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just">
                        <a:lnSpc>
                          <a:spcPct val="115000"/>
                        </a:lnSpc>
                        <a:spcAft>
                          <a:spcPts val="1000"/>
                        </a:spcAft>
                      </a:pPr>
                      <a:r>
                        <a:rPr lang="ru-RU" sz="1400">
                          <a:effectLst/>
                        </a:rPr>
                        <a:t>Часто болели и мало посещали в детский сад.</a:t>
                      </a:r>
                      <a:endParaRPr lang="ru-RU" sz="1100">
                        <a:effectLst/>
                      </a:endParaRPr>
                    </a:p>
                    <a:p>
                      <a:pPr algn="just">
                        <a:lnSpc>
                          <a:spcPct val="115000"/>
                        </a:lnSpc>
                        <a:spcAft>
                          <a:spcPts val="1000"/>
                        </a:spcAft>
                      </a:pPr>
                      <a:r>
                        <a:rPr lang="ru-RU" sz="1400">
                          <a:effectLst/>
                        </a:rPr>
                        <a:t> </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1"/>
                  </a:ext>
                </a:extLst>
              </a:tr>
              <a:tr h="1106607">
                <a:tc>
                  <a:txBody>
                    <a:bodyPr/>
                    <a:lstStyle/>
                    <a:p>
                      <a:pPr algn="just">
                        <a:lnSpc>
                          <a:spcPct val="115000"/>
                        </a:lnSpc>
                        <a:spcAft>
                          <a:spcPts val="1000"/>
                        </a:spcAft>
                      </a:pPr>
                      <a:r>
                        <a:rPr lang="ru-RU" sz="1400">
                          <a:effectLst/>
                        </a:rPr>
                        <a:t>Риск 2: Часто болеющие дети и дети вновь прибывшие. </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just">
                        <a:lnSpc>
                          <a:spcPct val="115000"/>
                        </a:lnSpc>
                        <a:spcAft>
                          <a:spcPts val="1000"/>
                        </a:spcAft>
                      </a:pPr>
                      <a:r>
                        <a:rPr lang="ru-RU" sz="1400" dirty="0">
                          <a:effectLst/>
                        </a:rPr>
                        <a:t>Индивидуальная работа с детьми и родителями.</a:t>
                      </a:r>
                      <a:endParaRPr lang="ru-RU" sz="1100" dirty="0">
                        <a:effectLst/>
                      </a:endParaRPr>
                    </a:p>
                    <a:p>
                      <a:pPr algn="just">
                        <a:lnSpc>
                          <a:spcPct val="115000"/>
                        </a:lnSpc>
                        <a:spcAft>
                          <a:spcPts val="1000"/>
                        </a:spcAft>
                      </a:pPr>
                      <a:r>
                        <a:rPr lang="ru-RU" sz="1400" dirty="0">
                          <a:effectLst/>
                        </a:rPr>
                        <a:t> </a:t>
                      </a:r>
                      <a:endParaRPr lang="ru-RU" sz="11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2"/>
                  </a:ext>
                </a:extLst>
              </a:tr>
              <a:tr h="941009">
                <a:tc>
                  <a:txBody>
                    <a:bodyPr/>
                    <a:lstStyle/>
                    <a:p>
                      <a:pPr algn="just">
                        <a:lnSpc>
                          <a:spcPct val="115000"/>
                        </a:lnSpc>
                        <a:spcAft>
                          <a:spcPts val="1000"/>
                        </a:spcAft>
                      </a:pPr>
                      <a:r>
                        <a:rPr lang="ru-RU" sz="1400">
                          <a:effectLst/>
                        </a:rPr>
                        <a:t>Риск 3: Слабая заинтересованность детей и родителей. </a:t>
                      </a:r>
                      <a:endParaRPr lang="ru-RU" sz="11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algn="just">
                        <a:lnSpc>
                          <a:spcPct val="115000"/>
                        </a:lnSpc>
                        <a:spcAft>
                          <a:spcPts val="1000"/>
                        </a:spcAft>
                      </a:pPr>
                      <a:r>
                        <a:rPr lang="ru-RU" sz="1400" dirty="0">
                          <a:effectLst/>
                        </a:rPr>
                        <a:t>Стимулирование детей и родителей через публикации на страницах сайта ДОУ.</a:t>
                      </a:r>
                      <a:endParaRPr lang="ru-RU" sz="11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3"/>
                  </a:ext>
                </a:extLst>
              </a:tr>
            </a:tbl>
          </a:graphicData>
        </a:graphic>
      </p:graphicFrame>
      <p:sp>
        <p:nvSpPr>
          <p:cNvPr id="27667" name="Rectangle 1"/>
          <p:cNvSpPr>
            <a:spLocks noGrp="1" noChangeArrowheads="1"/>
          </p:cNvSpPr>
          <p:nvPr>
            <p:ph type="title"/>
          </p:nvPr>
        </p:nvSpPr>
        <p:spPr>
          <a:xfrm>
            <a:off x="611188" y="1258888"/>
            <a:ext cx="8713787" cy="457200"/>
          </a:xfrm>
          <a:solidFill>
            <a:srgbClr val="FFFFFF"/>
          </a:solidFill>
        </p:spPr>
        <p:txBody>
          <a:bodyPr>
            <a:spAutoFit/>
          </a:bodyPr>
          <a:lstStyle/>
          <a:p>
            <a:pPr eaLnBrk="0" hangingPunct="0"/>
            <a:r>
              <a:rPr lang="ru-RU" altLang="ru-RU" sz="2400" b="1">
                <a:solidFill>
                  <a:srgbClr val="000000"/>
                </a:solidFill>
                <a:latin typeface="Arial" charset="0"/>
                <a:cs typeface="Times New Roman" pitchFamily="18" charset="0"/>
              </a:rPr>
              <a:t>Возможные риски и пути их минимизации, угрозы</a:t>
            </a:r>
            <a:endParaRPr lang="ru-RU" altLang="ru-RU" sz="240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C:\Users\Admin\Desktop\9-MayPrintMini.jpg"/>
          <p:cNvPicPr>
            <a:picLocks noChangeAspect="1" noChangeArrowheads="1"/>
          </p:cNvPicPr>
          <p:nvPr/>
        </p:nvPicPr>
        <p:blipFill>
          <a:blip r:embed="rId2"/>
          <a:srcRect/>
          <a:stretch>
            <a:fillRect/>
          </a:stretch>
        </p:blipFill>
        <p:spPr bwMode="auto">
          <a:xfrm>
            <a:off x="0" y="188913"/>
            <a:ext cx="9144000" cy="7046912"/>
          </a:xfrm>
          <a:prstGeom prst="rect">
            <a:avLst/>
          </a:prstGeom>
          <a:noFill/>
          <a:ln w="9525">
            <a:noFill/>
            <a:miter lim="800000"/>
            <a:headEnd/>
            <a:tailEnd/>
          </a:ln>
        </p:spPr>
      </p:pic>
      <p:sp>
        <p:nvSpPr>
          <p:cNvPr id="28674" name="Заголовок 2"/>
          <p:cNvSpPr>
            <a:spLocks noGrp="1"/>
          </p:cNvSpPr>
          <p:nvPr>
            <p:ph type="title"/>
          </p:nvPr>
        </p:nvSpPr>
        <p:spPr>
          <a:xfrm flipH="1" flipV="1">
            <a:off x="387350" y="1628775"/>
            <a:ext cx="69850" cy="71438"/>
          </a:xfrm>
        </p:spPr>
        <p:txBody>
          <a:bodyPr/>
          <a:lstStyle/>
          <a:p>
            <a:endParaRPr lang="ru-RU" sz="1800">
              <a:latin typeface="Times New Roman" pitchFamily="18" charset="0"/>
              <a:cs typeface="Times New Roman" pitchFamily="18" charset="0"/>
            </a:endParaRPr>
          </a:p>
        </p:txBody>
      </p:sp>
      <p:sp>
        <p:nvSpPr>
          <p:cNvPr id="4" name="Объект 3"/>
          <p:cNvSpPr>
            <a:spLocks noGrp="1"/>
          </p:cNvSpPr>
          <p:nvPr>
            <p:ph sz="half" idx="1"/>
          </p:nvPr>
        </p:nvSpPr>
        <p:spPr>
          <a:xfrm>
            <a:off x="2268538" y="1916113"/>
            <a:ext cx="6696075" cy="4365625"/>
          </a:xfrm>
        </p:spPr>
        <p:txBody>
          <a:bodyPr>
            <a:normAutofit/>
          </a:bodyPr>
          <a:lstStyle/>
          <a:p>
            <a:pPr indent="450850" algn="just">
              <a:lnSpc>
                <a:spcPct val="150000"/>
              </a:lnSpc>
              <a:spcBef>
                <a:spcPct val="0"/>
              </a:spcBef>
              <a:buFont typeface="Arial" charset="0"/>
              <a:buNone/>
            </a:pPr>
            <a:r>
              <a:rPr lang="ru-RU" sz="2400" b="1">
                <a:solidFill>
                  <a:srgbClr val="000000"/>
                </a:solidFill>
                <a:latin typeface="Times New Roman" pitchFamily="18" charset="0"/>
                <a:ea typeface="Calibri" pitchFamily="34" charset="0"/>
                <a:cs typeface="Cordia New" pitchFamily="34" charset="-34"/>
              </a:rPr>
              <a:t>Основные формы реализации проекта: </a:t>
            </a:r>
            <a:endParaRPr lang="ru-RU" sz="2400">
              <a:ea typeface="Calibri" pitchFamily="34" charset="0"/>
              <a:cs typeface="Cordia New" pitchFamily="34" charset="-34"/>
            </a:endParaRPr>
          </a:p>
          <a:p>
            <a:pPr indent="450850" algn="just">
              <a:lnSpc>
                <a:spcPct val="150000"/>
              </a:lnSpc>
              <a:spcBef>
                <a:spcPct val="0"/>
              </a:spcBef>
            </a:pPr>
            <a:r>
              <a:rPr lang="ru-RU" sz="2400">
                <a:solidFill>
                  <a:srgbClr val="000000"/>
                </a:solidFill>
                <a:latin typeface="Times New Roman" pitchFamily="18" charset="0"/>
                <a:ea typeface="Calibri" pitchFamily="34" charset="0"/>
                <a:cs typeface="Cordia New" pitchFamily="34" charset="-34"/>
              </a:rPr>
              <a:t>Непосредственно образовательная деятельность;</a:t>
            </a:r>
            <a:endParaRPr lang="ru-RU" sz="2400">
              <a:ea typeface="Calibri" pitchFamily="34" charset="0"/>
              <a:cs typeface="Cordia New" pitchFamily="34" charset="-34"/>
            </a:endParaRPr>
          </a:p>
          <a:p>
            <a:pPr indent="450850" algn="just">
              <a:lnSpc>
                <a:spcPct val="150000"/>
              </a:lnSpc>
              <a:spcBef>
                <a:spcPct val="0"/>
              </a:spcBef>
            </a:pPr>
            <a:r>
              <a:rPr lang="ru-RU" sz="2400">
                <a:solidFill>
                  <a:srgbClr val="000000"/>
                </a:solidFill>
                <a:latin typeface="Times New Roman" pitchFamily="18" charset="0"/>
                <a:ea typeface="Calibri" pitchFamily="34" charset="0"/>
                <a:cs typeface="Cordia New" pitchFamily="34" charset="-34"/>
              </a:rPr>
              <a:t>Моделирование; </a:t>
            </a:r>
            <a:endParaRPr lang="ru-RU" sz="2400">
              <a:ea typeface="Calibri" pitchFamily="34" charset="0"/>
              <a:cs typeface="Cordia New" pitchFamily="34" charset="-34"/>
            </a:endParaRPr>
          </a:p>
          <a:p>
            <a:pPr indent="450850" algn="just">
              <a:lnSpc>
                <a:spcPct val="150000"/>
              </a:lnSpc>
              <a:spcBef>
                <a:spcPct val="0"/>
              </a:spcBef>
            </a:pPr>
            <a:r>
              <a:rPr lang="ru-RU" sz="2400">
                <a:solidFill>
                  <a:srgbClr val="000000"/>
                </a:solidFill>
                <a:latin typeface="Times New Roman" pitchFamily="18" charset="0"/>
                <a:ea typeface="Calibri" pitchFamily="34" charset="0"/>
                <a:cs typeface="Cordia New" pitchFamily="34" charset="-34"/>
              </a:rPr>
              <a:t>Игровая деятельность; </a:t>
            </a:r>
            <a:endParaRPr lang="ru-RU" sz="2400">
              <a:ea typeface="Calibri" pitchFamily="34" charset="0"/>
              <a:cs typeface="Cordia New" pitchFamily="34" charset="-34"/>
            </a:endParaRPr>
          </a:p>
          <a:p>
            <a:pPr indent="450850" algn="just">
              <a:lnSpc>
                <a:spcPct val="150000"/>
              </a:lnSpc>
              <a:spcBef>
                <a:spcPct val="0"/>
              </a:spcBef>
            </a:pPr>
            <a:r>
              <a:rPr lang="ru-RU" sz="2400">
                <a:solidFill>
                  <a:srgbClr val="000000"/>
                </a:solidFill>
                <a:latin typeface="Times New Roman" pitchFamily="18" charset="0"/>
                <a:ea typeface="Calibri" pitchFamily="34" charset="0"/>
                <a:cs typeface="Cordia New" pitchFamily="34" charset="-34"/>
              </a:rPr>
              <a:t>Самостоятельная деятельность детей; </a:t>
            </a:r>
            <a:endParaRPr lang="ru-RU" sz="2400">
              <a:ea typeface="Calibri" pitchFamily="34" charset="0"/>
              <a:cs typeface="Cordia New" pitchFamily="34" charset="-34"/>
            </a:endParaRPr>
          </a:p>
          <a:p>
            <a:pPr indent="450850" algn="just">
              <a:lnSpc>
                <a:spcPct val="150000"/>
              </a:lnSpc>
              <a:spcBef>
                <a:spcPct val="0"/>
              </a:spcBef>
            </a:pPr>
            <a:r>
              <a:rPr lang="ru-RU" sz="2400">
                <a:solidFill>
                  <a:srgbClr val="000000"/>
                </a:solidFill>
                <a:latin typeface="Times New Roman" pitchFamily="18" charset="0"/>
                <a:ea typeface="Calibri" pitchFamily="34" charset="0"/>
                <a:cs typeface="Cordia New" pitchFamily="34" charset="-34"/>
              </a:rPr>
              <a:t>Взаимодействие с родителями.</a:t>
            </a:r>
            <a:endParaRPr lang="ru-RU" sz="2400">
              <a:ea typeface="Calibri" pitchFamily="34" charset="0"/>
              <a:cs typeface="Cordia New" pitchFamily="34" charset="-34"/>
            </a:endParaRPr>
          </a:p>
          <a:p>
            <a:pPr indent="450850"/>
            <a:endParaRPr lang="ru-RU" sz="2400">
              <a:ea typeface="Calibri" pitchFamily="34" charset="0"/>
              <a:cs typeface="Cordia New" pitchFamily="34" charset="-34"/>
            </a:endParaRPr>
          </a:p>
        </p:txBody>
      </p:sp>
      <p:sp>
        <p:nvSpPr>
          <p:cNvPr id="28676" name="Объект 5"/>
          <p:cNvSpPr>
            <a:spLocks noGrp="1"/>
          </p:cNvSpPr>
          <p:nvPr>
            <p:ph sz="half" idx="2"/>
          </p:nvPr>
        </p:nvSpPr>
        <p:spPr>
          <a:xfrm flipH="1" flipV="1">
            <a:off x="8686800" y="6126163"/>
            <a:ext cx="133350" cy="111125"/>
          </a:xfrm>
        </p:spPr>
        <p:txBody>
          <a:bodyPr/>
          <a:lstStyle/>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Users\Admin\Desktop\9-MayPrintMini.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9698" name="Заголовок 2"/>
          <p:cNvSpPr>
            <a:spLocks noGrp="1"/>
          </p:cNvSpPr>
          <p:nvPr>
            <p:ph type="title"/>
          </p:nvPr>
        </p:nvSpPr>
        <p:spPr>
          <a:xfrm>
            <a:off x="971550" y="1989138"/>
            <a:ext cx="6913563" cy="2160587"/>
          </a:xfrm>
        </p:spPr>
        <p:txBody>
          <a:bodyPr/>
          <a:lstStyle/>
          <a:p>
            <a:pPr algn="l"/>
            <a:br>
              <a:rPr lang="ru-RU" sz="2000">
                <a:latin typeface="Times New Roman" pitchFamily="18" charset="0"/>
                <a:cs typeface="Times New Roman" pitchFamily="18" charset="0"/>
              </a:rPr>
            </a:br>
            <a:br>
              <a:rPr lang="ru-RU" sz="2000">
                <a:latin typeface="Times New Roman" pitchFamily="18" charset="0"/>
                <a:cs typeface="Times New Roman" pitchFamily="18" charset="0"/>
              </a:rPr>
            </a:br>
            <a:endParaRPr lang="ru-RU" sz="2000">
              <a:latin typeface="Times New Roman" pitchFamily="18" charset="0"/>
              <a:cs typeface="Times New Roman" pitchFamily="18" charset="0"/>
            </a:endParaRPr>
          </a:p>
        </p:txBody>
      </p:sp>
      <p:pic>
        <p:nvPicPr>
          <p:cNvPr id="2" name="Shape">
            <a:hlinkClick r:id="" action="ppaction://media"/>
          </p:cNvPr>
          <p:cNvPicPr>
            <a:picLocks noRot="1" noChangeAspect="1"/>
          </p:cNvPicPr>
          <p:nvPr>
            <a:videoFile r:link="rId1"/>
          </p:nvPr>
        </p:nvPicPr>
        <p:blipFill>
          <a:blip r:embed="rId4"/>
          <a:srcRect/>
          <a:stretch>
            <a:fillRect/>
          </a:stretch>
        </p:blipFill>
        <p:spPr bwMode="auto">
          <a:xfrm>
            <a:off x="2339975" y="1125538"/>
            <a:ext cx="5534025" cy="5535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58307"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C:\Users\Admin\Desktop\9-MayPrintMini.jpg"/>
          <p:cNvPicPr>
            <a:picLocks noChangeAspect="1" noChangeArrowheads="1"/>
          </p:cNvPicPr>
          <p:nvPr/>
        </p:nvPicPr>
        <p:blipFill>
          <a:blip r:embed="rId2"/>
          <a:srcRect/>
          <a:stretch>
            <a:fillRect/>
          </a:stretch>
        </p:blipFill>
        <p:spPr bwMode="auto">
          <a:xfrm>
            <a:off x="0" y="333375"/>
            <a:ext cx="9144000" cy="6858000"/>
          </a:xfrm>
          <a:prstGeom prst="rect">
            <a:avLst/>
          </a:prstGeom>
          <a:noFill/>
          <a:ln w="9525">
            <a:noFill/>
            <a:miter lim="800000"/>
            <a:headEnd/>
            <a:tailEnd/>
          </a:ln>
        </p:spPr>
      </p:pic>
      <p:sp>
        <p:nvSpPr>
          <p:cNvPr id="30722" name="Заголовок 2"/>
          <p:cNvSpPr>
            <a:spLocks noGrp="1"/>
          </p:cNvSpPr>
          <p:nvPr>
            <p:ph type="title"/>
          </p:nvPr>
        </p:nvSpPr>
        <p:spPr>
          <a:xfrm>
            <a:off x="684213" y="2708275"/>
            <a:ext cx="8229600" cy="1727200"/>
          </a:xfrm>
        </p:spPr>
        <p:txBody>
          <a:bodyPr/>
          <a:lstStyle/>
          <a:p>
            <a:r>
              <a:rPr lang="ru-RU" sz="4800"/>
              <a:t>Спасибо за внимание</a:t>
            </a:r>
            <a:r>
              <a:rPr lang="ru-RU" sz="4800">
                <a:latin typeface="Arial" charset="0"/>
              </a:rPr>
              <a:t>!</a:t>
            </a:r>
            <a:r>
              <a:rPr lang="ru-RU"/>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Admin\Desktop\9-MayPrintMini.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6" name="Прямоугольник 2"/>
          <p:cNvSpPr>
            <a:spLocks noChangeArrowheads="1"/>
          </p:cNvSpPr>
          <p:nvPr/>
        </p:nvSpPr>
        <p:spPr bwMode="auto">
          <a:xfrm>
            <a:off x="827088" y="2708275"/>
            <a:ext cx="7632700" cy="1800225"/>
          </a:xfrm>
          <a:prstGeom prst="rect">
            <a:avLst/>
          </a:prstGeom>
          <a:noFill/>
          <a:ln w="9525">
            <a:noFill/>
            <a:miter lim="800000"/>
            <a:headEnd/>
            <a:tailEnd/>
          </a:ln>
        </p:spPr>
        <p:txBody>
          <a:bodyPr>
            <a:spAutoFit/>
          </a:bodyPr>
          <a:lstStyle/>
          <a:p>
            <a:r>
              <a:rPr lang="ru-RU" sz="2400" b="1">
                <a:latin typeface="Times New Roman" pitchFamily="18" charset="0"/>
                <a:cs typeface="Times New Roman" pitchFamily="18" charset="0"/>
              </a:rPr>
              <a:t>                                    </a:t>
            </a:r>
            <a:r>
              <a:rPr lang="ru-RU" sz="2800" b="1">
                <a:latin typeface="Times New Roman" pitchFamily="18" charset="0"/>
                <a:cs typeface="Times New Roman" pitchFamily="18" charset="0"/>
              </a:rPr>
              <a:t>Цель проекта:</a:t>
            </a:r>
            <a:r>
              <a:rPr lang="ru-RU" sz="2400" b="1">
                <a:latin typeface="Times New Roman" pitchFamily="18" charset="0"/>
                <a:cs typeface="Times New Roman" pitchFamily="18" charset="0"/>
              </a:rPr>
              <a:t> </a:t>
            </a:r>
          </a:p>
          <a:p>
            <a:pPr algn="ctr"/>
            <a:r>
              <a:rPr lang="ru-RU" sz="2800">
                <a:latin typeface="Calibri" pitchFamily="34" charset="0"/>
              </a:rPr>
              <a:t> </a:t>
            </a:r>
            <a:r>
              <a:rPr lang="ru-RU" sz="2800">
                <a:solidFill>
                  <a:srgbClr val="111111"/>
                </a:solidFill>
                <a:latin typeface="Times New Roman" pitchFamily="18" charset="0"/>
                <a:cs typeface="Times New Roman" pitchFamily="18" charset="0"/>
              </a:rPr>
              <a:t>воспитание у детей патриотизма, чувство гордости за подвиг народа в</a:t>
            </a:r>
          </a:p>
          <a:p>
            <a:pPr algn="ctr"/>
            <a:r>
              <a:rPr lang="ru-RU" sz="2800">
                <a:solidFill>
                  <a:srgbClr val="111111"/>
                </a:solidFill>
                <a:latin typeface="Times New Roman" pitchFamily="18" charset="0"/>
                <a:cs typeface="Times New Roman" pitchFamily="18" charset="0"/>
              </a:rPr>
              <a:t> Великой Отечественной войне.</a:t>
            </a:r>
            <a:endParaRPr lang="ru-RU" sz="280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Admin\Desktop\9-MayPrintMini.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Заголовок 3"/>
          <p:cNvSpPr>
            <a:spLocks noGrp="1"/>
          </p:cNvSpPr>
          <p:nvPr>
            <p:ph type="title"/>
          </p:nvPr>
        </p:nvSpPr>
        <p:spPr>
          <a:xfrm>
            <a:off x="457200" y="1052513"/>
            <a:ext cx="8229600" cy="5472112"/>
          </a:xfrm>
        </p:spPr>
        <p:txBody>
          <a:bodyPr/>
          <a:lstStyle/>
          <a:p>
            <a:pPr marL="342900" indent="-342900" algn="l">
              <a:lnSpc>
                <a:spcPct val="115000"/>
              </a:lnSpc>
              <a:spcAft>
                <a:spcPts val="1000"/>
              </a:spcAft>
              <a:tabLst>
                <a:tab pos="457200" algn="l"/>
              </a:tabLst>
            </a:pPr>
            <a:r>
              <a:rPr lang="ru-RU" sz="2000" b="1">
                <a:latin typeface="Times New Roman" pitchFamily="18" charset="0"/>
                <a:cs typeface="Times New Roman" pitchFamily="18" charset="0"/>
              </a:rPr>
              <a:t>  </a:t>
            </a:r>
            <a:r>
              <a:rPr lang="ru-RU" sz="2400" b="1">
                <a:latin typeface="Times New Roman" pitchFamily="18" charset="0"/>
                <a:cs typeface="Times New Roman" pitchFamily="18" charset="0"/>
              </a:rPr>
              <a:t>                          Задачи проекта:</a:t>
            </a:r>
            <a:br>
              <a:rPr lang="ru-RU" sz="1800" b="1">
                <a:latin typeface="Times New Roman" pitchFamily="18" charset="0"/>
                <a:cs typeface="Times New Roman" pitchFamily="18" charset="0"/>
              </a:rPr>
            </a:br>
            <a:r>
              <a:rPr lang="ru-RU" sz="1800" b="1">
                <a:latin typeface="Times New Roman" pitchFamily="18" charset="0"/>
                <a:cs typeface="Times New Roman" pitchFamily="18" charset="0"/>
              </a:rPr>
              <a:t>1.</a:t>
            </a:r>
            <a:r>
              <a:rPr lang="ru-RU" sz="1800">
                <a:solidFill>
                  <a:srgbClr val="000000"/>
                </a:solidFill>
                <a:latin typeface="Times New Roman" pitchFamily="18" charset="0"/>
                <a:ea typeface="Times New Roman" pitchFamily="18" charset="0"/>
                <a:cs typeface="Cordia New" pitchFamily="34" charset="-34"/>
              </a:rPr>
              <a:t>Обобщать и расширять знания детей об истории Великой Отечественной войны.</a:t>
            </a:r>
            <a:br>
              <a:rPr lang="ru-RU" sz="1800">
                <a:ea typeface="Calibri" pitchFamily="34" charset="0"/>
                <a:cs typeface="Cordia New" pitchFamily="34" charset="-34"/>
              </a:rPr>
            </a:br>
            <a:r>
              <a:rPr lang="ru-RU" sz="1800" b="1">
                <a:ea typeface="Calibri" pitchFamily="34" charset="0"/>
                <a:cs typeface="Cordia New" pitchFamily="34" charset="-34"/>
              </a:rPr>
              <a:t>2</a:t>
            </a:r>
            <a:r>
              <a:rPr lang="ru-RU" sz="1800">
                <a:ea typeface="Calibri" pitchFamily="34" charset="0"/>
                <a:cs typeface="Cordia New" pitchFamily="34" charset="-34"/>
              </a:rPr>
              <a:t>.</a:t>
            </a:r>
            <a:r>
              <a:rPr lang="ru-RU" sz="1800">
                <a:solidFill>
                  <a:srgbClr val="000000"/>
                </a:solidFill>
                <a:latin typeface="Times New Roman" pitchFamily="18" charset="0"/>
                <a:ea typeface="Times New Roman" pitchFamily="18" charset="0"/>
                <a:cs typeface="Cordia New" pitchFamily="34" charset="-34"/>
              </a:rPr>
              <a:t>Обобщать и расширять знания о героях войны и о подвигах юных героев, о боевой технике.</a:t>
            </a:r>
            <a:br>
              <a:rPr lang="ru-RU" sz="1800">
                <a:ea typeface="Calibri" pitchFamily="34" charset="0"/>
                <a:cs typeface="Cordia New" pitchFamily="34" charset="-34"/>
              </a:rPr>
            </a:br>
            <a:r>
              <a:rPr lang="ru-RU" sz="1800" b="1">
                <a:ea typeface="Calibri" pitchFamily="34" charset="0"/>
                <a:cs typeface="Cordia New" pitchFamily="34" charset="-34"/>
              </a:rPr>
              <a:t>3</a:t>
            </a:r>
            <a:r>
              <a:rPr lang="ru-RU" sz="1800">
                <a:ea typeface="Calibri" pitchFamily="34" charset="0"/>
                <a:cs typeface="Cordia New" pitchFamily="34" charset="-34"/>
              </a:rPr>
              <a:t>.</a:t>
            </a:r>
            <a:r>
              <a:rPr lang="ru-RU" sz="1800">
                <a:solidFill>
                  <a:srgbClr val="000000"/>
                </a:solidFill>
                <a:latin typeface="Times New Roman" pitchFamily="18" charset="0"/>
                <a:ea typeface="Times New Roman" pitchFamily="18" charset="0"/>
                <a:cs typeface="Cordia New" pitchFamily="34" charset="-34"/>
              </a:rPr>
              <a:t>Способствовать формированию чувства гордости за свой народ, его боевые заслуги.</a:t>
            </a:r>
            <a:br>
              <a:rPr lang="ru-RU" sz="1800">
                <a:ea typeface="Calibri" pitchFamily="34" charset="0"/>
                <a:cs typeface="Cordia New" pitchFamily="34" charset="-34"/>
              </a:rPr>
            </a:br>
            <a:r>
              <a:rPr lang="ru-RU" sz="1800" b="1">
                <a:ea typeface="Calibri" pitchFamily="34" charset="0"/>
                <a:cs typeface="Cordia New" pitchFamily="34" charset="-34"/>
              </a:rPr>
              <a:t>4</a:t>
            </a:r>
            <a:r>
              <a:rPr lang="ru-RU" sz="1800">
                <a:ea typeface="Calibri" pitchFamily="34" charset="0"/>
                <a:cs typeface="Cordia New" pitchFamily="34" charset="-34"/>
              </a:rPr>
              <a:t>.</a:t>
            </a:r>
            <a:r>
              <a:rPr lang="ru-RU" sz="1800">
                <a:solidFill>
                  <a:srgbClr val="000000"/>
                </a:solidFill>
                <a:latin typeface="Times New Roman" pitchFamily="18" charset="0"/>
                <a:ea typeface="Times New Roman" pitchFamily="18" charset="0"/>
                <a:cs typeface="Cordia New" pitchFamily="34" charset="-34"/>
              </a:rPr>
              <a:t>Продолжать развивать творческие способности в рамках реализации проекта.</a:t>
            </a:r>
            <a:br>
              <a:rPr lang="ru-RU" sz="1800">
                <a:ea typeface="Calibri" pitchFamily="34" charset="0"/>
                <a:cs typeface="Cordia New" pitchFamily="34" charset="-34"/>
              </a:rPr>
            </a:br>
            <a:r>
              <a:rPr lang="ru-RU" sz="1800" b="1">
                <a:ea typeface="Calibri" pitchFamily="34" charset="0"/>
                <a:cs typeface="Cordia New" pitchFamily="34" charset="-34"/>
              </a:rPr>
              <a:t>5.</a:t>
            </a:r>
            <a:r>
              <a:rPr lang="ru-RU" sz="1800">
                <a:solidFill>
                  <a:srgbClr val="000000"/>
                </a:solidFill>
                <a:latin typeface="Times New Roman" pitchFamily="18" charset="0"/>
                <a:ea typeface="Times New Roman" pitchFamily="18" charset="0"/>
                <a:cs typeface="Cordia New" pitchFamily="34" charset="-34"/>
              </a:rPr>
              <a:t>Продолжать расширять сотрудничество с родителями воспитанников.</a:t>
            </a:r>
            <a:br>
              <a:rPr lang="ru-RU" sz="1800">
                <a:ea typeface="Calibri" pitchFamily="34" charset="0"/>
                <a:cs typeface="Cordia New" pitchFamily="34" charset="-34"/>
              </a:rPr>
            </a:br>
            <a:r>
              <a:rPr lang="ru-RU" sz="1800" b="1">
                <a:ea typeface="Calibri" pitchFamily="34" charset="0"/>
                <a:cs typeface="Cordia New" pitchFamily="34" charset="-34"/>
              </a:rPr>
              <a:t>6</a:t>
            </a:r>
            <a:r>
              <a:rPr lang="ru-RU" sz="1800">
                <a:ea typeface="Calibri" pitchFamily="34" charset="0"/>
                <a:cs typeface="Cordia New" pitchFamily="34" charset="-34"/>
              </a:rPr>
              <a:t>.</a:t>
            </a:r>
            <a:r>
              <a:rPr lang="ru-RU" sz="1800">
                <a:solidFill>
                  <a:srgbClr val="000000"/>
                </a:solidFill>
                <a:latin typeface="Times New Roman" pitchFamily="18" charset="0"/>
                <a:cs typeface="Times New Roman" pitchFamily="18" charset="0"/>
              </a:rPr>
              <a:t>Воспитывать уважение к защитникам Отечества, памяти павших бойцов, ветеранам ВОВ.</a:t>
            </a:r>
            <a:br>
              <a:rPr lang="ru-RU" sz="1800">
                <a:latin typeface="Times New Roman" pitchFamily="18" charset="0"/>
                <a:cs typeface="Times New Roman" pitchFamily="18" charset="0"/>
              </a:rPr>
            </a:br>
            <a:endParaRPr lang="ru-RU" sz="18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Admin\Desktop\9-MayPrintMini.jpg"/>
          <p:cNvPicPr>
            <a:picLocks noChangeAspect="1" noChangeArrowheads="1"/>
          </p:cNvPicPr>
          <p:nvPr/>
        </p:nvPicPr>
        <p:blipFill>
          <a:blip r:embed="rId2"/>
          <a:srcRect/>
          <a:stretch>
            <a:fillRect/>
          </a:stretch>
        </p:blipFill>
        <p:spPr bwMode="auto">
          <a:xfrm>
            <a:off x="0" y="0"/>
            <a:ext cx="9144000" cy="7046913"/>
          </a:xfrm>
          <a:prstGeom prst="rect">
            <a:avLst/>
          </a:prstGeom>
          <a:noFill/>
          <a:ln w="9525">
            <a:noFill/>
            <a:miter lim="800000"/>
            <a:headEnd/>
            <a:tailEnd/>
          </a:ln>
        </p:spPr>
      </p:pic>
      <p:sp>
        <p:nvSpPr>
          <p:cNvPr id="19458" name="Заголовок 2"/>
          <p:cNvSpPr>
            <a:spLocks noGrp="1"/>
          </p:cNvSpPr>
          <p:nvPr>
            <p:ph type="title"/>
          </p:nvPr>
        </p:nvSpPr>
        <p:spPr>
          <a:xfrm>
            <a:off x="457200" y="1557338"/>
            <a:ext cx="8229600" cy="3455987"/>
          </a:xfrm>
        </p:spPr>
        <p:txBody>
          <a:bodyPr/>
          <a:lstStyle/>
          <a:p>
            <a:pPr algn="l"/>
            <a:r>
              <a:rPr lang="ru-RU" sz="2800" b="1">
                <a:latin typeface="Times New Roman" pitchFamily="18" charset="0"/>
                <a:cs typeface="Times New Roman" pitchFamily="18" charset="0"/>
              </a:rPr>
              <a:t>                                         </a:t>
            </a:r>
            <a:br>
              <a:rPr lang="ru-RU" sz="2800" b="1">
                <a:latin typeface="Times New Roman" pitchFamily="18" charset="0"/>
                <a:cs typeface="Times New Roman" pitchFamily="18" charset="0"/>
              </a:rPr>
            </a:br>
            <a:r>
              <a:rPr lang="ru-RU" sz="2800" b="1">
                <a:latin typeface="Times New Roman" pitchFamily="18" charset="0"/>
                <a:cs typeface="Times New Roman" pitchFamily="18" charset="0"/>
              </a:rPr>
              <a:t>                                           Актуальность проекта</a:t>
            </a:r>
            <a:br>
              <a:rPr lang="ru-RU" sz="2800" b="1">
                <a:latin typeface="Times New Roman" pitchFamily="18" charset="0"/>
                <a:cs typeface="Times New Roman" pitchFamily="18" charset="0"/>
              </a:rPr>
            </a:br>
            <a:br>
              <a:rPr lang="ru-RU" sz="2800" b="1">
                <a:latin typeface="Times New Roman" pitchFamily="18" charset="0"/>
                <a:cs typeface="Times New Roman" pitchFamily="18" charset="0"/>
              </a:rPr>
            </a:br>
            <a:br>
              <a:rPr lang="ru-RU" sz="1800">
                <a:latin typeface="Times New Roman" pitchFamily="18" charset="0"/>
                <a:cs typeface="Times New Roman" pitchFamily="18" charset="0"/>
              </a:rPr>
            </a:br>
            <a:r>
              <a:rPr lang="ru-RU" sz="2800">
                <a:latin typeface="Times New Roman" pitchFamily="18" charset="0"/>
                <a:cs typeface="Times New Roman" pitchFamily="18" charset="0"/>
              </a:rPr>
              <a:t>Патриотическое воспитание – основа нравственного воспитания  подрастающего поколения, основная задача нашего времени. Детство – самая благодатная пора для привития священного чувства  любви к Родине, поэтому воспитание патриотических чувств  необходимо начинать с дошкольного возраста , т.к именно на данном этапе формируется личность ребенка</a:t>
            </a:r>
            <a:r>
              <a:rPr lang="ru-RU" sz="1800">
                <a:latin typeface="Times New Roman" pitchFamily="18" charset="0"/>
                <a:cs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Admin\Desktop\9-MayPrintMini.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2" name="Заголовок 2"/>
          <p:cNvSpPr>
            <a:spLocks noGrp="1"/>
          </p:cNvSpPr>
          <p:nvPr>
            <p:ph type="title"/>
          </p:nvPr>
        </p:nvSpPr>
        <p:spPr>
          <a:xfrm>
            <a:off x="457200" y="1412875"/>
            <a:ext cx="8229600" cy="4752975"/>
          </a:xfrm>
        </p:spPr>
        <p:txBody>
          <a:bodyPr/>
          <a:lstStyle/>
          <a:p>
            <a:r>
              <a:rPr lang="ru-RU" sz="2800" b="1">
                <a:latin typeface="Times New Roman" pitchFamily="18" charset="0"/>
                <a:cs typeface="Times New Roman" pitchFamily="18" charset="0"/>
              </a:rPr>
              <a:t>Проблема проекта</a:t>
            </a:r>
            <a:br>
              <a:rPr lang="ru-RU" sz="2400" b="1">
                <a:latin typeface="Times New Roman" pitchFamily="18" charset="0"/>
                <a:cs typeface="Times New Roman" pitchFamily="18" charset="0"/>
              </a:rPr>
            </a:br>
            <a:br>
              <a:rPr lang="ru-RU" sz="2000">
                <a:latin typeface="Times New Roman" pitchFamily="18" charset="0"/>
                <a:cs typeface="Times New Roman" pitchFamily="18" charset="0"/>
              </a:rPr>
            </a:br>
            <a:r>
              <a:rPr lang="ru-RU" sz="2400">
                <a:latin typeface="Times New Roman" pitchFamily="18" charset="0"/>
                <a:cs typeface="Times New Roman" pitchFamily="18" charset="0"/>
              </a:rPr>
              <a:t>Дети в дошкольном возрасте плохо ориентируются в истории</a:t>
            </a:r>
            <a:r>
              <a:rPr lang="ru-RU" sz="2400" b="1">
                <a:latin typeface="Times New Roman" pitchFamily="18" charset="0"/>
                <a:cs typeface="Times New Roman" pitchFamily="18" charset="0"/>
              </a:rPr>
              <a:t> </a:t>
            </a:r>
            <a:r>
              <a:rPr lang="ru-RU" sz="2400">
                <a:latin typeface="Times New Roman" pitchFamily="18" charset="0"/>
                <a:cs typeface="Times New Roman" pitchFamily="18" charset="0"/>
              </a:rPr>
              <a:t>нашей страны, у детей не сформированы такие понятия, как ветераны, оборона, захватчики, фашисты.</a:t>
            </a:r>
            <a:r>
              <a:rPr lang="ru-RU" sz="2000">
                <a:latin typeface="Times New Roman" pitchFamily="18" charset="0"/>
                <a:cs typeface="Times New Roman" pitchFamily="18" charset="0"/>
              </a:rPr>
              <a:t>.</a:t>
            </a:r>
            <a:br>
              <a:rPr lang="ru-RU" sz="2000">
                <a:latin typeface="Times New Roman" pitchFamily="18" charset="0"/>
                <a:cs typeface="Times New Roman" pitchFamily="18" charset="0"/>
              </a:rPr>
            </a:br>
            <a:endParaRPr lang="ru-RU" sz="200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Admin\Desktop\9-MayPrintMini.jpg"/>
          <p:cNvPicPr>
            <a:picLocks noChangeAspect="1" noChangeArrowheads="1"/>
          </p:cNvPicPr>
          <p:nvPr/>
        </p:nvPicPr>
        <p:blipFill>
          <a:blip r:embed="rId2"/>
          <a:srcRect/>
          <a:stretch>
            <a:fillRect/>
          </a:stretch>
        </p:blipFill>
        <p:spPr bwMode="auto">
          <a:xfrm>
            <a:off x="-258763" y="0"/>
            <a:ext cx="9402763" cy="6858000"/>
          </a:xfrm>
          <a:prstGeom prst="rect">
            <a:avLst/>
          </a:prstGeom>
          <a:noFill/>
          <a:ln w="9525">
            <a:noFill/>
            <a:miter lim="800000"/>
            <a:headEnd/>
            <a:tailEnd/>
          </a:ln>
        </p:spPr>
      </p:pic>
      <p:sp>
        <p:nvSpPr>
          <p:cNvPr id="21506" name="Заголовок 2"/>
          <p:cNvSpPr>
            <a:spLocks noGrp="1"/>
          </p:cNvSpPr>
          <p:nvPr>
            <p:ph type="title"/>
          </p:nvPr>
        </p:nvSpPr>
        <p:spPr>
          <a:xfrm>
            <a:off x="457200" y="1412875"/>
            <a:ext cx="8229600" cy="4103688"/>
          </a:xfrm>
        </p:spPr>
        <p:txBody>
          <a:bodyPr/>
          <a:lstStyle/>
          <a:p>
            <a:pPr algn="l">
              <a:lnSpc>
                <a:spcPct val="115000"/>
              </a:lnSpc>
              <a:spcAft>
                <a:spcPts val="1000"/>
              </a:spcAft>
            </a:pPr>
            <a:r>
              <a:rPr lang="ru-RU" sz="2400" b="1">
                <a:latin typeface="Times New Roman" pitchFamily="18" charset="0"/>
                <a:cs typeface="Times New Roman" pitchFamily="18" charset="0"/>
              </a:rPr>
              <a:t>                            </a:t>
            </a:r>
            <a:br>
              <a:rPr lang="ru-RU" sz="2400" b="1">
                <a:latin typeface="Times New Roman" pitchFamily="18" charset="0"/>
                <a:cs typeface="Times New Roman" pitchFamily="18" charset="0"/>
              </a:rPr>
            </a:br>
            <a:br>
              <a:rPr lang="ru-RU" sz="2400" b="1">
                <a:latin typeface="Times New Roman" pitchFamily="18" charset="0"/>
                <a:cs typeface="Times New Roman" pitchFamily="18" charset="0"/>
              </a:rPr>
            </a:br>
            <a:r>
              <a:rPr lang="ru-RU" sz="2400" b="1">
                <a:latin typeface="Times New Roman" pitchFamily="18" charset="0"/>
                <a:cs typeface="Times New Roman" pitchFamily="18" charset="0"/>
              </a:rPr>
              <a:t>                             </a:t>
            </a:r>
            <a:r>
              <a:rPr lang="ru-RU" sz="2800" b="1">
                <a:latin typeface="Times New Roman" pitchFamily="18" charset="0"/>
                <a:cs typeface="Times New Roman" pitchFamily="18" charset="0"/>
              </a:rPr>
              <a:t>Ожидаемые результаты:</a:t>
            </a:r>
            <a:br>
              <a:rPr lang="ru-RU" sz="2800" b="1">
                <a:latin typeface="Times New Roman" pitchFamily="18" charset="0"/>
                <a:cs typeface="Times New Roman" pitchFamily="18" charset="0"/>
              </a:rPr>
            </a:br>
            <a:br>
              <a:rPr lang="ru-RU" sz="2400">
                <a:latin typeface="Times New Roman" pitchFamily="18" charset="0"/>
                <a:cs typeface="Times New Roman" pitchFamily="18" charset="0"/>
              </a:rPr>
            </a:br>
            <a:r>
              <a:rPr lang="ru-RU" sz="2800">
                <a:solidFill>
                  <a:srgbClr val="111111"/>
                </a:solidFill>
                <a:latin typeface="Times New Roman" pitchFamily="18" charset="0"/>
                <a:ea typeface="Times New Roman" pitchFamily="18" charset="0"/>
                <a:cs typeface="Cordia New" pitchFamily="34" charset="-34"/>
              </a:rPr>
              <a:t>1. Проявление детьми познавательной активности в беседах, знакомстве с художественной литературой рассказах родителей, ветеранов, в рассматривании наглядного материала;</a:t>
            </a:r>
            <a:br>
              <a:rPr lang="ru-RU" sz="2800">
                <a:ea typeface="Calibri" pitchFamily="34" charset="0"/>
                <a:cs typeface="Cordia New" pitchFamily="34" charset="-34"/>
              </a:rPr>
            </a:br>
            <a:r>
              <a:rPr lang="ru-RU" sz="2800">
                <a:solidFill>
                  <a:srgbClr val="111111"/>
                </a:solidFill>
                <a:latin typeface="Times New Roman" pitchFamily="18" charset="0"/>
                <a:ea typeface="Times New Roman" pitchFamily="18" charset="0"/>
                <a:cs typeface="Cordia New" pitchFamily="34" charset="-34"/>
              </a:rPr>
              <a:t>2. Активное участие ребят в совместных работах, играх;</a:t>
            </a:r>
            <a:br>
              <a:rPr lang="ru-RU" sz="2800">
                <a:ea typeface="Calibri" pitchFamily="34" charset="0"/>
                <a:cs typeface="Cordia New" pitchFamily="34" charset="-34"/>
              </a:rPr>
            </a:br>
            <a:r>
              <a:rPr lang="ru-RU" sz="2800">
                <a:solidFill>
                  <a:srgbClr val="111111"/>
                </a:solidFill>
                <a:latin typeface="Times New Roman" pitchFamily="18" charset="0"/>
                <a:ea typeface="Times New Roman" pitchFamily="18" charset="0"/>
                <a:cs typeface="Cordia New" pitchFamily="34" charset="-34"/>
              </a:rPr>
              <a:t>3. Проявление творческого интереса;</a:t>
            </a:r>
            <a:br>
              <a:rPr lang="ru-RU" sz="2800">
                <a:ea typeface="Calibri" pitchFamily="34" charset="0"/>
                <a:cs typeface="Cordia New" pitchFamily="34" charset="-34"/>
              </a:rPr>
            </a:br>
            <a:r>
              <a:rPr lang="ru-RU" sz="2800">
                <a:solidFill>
                  <a:srgbClr val="111111"/>
                </a:solidFill>
                <a:latin typeface="Times New Roman" pitchFamily="18" charset="0"/>
                <a:ea typeface="Times New Roman" pitchFamily="18" charset="0"/>
                <a:cs typeface="Cordia New" pitchFamily="34" charset="-34"/>
              </a:rPr>
              <a:t>4. Почтительное отношение к героям войны.</a:t>
            </a:r>
            <a:br>
              <a:rPr lang="ru-RU" sz="2800">
                <a:ea typeface="Calibri" pitchFamily="34" charset="0"/>
                <a:cs typeface="Cordia New" pitchFamily="34" charset="-34"/>
              </a:rPr>
            </a:br>
            <a:endParaRPr lang="ru-RU" sz="280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C:\Users\Admin\Desktop\9-MayPrintMini.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Заголовок 2"/>
          <p:cNvSpPr>
            <a:spLocks noGrp="1"/>
          </p:cNvSpPr>
          <p:nvPr>
            <p:ph type="title"/>
          </p:nvPr>
        </p:nvSpPr>
        <p:spPr>
          <a:xfrm>
            <a:off x="0" y="1125538"/>
            <a:ext cx="8929688" cy="4391025"/>
          </a:xfrm>
        </p:spPr>
        <p:txBody>
          <a:bodyPr>
            <a:normAutofit/>
          </a:bodyPr>
          <a:lstStyle/>
          <a:p>
            <a:pPr indent="450850" algn="l">
              <a:lnSpc>
                <a:spcPct val="115000"/>
              </a:lnSpc>
              <a:spcAft>
                <a:spcPts val="1000"/>
              </a:spcAft>
            </a:pPr>
            <a:r>
              <a:rPr lang="ru-RU" sz="1600">
                <a:latin typeface="Times New Roman" pitchFamily="18" charset="0"/>
                <a:cs typeface="Times New Roman" pitchFamily="18" charset="0"/>
              </a:rPr>
              <a:t>                      </a:t>
            </a: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r>
              <a:rPr lang="ru-RU" sz="1600">
                <a:latin typeface="Times New Roman" pitchFamily="18" charset="0"/>
                <a:cs typeface="Times New Roman" pitchFamily="18" charset="0"/>
              </a:rPr>
              <a:t>                                               </a:t>
            </a: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r>
              <a:rPr lang="ru-RU" sz="1600">
                <a:latin typeface="Times New Roman" pitchFamily="18" charset="0"/>
                <a:cs typeface="Times New Roman" pitchFamily="18" charset="0"/>
              </a:rPr>
              <a:t>                                                            </a:t>
            </a:r>
            <a:r>
              <a:rPr lang="ru-RU" sz="2800" b="1">
                <a:latin typeface="Times New Roman" pitchFamily="18" charset="0"/>
                <a:cs typeface="Times New Roman" pitchFamily="18" charset="0"/>
              </a:rPr>
              <a:t>Этапы реализации проекта:</a:t>
            </a:r>
            <a:r>
              <a:rPr lang="ru-RU" sz="2400" b="1">
                <a:latin typeface="Times New Roman" pitchFamily="18" charset="0"/>
                <a:cs typeface="Times New Roman" pitchFamily="18" charset="0"/>
              </a:rPr>
              <a:t> </a:t>
            </a:r>
            <a:br>
              <a:rPr lang="ru-RU" sz="2400" b="1">
                <a:latin typeface="Times New Roman" pitchFamily="18" charset="0"/>
                <a:cs typeface="Times New Roman" pitchFamily="18" charset="0"/>
              </a:rPr>
            </a:br>
            <a:br>
              <a:rPr lang="ru-RU" sz="2400" b="1">
                <a:latin typeface="Times New Roman" pitchFamily="18" charset="0"/>
                <a:cs typeface="Times New Roman" pitchFamily="18" charset="0"/>
              </a:rPr>
            </a:br>
            <a:r>
              <a:rPr lang="ru-RU" sz="2400">
                <a:solidFill>
                  <a:srgbClr val="111111"/>
                </a:solidFill>
                <a:latin typeface="Times New Roman" pitchFamily="18" charset="0"/>
                <a:ea typeface="Times New Roman" pitchFamily="18" charset="0"/>
                <a:cs typeface="Cordia New" pitchFamily="34" charset="-34"/>
              </a:rPr>
              <a:t>1. Подбор художественной литературы </a:t>
            </a:r>
            <a:r>
              <a:rPr lang="ru-RU" sz="2400" i="1">
                <a:solidFill>
                  <a:srgbClr val="111111"/>
                </a:solidFill>
                <a:latin typeface="Times New Roman" pitchFamily="18" charset="0"/>
                <a:ea typeface="Times New Roman" pitchFamily="18" charset="0"/>
                <a:cs typeface="Cordia New" pitchFamily="34" charset="-34"/>
              </a:rPr>
              <a:t>(пословицы о Родине, стихи, рассказы, буклеты)</a:t>
            </a:r>
            <a:r>
              <a:rPr lang="ru-RU" sz="2400">
                <a:solidFill>
                  <a:srgbClr val="111111"/>
                </a:solidFill>
                <a:latin typeface="Times New Roman" pitchFamily="18" charset="0"/>
                <a:ea typeface="Times New Roman" pitchFamily="18" charset="0"/>
                <a:cs typeface="Cordia New" pitchFamily="34" charset="-34"/>
              </a:rPr>
              <a:t>.</a:t>
            </a:r>
            <a:br>
              <a:rPr lang="ru-RU" sz="2400">
                <a:ea typeface="Calibri" pitchFamily="34" charset="0"/>
                <a:cs typeface="Cordia New" pitchFamily="34" charset="-34"/>
              </a:rPr>
            </a:br>
            <a:r>
              <a:rPr lang="ru-RU" sz="2400">
                <a:solidFill>
                  <a:srgbClr val="111111"/>
                </a:solidFill>
                <a:latin typeface="Times New Roman" pitchFamily="18" charset="0"/>
                <a:ea typeface="Times New Roman" pitchFamily="18" charset="0"/>
                <a:cs typeface="Cordia New" pitchFamily="34" charset="-34"/>
              </a:rPr>
              <a:t>2. Подбор наглядного материала </a:t>
            </a:r>
            <a:r>
              <a:rPr lang="ru-RU" sz="2400" i="1">
                <a:solidFill>
                  <a:srgbClr val="111111"/>
                </a:solidFill>
                <a:latin typeface="Times New Roman" pitchFamily="18" charset="0"/>
                <a:ea typeface="Times New Roman" pitchFamily="18" charset="0"/>
                <a:cs typeface="Cordia New" pitchFamily="34" charset="-34"/>
              </a:rPr>
              <a:t>(иллюстрации на военную тематику, игрушечная военная техника)</a:t>
            </a:r>
            <a:r>
              <a:rPr lang="ru-RU" sz="2400">
                <a:solidFill>
                  <a:srgbClr val="111111"/>
                </a:solidFill>
                <a:latin typeface="Times New Roman" pitchFamily="18" charset="0"/>
                <a:ea typeface="Times New Roman" pitchFamily="18" charset="0"/>
                <a:cs typeface="Cordia New" pitchFamily="34" charset="-34"/>
              </a:rPr>
              <a:t>.</a:t>
            </a:r>
            <a:br>
              <a:rPr lang="ru-RU" sz="2400">
                <a:ea typeface="Calibri" pitchFamily="34" charset="0"/>
                <a:cs typeface="Cordia New" pitchFamily="34" charset="-34"/>
              </a:rPr>
            </a:br>
            <a:r>
              <a:rPr lang="ru-RU" sz="2400">
                <a:solidFill>
                  <a:srgbClr val="111111"/>
                </a:solidFill>
                <a:latin typeface="Times New Roman" pitchFamily="18" charset="0"/>
                <a:ea typeface="Times New Roman" pitchFamily="18" charset="0"/>
                <a:cs typeface="Cordia New" pitchFamily="34" charset="-34"/>
              </a:rPr>
              <a:t>3. Оформление стенда «Дети победы», «Все для победы», «Война навек их юными оставила».</a:t>
            </a:r>
            <a:br>
              <a:rPr lang="ru-RU" sz="2400">
                <a:ea typeface="Calibri" pitchFamily="34" charset="0"/>
                <a:cs typeface="Cordia New" pitchFamily="34" charset="-34"/>
              </a:rPr>
            </a:br>
            <a:r>
              <a:rPr lang="ru-RU" sz="2400">
                <a:solidFill>
                  <a:srgbClr val="111111"/>
                </a:solidFill>
                <a:latin typeface="Times New Roman" pitchFamily="18" charset="0"/>
                <a:ea typeface="Times New Roman" pitchFamily="18" charset="0"/>
                <a:cs typeface="Cordia New" pitchFamily="34" charset="-34"/>
              </a:rPr>
              <a:t>4. Составление конспектов тематических занятий.</a:t>
            </a:r>
            <a:br>
              <a:rPr lang="ru-RU" sz="2400">
                <a:ea typeface="Calibri" pitchFamily="34" charset="0"/>
                <a:cs typeface="Cordia New" pitchFamily="34" charset="-34"/>
              </a:rPr>
            </a:br>
            <a:r>
              <a:rPr lang="ru-RU" sz="2400">
                <a:solidFill>
                  <a:srgbClr val="111111"/>
                </a:solidFill>
                <a:latin typeface="Times New Roman" pitchFamily="18" charset="0"/>
                <a:ea typeface="Times New Roman" pitchFamily="18" charset="0"/>
                <a:cs typeface="Cordia New" pitchFamily="34" charset="-34"/>
              </a:rPr>
              <a:t>5. Подготовка информации для родителей.</a:t>
            </a:r>
            <a:br>
              <a:rPr lang="ru-RU" sz="2400">
                <a:ea typeface="Calibri" pitchFamily="34" charset="0"/>
                <a:cs typeface="Cordia New" pitchFamily="34" charset="-34"/>
              </a:rPr>
            </a:br>
            <a:r>
              <a:rPr lang="ru-RU" sz="2400">
                <a:solidFill>
                  <a:srgbClr val="111111"/>
                </a:solidFill>
                <a:latin typeface="Times New Roman" pitchFamily="18" charset="0"/>
                <a:ea typeface="Times New Roman" pitchFamily="18" charset="0"/>
                <a:cs typeface="Cordia New" pitchFamily="34" charset="-34"/>
              </a:rPr>
              <a:t>6. Подбор фильма детям о героях Великой Отечественной войны.</a:t>
            </a:r>
            <a:br>
              <a:rPr lang="ru-RU" sz="2400">
                <a:ea typeface="Calibri" pitchFamily="34" charset="0"/>
                <a:cs typeface="Cordia New" pitchFamily="34" charset="-34"/>
              </a:rPr>
            </a:br>
            <a:br>
              <a:rPr lang="ru-RU" sz="2000">
                <a:latin typeface="Times New Roman" pitchFamily="18" charset="0"/>
                <a:cs typeface="Times New Roman" pitchFamily="18" charset="0"/>
              </a:rPr>
            </a:br>
            <a:r>
              <a:rPr lang="ru-RU" sz="2000">
                <a:latin typeface="Times New Roman" pitchFamily="18" charset="0"/>
                <a:cs typeface="Times New Roman" pitchFamily="18" charset="0"/>
              </a:rPr>
              <a:t> </a:t>
            </a:r>
            <a:br>
              <a:rPr lang="ru-RU" sz="2000"/>
            </a:br>
            <a:br>
              <a:rPr lang="ru-RU" sz="1600">
                <a:latin typeface="Times New Roman" pitchFamily="18" charset="0"/>
                <a:cs typeface="Times New Roman" pitchFamily="18" charset="0"/>
              </a:rPr>
            </a:br>
            <a:br>
              <a:rPr lang="ru-RU" sz="1600">
                <a:latin typeface="Times New Roman" pitchFamily="18" charset="0"/>
                <a:cs typeface="Times New Roman" pitchFamily="18" charset="0"/>
              </a:rPr>
            </a:br>
            <a:endParaRPr lang="ru-RU" sz="160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C:\Users\Admin\Desktop\9-MayPrintMini.jpg"/>
          <p:cNvPicPr>
            <a:picLocks noChangeAspect="1" noChangeArrowheads="1"/>
          </p:cNvPicPr>
          <p:nvPr/>
        </p:nvPicPr>
        <p:blipFill>
          <a:blip r:embed="rId2"/>
          <a:srcRect/>
          <a:stretch>
            <a:fillRect/>
          </a:stretch>
        </p:blipFill>
        <p:spPr bwMode="auto">
          <a:xfrm>
            <a:off x="0" y="115888"/>
            <a:ext cx="9144000" cy="6742112"/>
          </a:xfrm>
          <a:prstGeom prst="rect">
            <a:avLst/>
          </a:prstGeom>
          <a:noFill/>
          <a:ln w="9525">
            <a:noFill/>
            <a:miter lim="800000"/>
            <a:headEnd/>
            <a:tailEnd/>
          </a:ln>
        </p:spPr>
      </p:pic>
      <p:sp>
        <p:nvSpPr>
          <p:cNvPr id="23554" name="Заголовок 4"/>
          <p:cNvSpPr>
            <a:spLocks noGrp="1"/>
          </p:cNvSpPr>
          <p:nvPr>
            <p:ph type="title"/>
          </p:nvPr>
        </p:nvSpPr>
        <p:spPr/>
        <p:txBody>
          <a:bodyPr/>
          <a:lstStyle/>
          <a:p>
            <a:endParaRPr lang="ru-RU"/>
          </a:p>
        </p:txBody>
      </p:sp>
      <p:sp>
        <p:nvSpPr>
          <p:cNvPr id="23555" name="TextBox 7"/>
          <p:cNvSpPr txBox="1">
            <a:spLocks noChangeArrowheads="1"/>
          </p:cNvSpPr>
          <p:nvPr/>
        </p:nvSpPr>
        <p:spPr bwMode="auto">
          <a:xfrm>
            <a:off x="2771775" y="1700213"/>
            <a:ext cx="4572000" cy="512762"/>
          </a:xfrm>
          <a:prstGeom prst="rect">
            <a:avLst/>
          </a:prstGeom>
          <a:noFill/>
          <a:ln w="9525">
            <a:noFill/>
            <a:miter lim="800000"/>
            <a:headEnd/>
            <a:tailEnd/>
          </a:ln>
        </p:spPr>
        <p:txBody>
          <a:bodyPr>
            <a:spAutoFit/>
          </a:bodyPr>
          <a:lstStyle/>
          <a:p>
            <a:pPr algn="just">
              <a:lnSpc>
                <a:spcPct val="115000"/>
              </a:lnSpc>
              <a:spcAft>
                <a:spcPts val="1000"/>
              </a:spcAft>
            </a:pPr>
            <a:r>
              <a:rPr lang="ru-RU" sz="2400" b="1">
                <a:solidFill>
                  <a:srgbClr val="111111"/>
                </a:solidFill>
                <a:latin typeface="Times New Roman" pitchFamily="18" charset="0"/>
                <a:ea typeface="Times New Roman" pitchFamily="18" charset="0"/>
                <a:cs typeface="Cordia New" pitchFamily="34" charset="-34"/>
              </a:rPr>
              <a:t>1 этап - подготовительный</a:t>
            </a:r>
            <a:endParaRPr lang="ru-RU" sz="2400">
              <a:latin typeface="Calibri" pitchFamily="34" charset="0"/>
              <a:ea typeface="Calibri" pitchFamily="34" charset="0"/>
              <a:cs typeface="Cordia New" pitchFamily="34" charset="-34"/>
            </a:endParaRPr>
          </a:p>
        </p:txBody>
      </p:sp>
      <p:graphicFrame>
        <p:nvGraphicFramePr>
          <p:cNvPr id="7" name="Таблица 6"/>
          <p:cNvGraphicFramePr>
            <a:graphicFrameLocks noGrp="1"/>
          </p:cNvGraphicFramePr>
          <p:nvPr/>
        </p:nvGraphicFramePr>
        <p:xfrm>
          <a:off x="539750" y="2159000"/>
          <a:ext cx="8424863" cy="4419219"/>
        </p:xfrm>
        <a:graphic>
          <a:graphicData uri="http://schemas.openxmlformats.org/drawingml/2006/table">
            <a:tbl>
              <a:tblPr/>
              <a:tblGrid>
                <a:gridCol w="1800225">
                  <a:extLst>
                    <a:ext uri="{9D8B030D-6E8A-4147-A177-3AD203B41FA5}">
                      <a16:colId xmlns:a16="http://schemas.microsoft.com/office/drawing/2014/main" val="20000"/>
                    </a:ext>
                  </a:extLst>
                </a:gridCol>
                <a:gridCol w="3168650">
                  <a:extLst>
                    <a:ext uri="{9D8B030D-6E8A-4147-A177-3AD203B41FA5}">
                      <a16:colId xmlns:a16="http://schemas.microsoft.com/office/drawing/2014/main" val="20001"/>
                    </a:ext>
                  </a:extLst>
                </a:gridCol>
                <a:gridCol w="3455988">
                  <a:extLst>
                    <a:ext uri="{9D8B030D-6E8A-4147-A177-3AD203B41FA5}">
                      <a16:colId xmlns:a16="http://schemas.microsoft.com/office/drawing/2014/main" val="20002"/>
                    </a:ext>
                  </a:extLst>
                </a:gridCol>
              </a:tblGrid>
              <a:tr h="357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Сроки реализации</a:t>
                      </a:r>
                      <a:endParaRPr kumimoji="0" lang="ru-RU" sz="1600" b="1" i="0" u="none" strike="noStrike" cap="none" normalizeH="0" baseline="0">
                        <a:ln>
                          <a:noFill/>
                        </a:ln>
                        <a:solidFill>
                          <a:srgbClr val="000000"/>
                        </a:solidFill>
                        <a:effectLst/>
                        <a:latin typeface="Times New Roman" pitchFamily="18" charset="0"/>
                        <a:cs typeface="Times New Roman" pitchFamily="18" charset="0"/>
                      </a:endParaRP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Мероприятия</a:t>
                      </a:r>
                      <a:endParaRPr kumimoji="0" lang="ru-RU" sz="1600" b="1" i="0" u="none" strike="noStrike" cap="none" normalizeH="0" baseline="0">
                        <a:ln>
                          <a:noFill/>
                        </a:ln>
                        <a:solidFill>
                          <a:srgbClr val="000000"/>
                        </a:solidFill>
                        <a:effectLst/>
                        <a:latin typeface="Times New Roman" pitchFamily="18" charset="0"/>
                        <a:cs typeface="Times New Roman" pitchFamily="18" charset="0"/>
                      </a:endParaRP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Цели</a:t>
                      </a:r>
                      <a:endParaRPr kumimoji="0" lang="ru-RU" sz="1600" b="1" i="0" u="none" strike="noStrike" cap="none" normalizeH="0" baseline="0">
                        <a:ln>
                          <a:noFill/>
                        </a:ln>
                        <a:solidFill>
                          <a:srgbClr val="000000"/>
                        </a:solidFill>
                        <a:effectLst/>
                        <a:latin typeface="Times New Roman" pitchFamily="18" charset="0"/>
                        <a:cs typeface="Times New Roman" pitchFamily="18" charset="0"/>
                      </a:endParaRP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1 неделя проекта</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(с 18.04 по 22.04)</a:t>
                      </a:r>
                      <a:endParaRPr kumimoji="0" lang="ru-RU" sz="1600" b="1" i="0" u="none" strike="noStrike" cap="none" normalizeH="0" baseline="0">
                        <a:ln>
                          <a:noFill/>
                        </a:ln>
                        <a:solidFill>
                          <a:srgbClr val="000000"/>
                        </a:solidFill>
                        <a:effectLst/>
                        <a:latin typeface="Times New Roman" pitchFamily="18" charset="0"/>
                        <a:cs typeface="Times New Roman" pitchFamily="18" charset="0"/>
                      </a:endParaRP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1. Изучение и анализ (мониторинг) уровня знаний и представлений воспитанников по предлагаемой теме.</a:t>
                      </a: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1.Определить сформированность знаний и представлений о празднике «День Победы», его назначении.</a:t>
                      </a: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2054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1 неделя проекта</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a:ln>
                            <a:noFill/>
                          </a:ln>
                          <a:solidFill>
                            <a:srgbClr val="FFFFFF"/>
                          </a:solidFill>
                          <a:effectLst/>
                          <a:latin typeface="Times New Roman" pitchFamily="18" charset="0"/>
                          <a:cs typeface="Times New Roman" pitchFamily="18" charset="0"/>
                        </a:rPr>
                        <a:t>(с 18.04. по 22.04)</a:t>
                      </a:r>
                      <a:endParaRPr kumimoji="0" lang="ru-RU" sz="1600" b="1" i="0" u="none" strike="noStrike" cap="none" normalizeH="0" baseline="0">
                        <a:ln>
                          <a:noFill/>
                        </a:ln>
                        <a:solidFill>
                          <a:srgbClr val="000000"/>
                        </a:solidFill>
                        <a:effectLst/>
                        <a:latin typeface="Times New Roman" pitchFamily="18" charset="0"/>
                        <a:cs typeface="Times New Roman" pitchFamily="18" charset="0"/>
                      </a:endParaRP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1. Подбор методической литературы.</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2.Подбор художественной литературы и интернет ресурсов</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3. Написание и разработка конспектов занятий</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4. Подбор дидактического материала для рассматривания детьми и для организации выставки.</a:t>
                      </a: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1.Методическое обеспечение проекта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2. Методическое обеспечение проекта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3.Планирование предстоящей работы</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a:ln>
                            <a:noFill/>
                          </a:ln>
                          <a:solidFill>
                            <a:srgbClr val="000000"/>
                          </a:solidFill>
                          <a:effectLst/>
                          <a:latin typeface="Times New Roman" pitchFamily="18" charset="0"/>
                          <a:cs typeface="Times New Roman" pitchFamily="18" charset="0"/>
                        </a:rPr>
                        <a:t>4.Дидактическое обеспечение проекта</a:t>
                      </a:r>
                    </a:p>
                  </a:txBody>
                  <a:tcPr marL="49013" marR="4901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C:\Users\Admin\Desktop\9-MayPrintMini.jpg"/>
          <p:cNvPicPr>
            <a:picLocks noChangeAspect="1" noChangeArrowheads="1"/>
          </p:cNvPicPr>
          <p:nvPr/>
        </p:nvPicPr>
        <p:blipFill>
          <a:blip r:embed="rId2"/>
          <a:srcRect/>
          <a:stretch>
            <a:fillRect/>
          </a:stretch>
        </p:blipFill>
        <p:spPr bwMode="auto">
          <a:xfrm>
            <a:off x="0" y="-171450"/>
            <a:ext cx="9144000" cy="6858000"/>
          </a:xfrm>
          <a:prstGeom prst="rect">
            <a:avLst/>
          </a:prstGeom>
          <a:noFill/>
          <a:ln w="9525">
            <a:noFill/>
            <a:miter lim="800000"/>
            <a:headEnd/>
            <a:tailEnd/>
          </a:ln>
        </p:spPr>
      </p:pic>
      <p:sp>
        <p:nvSpPr>
          <p:cNvPr id="24578" name="Заголовок 2"/>
          <p:cNvSpPr>
            <a:spLocks noGrp="1"/>
          </p:cNvSpPr>
          <p:nvPr>
            <p:ph type="title"/>
          </p:nvPr>
        </p:nvSpPr>
        <p:spPr>
          <a:xfrm>
            <a:off x="-180975" y="1484313"/>
            <a:ext cx="9324975" cy="4681537"/>
          </a:xfrm>
        </p:spPr>
        <p:txBody>
          <a:bodyPr/>
          <a:lstStyle/>
          <a:p>
            <a:pPr algn="l"/>
            <a:r>
              <a:rPr lang="ru-RU" sz="1800">
                <a:latin typeface="Times New Roman" pitchFamily="18" charset="0"/>
                <a:cs typeface="Times New Roman" pitchFamily="18" charset="0"/>
              </a:rPr>
              <a:t>  </a:t>
            </a:r>
            <a:br>
              <a:rPr lang="ru-RU" sz="1800">
                <a:latin typeface="Times New Roman" pitchFamily="18" charset="0"/>
                <a:cs typeface="Times New Roman" pitchFamily="18" charset="0"/>
              </a:rPr>
            </a:br>
            <a:endParaRPr lang="ru-RU" sz="1800">
              <a:latin typeface="Times New Roman" pitchFamily="18" charset="0"/>
              <a:cs typeface="Times New Roman" pitchFamily="18" charset="0"/>
            </a:endParaRPr>
          </a:p>
        </p:txBody>
      </p:sp>
      <p:graphicFrame>
        <p:nvGraphicFramePr>
          <p:cNvPr id="2" name="Таблица 1"/>
          <p:cNvGraphicFramePr>
            <a:graphicFrameLocks noGrp="1"/>
          </p:cNvGraphicFramePr>
          <p:nvPr/>
        </p:nvGraphicFramePr>
        <p:xfrm>
          <a:off x="755650" y="1354138"/>
          <a:ext cx="7920038" cy="5333049"/>
        </p:xfrm>
        <a:graphic>
          <a:graphicData uri="http://schemas.openxmlformats.org/drawingml/2006/table">
            <a:tbl>
              <a:tblPr/>
              <a:tblGrid>
                <a:gridCol w="936625">
                  <a:extLst>
                    <a:ext uri="{9D8B030D-6E8A-4147-A177-3AD203B41FA5}">
                      <a16:colId xmlns:a16="http://schemas.microsoft.com/office/drawing/2014/main" val="20000"/>
                    </a:ext>
                  </a:extLst>
                </a:gridCol>
                <a:gridCol w="3600450">
                  <a:extLst>
                    <a:ext uri="{9D8B030D-6E8A-4147-A177-3AD203B41FA5}">
                      <a16:colId xmlns:a16="http://schemas.microsoft.com/office/drawing/2014/main" val="20001"/>
                    </a:ext>
                  </a:extLst>
                </a:gridCol>
                <a:gridCol w="3382963">
                  <a:extLst>
                    <a:ext uri="{9D8B030D-6E8A-4147-A177-3AD203B41FA5}">
                      <a16:colId xmlns:a16="http://schemas.microsoft.com/office/drawing/2014/main" val="20002"/>
                    </a:ext>
                  </a:extLst>
                </a:gridCol>
              </a:tblGrid>
              <a:tr h="100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Дата</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Мероприятия</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Задачи</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65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25.04.2022</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1. Беседа «Майские праздники»</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2. Сюжетно-ролевая игра «Разведчики»</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3. Раскраски «Военные ребята»</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уточнить названия и назначения майских праздников.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учить распределять роли; играть по правилам.</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учить умению аккуратно закрашивать, развивать цветовое восприятие.</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385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26.04.2022</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1. Чтение С.П. Алексеев «Победа будет за нами!».</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2. ЧХЛ Заучивание стихотворения М. Исаковский «Поезжай за моря, океаны…»</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3. Беседа: «По дорогам войны»</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расширять представления детей о Российской армии.</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побуждать запомнить стихотворение, читать, передавая чувство гордости за свою Родину.</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развивать патриотические чувства.</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385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Times New Roman" pitchFamily="18" charset="0"/>
                          <a:cs typeface="Times New Roman" pitchFamily="18" charset="0"/>
                        </a:rPr>
                        <a:t>27.04.2022</a:t>
                      </a: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1.Рассматривание репродукции картины А.П. и С.П. Ткачевых «На родной земле».</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2. Сюжетно-ролевая игра «Моряки»</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3. Беседа «Праздник, со слезами на глазах»</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учить детей понимать основную мысль произведения.</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закрепить действия, задачи моряков.</a:t>
                      </a:r>
                    </a:p>
                    <a:p>
                      <a:pPr marL="0" marR="0" lvl="0" indent="0" algn="l"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a:ln>
                            <a:noFill/>
                          </a:ln>
                          <a:solidFill>
                            <a:srgbClr val="000000"/>
                          </a:solidFill>
                          <a:effectLst/>
                          <a:latin typeface="Times New Roman" pitchFamily="18" charset="0"/>
                          <a:cs typeface="Times New Roman" pitchFamily="18" charset="0"/>
                        </a:rPr>
                        <a:t>Цель: уточнить значение дня Победы в жизни русского народа.</a:t>
                      </a:r>
                      <a:endParaRPr kumimoji="0" lang="ru-RU" sz="1400" b="0" i="0" u="none" strike="noStrike" cap="none" normalizeH="0" baseline="0">
                        <a:ln>
                          <a:noFill/>
                        </a:ln>
                        <a:solidFill>
                          <a:srgbClr val="000000"/>
                        </a:solidFill>
                        <a:effectLst/>
                        <a:latin typeface="Times New Roman" pitchFamily="18" charset="0"/>
                        <a:ea typeface="Calibri" pitchFamily="34" charset="0"/>
                        <a:cs typeface="Times New Roman" pitchFamily="18" charset="0"/>
                      </a:endParaRPr>
                    </a:p>
                  </a:txBody>
                  <a:tcPr marL="32276" marR="322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
        <p:nvSpPr>
          <p:cNvPr id="24612" name="Rectangle 36"/>
          <p:cNvSpPr>
            <a:spLocks noChangeArrowheads="1"/>
          </p:cNvSpPr>
          <p:nvPr/>
        </p:nvSpPr>
        <p:spPr bwMode="auto">
          <a:xfrm>
            <a:off x="4716463" y="823913"/>
            <a:ext cx="2849562" cy="512762"/>
          </a:xfrm>
          <a:prstGeom prst="rect">
            <a:avLst/>
          </a:prstGeom>
          <a:noFill/>
          <a:ln w="9525">
            <a:noFill/>
            <a:miter lim="800000"/>
            <a:headEnd/>
            <a:tailEnd/>
          </a:ln>
          <a:effectLst/>
        </p:spPr>
        <p:txBody>
          <a:bodyPr wrap="none">
            <a:spAutoFit/>
          </a:bodyPr>
          <a:lstStyle/>
          <a:p>
            <a:pPr>
              <a:lnSpc>
                <a:spcPct val="115000"/>
              </a:lnSpc>
              <a:spcAft>
                <a:spcPts val="1000"/>
              </a:spcAft>
            </a:pPr>
            <a:r>
              <a:rPr lang="ru-RU" sz="2400" b="1">
                <a:solidFill>
                  <a:srgbClr val="111111"/>
                </a:solidFill>
              </a:rPr>
              <a:t>2 этап - основной</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1154</Words>
  <Application>Microsoft Office PowerPoint</Application>
  <PresentationFormat>Экран (4:3)</PresentationFormat>
  <Paragraphs>116</Paragraphs>
  <Slides>15</Slides>
  <Notes>2</Notes>
  <HiddenSlides>0</HiddenSlides>
  <MMClips>1</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Муниципальное дошкольное образовательное учреждение «Детский сад №24 комбинированного вида»          Проект Тема: « Этот День Победы»             </vt:lpstr>
      <vt:lpstr>Презентация PowerPoint</vt:lpstr>
      <vt:lpstr>                            Задачи проекта: 1.Обобщать и расширять знания детей об истории Великой Отечественной войны. 2.Обобщать и расширять знания о героях войны и о подвигах юных героев, о боевой технике. 3.Способствовать формированию чувства гордости за свой народ, его боевые заслуги. 4.Продолжать развивать творческие способности в рамках реализации проекта. 5.Продолжать расширять сотрудничество с родителями воспитанников. 6.Воспитывать уважение к защитникам Отечества, памяти павших бойцов, ветеранам ВОВ. </vt:lpstr>
      <vt:lpstr>                                                                                     Актуальность проекта   Патриотическое воспитание – основа нравственного воспитания  подрастающего поколения, основная задача нашего времени. Детство – самая благодатная пора для привития священного чувства  любви к Родине, поэтому воспитание патриотических чувств  необходимо начинать с дошкольного возраста , т.к именно на данном этапе формируется личность ребенка.</vt:lpstr>
      <vt:lpstr>Проблема проекта  Дети в дошкольном возрасте плохо ориентируются в истории нашей страны, у детей не сформированы такие понятия, как ветераны, оборона, захватчики, фашисты.. </vt:lpstr>
      <vt:lpstr>                                                           Ожидаемые результаты:  1. Проявление детьми познавательной активности в беседах, знакомстве с художественной литературой рассказах родителей, ветеранов, в рассматривании наглядного материала; 2. Активное участие ребят в совместных работах, играх; 3. Проявление творческого интереса; 4. Почтительное отношение к героям войны. </vt:lpstr>
      <vt:lpstr>                                                                                                                                         Этапы реализации проекта:   1. Подбор художественной литературы (пословицы о Родине, стихи, рассказы, буклеты). 2. Подбор наглядного материала (иллюстрации на военную тематику, игрушечная военная техника). 3. Оформление стенда «Дети победы», «Все для победы», «Война навек их юными оставила». 4. Составление конспектов тематических занятий. 5. Подготовка информации для родителей. 6. Подбор фильма детям о героях Великой Отечественной войны.      </vt:lpstr>
      <vt:lpstr>Презентация PowerPoint</vt:lpstr>
      <vt:lpstr>   </vt:lpstr>
      <vt:lpstr>   </vt:lpstr>
      <vt:lpstr>3 этап - заключительный </vt:lpstr>
      <vt:lpstr>Возможные риски и пути их минимизации, угрозы</vt:lpstr>
      <vt:lpstr>Презентация PowerPoint</vt:lpstr>
      <vt:lpstr>  </vt:lpstr>
      <vt:lpstr>Спасибо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DOM</cp:lastModifiedBy>
  <cp:revision>47</cp:revision>
  <dcterms:created xsi:type="dcterms:W3CDTF">2018-05-18T05:35:23Z</dcterms:created>
  <dcterms:modified xsi:type="dcterms:W3CDTF">2024-02-03T12:42:24Z</dcterms:modified>
</cp:coreProperties>
</file>