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63" r:id="rId15"/>
    <p:sldId id="270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7" r:id="rId33"/>
    <p:sldId id="290" r:id="rId34"/>
    <p:sldId id="28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FA27-715D-48AD-AE99-11B14A6A512D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3385-3245-4944-B28D-C8EB3899BCD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4543947-thum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72396" y="4643446"/>
            <a:ext cx="1069405" cy="17645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FA27-715D-48AD-AE99-11B14A6A512D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3385-3245-4944-B28D-C8EB3899BC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9CA9A-5133-4855-A49F-03E3826ED84E}" type="datetime1">
              <a:rPr lang="ru-RU"/>
              <a:pPr>
                <a:defRPr/>
              </a:pPr>
              <a:t>23.02.2024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14E88-5EB2-4132-9083-D606D77AC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CFA27-715D-48AD-AE99-11B14A6A512D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43385-3245-4944-B28D-C8EB3899BC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357158" y="285728"/>
            <a:ext cx="8429684" cy="6286544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  <a:ln w="76200">
            <a:solidFill>
              <a:srgbClr val="0070C0"/>
            </a:solidFill>
          </a:ln>
          <a:effectLst>
            <a:glow rad="101600">
              <a:srgbClr val="00206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4543945-thumb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71472" y="4643446"/>
            <a:ext cx="912396" cy="17335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500042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«Гимназия №1» г. Кемерово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6182" y="5357826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Кадочникова Анна Юрьевна,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7620" y="607220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2024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643050"/>
            <a:ext cx="72866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Предмет:</a:t>
            </a:r>
            <a:r>
              <a:rPr lang="ru-RU" sz="3200" b="1" dirty="0" smtClean="0"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русский язык </a:t>
            </a: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ласс: 4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Тема урока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 Текст. Типы текстов.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14E88-5EB2-4132-9083-D606D77AC1B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40466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Постараемся  вспомнить!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217426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Что  может  быть  у  текста?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49080"/>
            <a:ext cx="2056708" cy="1743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619672" y="1916832"/>
            <a:ext cx="6768752" cy="280831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800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Заголовок (заглавие) </a:t>
            </a:r>
            <a:r>
              <a:rPr lang="ru-RU" sz="2800" kern="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– </a:t>
            </a:r>
            <a:r>
              <a:rPr lang="ru-RU" sz="2800" kern="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это  название  </a:t>
            </a:r>
            <a:r>
              <a:rPr lang="ru-RU" sz="2800" kern="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текста. Заглавие </a:t>
            </a:r>
            <a:r>
              <a:rPr lang="ru-RU" sz="2800" kern="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отражает  либо ТЕМУ,  либо ОСНОВНУЮ  МЫСЛЬ  текста</a:t>
            </a:r>
            <a:r>
              <a:rPr lang="ru-RU" sz="2800" kern="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.</a:t>
            </a:r>
          </a:p>
          <a:p>
            <a:endParaRPr lang="ru-RU" sz="2800" kern="0" dirty="0" smtClean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kern="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  текста  может  быть  </a:t>
            </a:r>
            <a:r>
              <a:rPr lang="ru-RU" sz="2800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автор.</a:t>
            </a:r>
            <a:r>
              <a:rPr lang="ru-RU" sz="2800" kern="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ru-RU" sz="2800" kern="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14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14E88-5EB2-4132-9083-D606D77AC1B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40466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Постараемся  вспомнить!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217425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Какие  части  можно  выделить  в  тексте?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49080"/>
            <a:ext cx="2056708" cy="1743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309801" y="2299951"/>
            <a:ext cx="7344816" cy="223224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3200" kern="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Начало  текста (вступление)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3200" kern="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Основная  часть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3200" kern="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Концовка</a:t>
            </a:r>
            <a:endParaRPr lang="ru-RU" sz="3200" kern="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87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14E88-5EB2-4132-9083-D606D77AC1B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40466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Постараемся  вспомнить!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217426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Какие 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бывают   тексты? Почему эти  тексты  так  называются?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49080"/>
            <a:ext cx="2056708" cy="1743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63688" y="2564904"/>
            <a:ext cx="6480720" cy="1800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3200" kern="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Текст  -  повествование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3200" kern="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Текст  -  описание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3200" kern="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Текст  -  рассуждение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211395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4438" y="214313"/>
            <a:ext cx="6870700" cy="642937"/>
          </a:xfrm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ru-RU" b="1" smtClean="0"/>
              <a:t>    </a:t>
            </a:r>
            <a:r>
              <a:rPr lang="ru-RU" b="1" smtClean="0">
                <a:solidFill>
                  <a:srgbClr val="C00000"/>
                </a:solidFill>
              </a:rPr>
              <a:t>Типы текстов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857250"/>
            <a:ext cx="8715375" cy="5857875"/>
          </a:xfrm>
          <a:ln>
            <a:solidFill>
              <a:srgbClr val="0000CC"/>
            </a:solidFill>
          </a:ln>
        </p:spPr>
        <p:txBody>
          <a:bodyPr>
            <a:normAutofit lnSpcReduction="10000"/>
          </a:bodyPr>
          <a:lstStyle/>
          <a:p>
            <a:pPr algn="ctr">
              <a:buFont typeface="Arial" charset="0"/>
              <a:buNone/>
            </a:pPr>
            <a:r>
              <a:rPr lang="ru-RU" b="1" u="sng" dirty="0" smtClean="0">
                <a:solidFill>
                  <a:srgbClr val="006600"/>
                </a:solidFill>
              </a:rPr>
              <a:t>Повествование</a:t>
            </a:r>
            <a:r>
              <a:rPr lang="ru-RU" b="1" dirty="0" smtClean="0">
                <a:solidFill>
                  <a:srgbClr val="006600"/>
                </a:solidFill>
              </a:rPr>
              <a:t>  </a:t>
            </a:r>
            <a:endParaRPr lang="ru-RU" b="1" dirty="0" smtClean="0">
              <a:solidFill>
                <a:schemeClr val="bg2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ru-RU" sz="1600" b="1" dirty="0" smtClean="0">
              <a:solidFill>
                <a:srgbClr val="6600CC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000" b="1" dirty="0" smtClean="0">
                <a:solidFill>
                  <a:srgbClr val="6600CC"/>
                </a:solidFill>
              </a:rPr>
              <a:t>      </a:t>
            </a:r>
            <a:r>
              <a:rPr lang="ru-RU" sz="2800" b="1" dirty="0" smtClean="0">
                <a:solidFill>
                  <a:srgbClr val="6600CC"/>
                </a:solidFill>
              </a:rPr>
              <a:t>Что, когда, где                      Смена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solidFill>
                  <a:srgbClr val="6600CC"/>
                </a:solidFill>
              </a:rPr>
              <a:t>    случилось?                     кадров фильма</a:t>
            </a:r>
            <a:endParaRPr lang="ru-RU" sz="1000" b="1" dirty="0" smtClean="0">
              <a:solidFill>
                <a:schemeClr val="bg2"/>
              </a:solidFill>
            </a:endParaRP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b="1" u="sng" dirty="0" smtClean="0">
                <a:solidFill>
                  <a:srgbClr val="006600"/>
                </a:solidFill>
              </a:rPr>
              <a:t>Описание</a:t>
            </a:r>
            <a:r>
              <a:rPr lang="ru-RU" b="1" dirty="0" smtClean="0">
                <a:solidFill>
                  <a:srgbClr val="006600"/>
                </a:solidFill>
              </a:rPr>
              <a:t>   </a:t>
            </a:r>
            <a:r>
              <a:rPr lang="ru-RU" sz="3600" b="1" dirty="0" smtClean="0">
                <a:solidFill>
                  <a:srgbClr val="006600"/>
                </a:solidFill>
              </a:rPr>
              <a:t>                            </a:t>
            </a:r>
            <a:endParaRPr lang="ru-RU" sz="3600" b="1" dirty="0" smtClean="0">
              <a:solidFill>
                <a:schemeClr val="bg2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ru-RU" sz="1600" b="1" dirty="0" smtClean="0">
              <a:solidFill>
                <a:srgbClr val="6600CC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solidFill>
                  <a:srgbClr val="6600CC"/>
                </a:solidFill>
              </a:rPr>
              <a:t>               Какой?                           Картина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solidFill>
                  <a:srgbClr val="6600CC"/>
                </a:solidFill>
              </a:rPr>
              <a:t>               Какая?                      (Изображение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solidFill>
                  <a:srgbClr val="6600CC"/>
                </a:solidFill>
              </a:rPr>
              <a:t>               Какое?                          «замерло»)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b="1" u="sng" dirty="0" smtClean="0">
                <a:solidFill>
                  <a:srgbClr val="006600"/>
                </a:solidFill>
              </a:rPr>
              <a:t>Рассуждение</a:t>
            </a:r>
            <a:r>
              <a:rPr lang="ru-RU" b="1" dirty="0" smtClean="0">
                <a:solidFill>
                  <a:srgbClr val="006600"/>
                </a:solidFill>
              </a:rPr>
              <a:t> </a:t>
            </a:r>
            <a:endParaRPr lang="ru-RU" b="1" dirty="0" smtClean="0">
              <a:solidFill>
                <a:schemeClr val="bg2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ru-RU" sz="1600" b="1" dirty="0" smtClean="0">
              <a:solidFill>
                <a:srgbClr val="6600CC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ru-RU" sz="1000" b="1" dirty="0" smtClean="0">
              <a:solidFill>
                <a:srgbClr val="6600CC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solidFill>
                  <a:srgbClr val="6600CC"/>
                </a:solidFill>
              </a:rPr>
              <a:t>             Почему?                         Поиск       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solidFill>
                  <a:srgbClr val="6600CC"/>
                </a:solidFill>
              </a:rPr>
              <a:t>             Зачем?                         решения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solidFill>
                  <a:srgbClr val="6600CC"/>
                </a:solidFill>
              </a:rPr>
              <a:t>                                               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3286125" y="1500188"/>
            <a:ext cx="928688" cy="285750"/>
          </a:xfrm>
          <a:prstGeom prst="straightConnector1">
            <a:avLst/>
          </a:prstGeom>
          <a:ln w="28575">
            <a:solidFill>
              <a:srgbClr val="66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357688" y="1500188"/>
            <a:ext cx="1000125" cy="357187"/>
          </a:xfrm>
          <a:prstGeom prst="straightConnector1">
            <a:avLst/>
          </a:prstGeom>
          <a:ln w="28575">
            <a:solidFill>
              <a:srgbClr val="66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3143250" y="3071813"/>
            <a:ext cx="1071563" cy="285750"/>
          </a:xfrm>
          <a:prstGeom prst="straightConnector1">
            <a:avLst/>
          </a:prstGeom>
          <a:ln w="28575">
            <a:solidFill>
              <a:srgbClr val="66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357688" y="3071813"/>
            <a:ext cx="1214437" cy="285750"/>
          </a:xfrm>
          <a:prstGeom prst="straightConnector1">
            <a:avLst/>
          </a:prstGeom>
          <a:ln w="28575">
            <a:solidFill>
              <a:srgbClr val="66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3214688" y="5072063"/>
            <a:ext cx="1000125" cy="357187"/>
          </a:xfrm>
          <a:prstGeom prst="straightConnector1">
            <a:avLst/>
          </a:prstGeom>
          <a:ln w="28575">
            <a:solidFill>
              <a:srgbClr val="66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500563" y="5072063"/>
            <a:ext cx="928687" cy="428625"/>
          </a:xfrm>
          <a:prstGeom prst="straightConnector1">
            <a:avLst/>
          </a:prstGeom>
          <a:ln w="28575">
            <a:solidFill>
              <a:srgbClr val="66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98" decel="100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98" decel="100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98" decel="100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98" decel="100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98" decel="100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98" decel="1000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98" decel="1000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6215106" cy="586900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4000" b="1" dirty="0" smtClean="0"/>
              <a:t>Актуализация знаний. Закрепление.</a:t>
            </a:r>
            <a:br>
              <a:rPr lang="ru-RU" sz="4000" b="1" dirty="0" smtClean="0"/>
            </a:br>
            <a:r>
              <a:rPr lang="ru-RU" sz="4000" dirty="0" smtClean="0"/>
              <a:t>Определите </a:t>
            </a:r>
            <a:r>
              <a:rPr lang="ru-RU" sz="4000" dirty="0" smtClean="0"/>
              <a:t>тип текстов. Действуем </a:t>
            </a:r>
            <a:r>
              <a:rPr lang="ru-RU" sz="4000" dirty="0" smtClean="0">
                <a:solidFill>
                  <a:srgbClr val="FF0000"/>
                </a:solidFill>
              </a:rPr>
              <a:t>по алгоритму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1.Прочитать </a:t>
            </a:r>
            <a:r>
              <a:rPr lang="ru-RU" sz="4000" b="1" dirty="0" smtClean="0"/>
              <a:t>текст.</a:t>
            </a:r>
            <a:br>
              <a:rPr lang="ru-RU" sz="4000" b="1" dirty="0" smtClean="0"/>
            </a:br>
            <a:r>
              <a:rPr lang="ru-RU" sz="4000" b="1" dirty="0" smtClean="0"/>
              <a:t>2. Определить на какой вопрос дается ответ в тексте.</a:t>
            </a:r>
            <a:br>
              <a:rPr lang="ru-RU" sz="4000" b="1" dirty="0" smtClean="0"/>
            </a:br>
            <a:r>
              <a:rPr lang="ru-RU" sz="4000" b="1" dirty="0" smtClean="0"/>
              <a:t>3. По вопросу и содержанию определить тип текста</a:t>
            </a:r>
            <a:r>
              <a:rPr lang="ru-RU" b="1" dirty="0" smtClean="0"/>
              <a:t>.</a:t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500990" cy="6215106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Текст1 (в учебнике)</a:t>
            </a:r>
            <a:br>
              <a:rPr lang="ru-RU" b="1" i="1" dirty="0" smtClean="0"/>
            </a:br>
            <a:r>
              <a:rPr lang="ru-RU" dirty="0" smtClean="0"/>
              <a:t>Трудно </a:t>
            </a:r>
            <a:r>
              <a:rPr lang="ru-RU" dirty="0" smtClean="0"/>
              <a:t>птицам зимой. Холодно. По лесам и степям гуляет злая вьюга. Землю и кусты занесло снегом. </a:t>
            </a:r>
            <a:r>
              <a:rPr lang="ru-RU" dirty="0" smtClean="0">
                <a:solidFill>
                  <a:srgbClr val="FF0000"/>
                </a:solidFill>
              </a:rPr>
              <a:t>Где достать корм?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Поэтому на помощь птицам приходят дети. У школы в саду ребята повесили кормушки. Дежурные каждый день приносят птицам корм.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/>
          <a:lstStyle/>
          <a:p>
            <a:r>
              <a:rPr lang="ru-RU" b="1" dirty="0" smtClean="0"/>
              <a:t>Вывод: </a:t>
            </a:r>
            <a:r>
              <a:rPr lang="ru-RU" dirty="0" smtClean="0"/>
              <a:t>это текст –рассуждение.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Задание</a:t>
            </a:r>
            <a:r>
              <a:rPr lang="ru-RU" b="1" dirty="0" smtClean="0"/>
              <a:t>: Найдите в тексте предложения с однородными членами. Выпишите их в тетрадь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6083320"/>
          </a:xfrm>
        </p:spPr>
        <p:txBody>
          <a:bodyPr>
            <a:normAutofit/>
          </a:bodyPr>
          <a:lstStyle/>
          <a:p>
            <a:pPr algn="just"/>
            <a:r>
              <a:rPr lang="ru-RU" b="1" i="1" dirty="0" smtClean="0"/>
              <a:t>Текст </a:t>
            </a:r>
            <a:r>
              <a:rPr lang="ru-RU" b="1" i="1" dirty="0" smtClean="0"/>
              <a:t>2 </a:t>
            </a:r>
            <a:r>
              <a:rPr lang="ru-RU" b="1" dirty="0" smtClean="0"/>
              <a:t>Лось(в учебнике)</a:t>
            </a:r>
            <a:r>
              <a:rPr lang="ru-RU" dirty="0" smtClean="0"/>
              <a:t>   </a:t>
            </a:r>
            <a:r>
              <a:rPr lang="ru-RU" sz="4000" dirty="0" smtClean="0"/>
              <a:t>Лось - </a:t>
            </a:r>
            <a:r>
              <a:rPr lang="ru-RU" sz="4000" dirty="0" smtClean="0">
                <a:solidFill>
                  <a:srgbClr val="FF0000"/>
                </a:solidFill>
              </a:rPr>
              <a:t>мирный</a:t>
            </a:r>
            <a:r>
              <a:rPr lang="ru-RU" sz="4000" dirty="0" smtClean="0"/>
              <a:t> лесной житель. У </a:t>
            </a:r>
            <a:r>
              <a:rPr lang="ru-RU" sz="4000" dirty="0" smtClean="0">
                <a:solidFill>
                  <a:srgbClr val="FF0000"/>
                </a:solidFill>
              </a:rPr>
              <a:t>лесного</a:t>
            </a:r>
            <a:r>
              <a:rPr lang="ru-RU" sz="4000" dirty="0" smtClean="0"/>
              <a:t> великана </a:t>
            </a:r>
            <a:r>
              <a:rPr lang="ru-RU" sz="4000" dirty="0" smtClean="0">
                <a:solidFill>
                  <a:srgbClr val="FF0000"/>
                </a:solidFill>
              </a:rPr>
              <a:t>длинная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горбоносая</a:t>
            </a:r>
            <a:r>
              <a:rPr lang="ru-RU" sz="4000" dirty="0" smtClean="0"/>
              <a:t> морда. Он т</a:t>
            </a:r>
            <a:r>
              <a:rPr lang="ru-RU" sz="4000" dirty="0" smtClean="0">
                <a:solidFill>
                  <a:srgbClr val="FF0000"/>
                </a:solidFill>
              </a:rPr>
              <a:t>яжёлый</a:t>
            </a:r>
            <a:r>
              <a:rPr lang="ru-RU" sz="4000" dirty="0" smtClean="0"/>
              <a:t> и </a:t>
            </a:r>
            <a:r>
              <a:rPr lang="ru-RU" sz="4000" dirty="0" smtClean="0">
                <a:solidFill>
                  <a:srgbClr val="FF0000"/>
                </a:solidFill>
              </a:rPr>
              <a:t>грузный</a:t>
            </a:r>
            <a:r>
              <a:rPr lang="ru-RU" sz="4000" dirty="0" smtClean="0"/>
              <a:t>, а ноги </a:t>
            </a:r>
            <a:r>
              <a:rPr lang="ru-RU" sz="4000" dirty="0" smtClean="0">
                <a:solidFill>
                  <a:srgbClr val="FF0000"/>
                </a:solidFill>
              </a:rPr>
              <a:t>высокие и стройные.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Острые и широкие </a:t>
            </a:r>
            <a:r>
              <a:rPr lang="ru-RU" sz="4000" dirty="0" smtClean="0"/>
              <a:t>рога, </a:t>
            </a:r>
            <a:r>
              <a:rPr lang="ru-RU" sz="4000" dirty="0" smtClean="0">
                <a:solidFill>
                  <a:srgbClr val="FF0000"/>
                </a:solidFill>
              </a:rPr>
              <a:t>тяжелые </a:t>
            </a:r>
            <a:r>
              <a:rPr lang="ru-RU" sz="4000" dirty="0" smtClean="0"/>
              <a:t>копыта защищают его от врагов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Вывод: </a:t>
            </a:r>
            <a:r>
              <a:rPr lang="ru-RU" dirty="0" smtClean="0"/>
              <a:t>это текст – описание, </a:t>
            </a:r>
            <a:r>
              <a:rPr lang="ru-RU" sz="3600" dirty="0" smtClean="0"/>
              <a:t>объект описания – лось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Задание</a:t>
            </a:r>
            <a:r>
              <a:rPr lang="ru-RU" b="1" dirty="0" smtClean="0"/>
              <a:t>: Найдите в тексте все имена прилагательные и подчеркните их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Какие </a:t>
            </a:r>
            <a:r>
              <a:rPr lang="ru-RU" dirty="0" smtClean="0"/>
              <a:t>слова помогают описать лося? (Мирный, лесной, стройные, широкие – имена прилагательные)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579756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>Текст 3 </a:t>
            </a:r>
            <a:r>
              <a:rPr lang="ru-RU" sz="3600" b="1" dirty="0" smtClean="0"/>
              <a:t>Медвежонок</a:t>
            </a:r>
            <a:br>
              <a:rPr lang="ru-RU" sz="3600" b="1" dirty="0" smtClean="0"/>
            </a:br>
            <a:r>
              <a:rPr lang="ru-RU" sz="4000" dirty="0" smtClean="0">
                <a:solidFill>
                  <a:srgbClr val="FF0000"/>
                </a:solidFill>
              </a:rPr>
              <a:t>Родился</a:t>
            </a:r>
            <a:r>
              <a:rPr lang="ru-RU" sz="4000" dirty="0" smtClean="0"/>
              <a:t> </a:t>
            </a:r>
            <a:r>
              <a:rPr lang="ru-RU" sz="4000" dirty="0" smtClean="0"/>
              <a:t>медвежонок. Он </a:t>
            </a:r>
            <a:r>
              <a:rPr lang="ru-RU" sz="4000" dirty="0" smtClean="0">
                <a:solidFill>
                  <a:srgbClr val="FF0000"/>
                </a:solidFill>
              </a:rPr>
              <a:t>родился</a:t>
            </a:r>
            <a:r>
              <a:rPr lang="ru-RU" sz="4000" dirty="0" smtClean="0"/>
              <a:t> очень маленьким и слепым. </a:t>
            </a:r>
            <a:r>
              <a:rPr lang="ru-RU" sz="4000" dirty="0" smtClean="0">
                <a:solidFill>
                  <a:srgbClr val="FF0000"/>
                </a:solidFill>
              </a:rPr>
              <a:t>Шел</a:t>
            </a:r>
            <a:r>
              <a:rPr lang="ru-RU" sz="4000" dirty="0" smtClean="0"/>
              <a:t> день за днем. Медвежонок немного </a:t>
            </a:r>
            <a:r>
              <a:rPr lang="ru-RU" sz="4000" dirty="0" smtClean="0">
                <a:solidFill>
                  <a:srgbClr val="FF0000"/>
                </a:solidFill>
              </a:rPr>
              <a:t>подрос</a:t>
            </a:r>
            <a:r>
              <a:rPr lang="ru-RU" sz="4000" dirty="0" smtClean="0"/>
              <a:t>. У него </a:t>
            </a:r>
            <a:r>
              <a:rPr lang="ru-RU" sz="4000" dirty="0" smtClean="0">
                <a:solidFill>
                  <a:srgbClr val="FF0000"/>
                </a:solidFill>
              </a:rPr>
              <a:t>открылись </a:t>
            </a:r>
            <a:r>
              <a:rPr lang="ru-RU" sz="4000" dirty="0" smtClean="0"/>
              <a:t>глазки. Он </a:t>
            </a:r>
            <a:r>
              <a:rPr lang="ru-RU" sz="4000" dirty="0" smtClean="0">
                <a:solidFill>
                  <a:srgbClr val="FF0000"/>
                </a:solidFill>
              </a:rPr>
              <a:t>осмотрел</a:t>
            </a:r>
            <a:r>
              <a:rPr lang="ru-RU" sz="4000" dirty="0" smtClean="0"/>
              <a:t> жилище. Мать – медведица </a:t>
            </a:r>
            <a:r>
              <a:rPr lang="ru-RU" sz="4000" dirty="0" smtClean="0">
                <a:solidFill>
                  <a:srgbClr val="FF0000"/>
                </a:solidFill>
              </a:rPr>
              <a:t>сделала</a:t>
            </a:r>
            <a:r>
              <a:rPr lang="ru-RU" sz="4000" dirty="0" smtClean="0"/>
              <a:t> берлогу просторной. Медвежонок </a:t>
            </a:r>
            <a:r>
              <a:rPr lang="ru-RU" sz="4000" dirty="0" smtClean="0">
                <a:solidFill>
                  <a:srgbClr val="FF0000"/>
                </a:solidFill>
              </a:rPr>
              <a:t>мог </a:t>
            </a:r>
            <a:r>
              <a:rPr lang="ru-RU" sz="4000" dirty="0" smtClean="0"/>
              <a:t>даже </a:t>
            </a:r>
            <a:r>
              <a:rPr lang="ru-RU" sz="4000" dirty="0" smtClean="0">
                <a:solidFill>
                  <a:srgbClr val="FF0000"/>
                </a:solidFill>
              </a:rPr>
              <a:t>ходить</a:t>
            </a:r>
            <a:r>
              <a:rPr lang="ru-RU" sz="4000" dirty="0" smtClean="0"/>
              <a:t> по ней. Однажды весенним утром медведи </a:t>
            </a:r>
            <a:r>
              <a:rPr lang="ru-RU" sz="4000" dirty="0" smtClean="0">
                <a:solidFill>
                  <a:srgbClr val="FF0000"/>
                </a:solidFill>
              </a:rPr>
              <a:t>вышли </a:t>
            </a:r>
            <a:r>
              <a:rPr lang="ru-RU" sz="4000" dirty="0" smtClean="0"/>
              <a:t>из берлоги на волю.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71604" y="571480"/>
            <a:ext cx="6572296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Тип урока: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систематизация и обобщение знаний и умений.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Цели урока: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обобщение и уточнение представлений учащихся об особенностях текста как единицы речи, развитие умения распознавать повествовательные, описательные тексты и тексты рассуждения.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Предметные: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создать условия для определения признаков текста; способствовать развитию умения отличать текст от других записей по его признакам; формировать умения распознавать типы текстов.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Метапредметные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развивать умение контролировать процесс и результаты своей деятельности, участвовать в диалоге, слушать и понимать других, оформлять свои мысли в устной и письменной речи, строить несложные рассуждения, делать выводы, развивать умение работать в паре, в группе.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Личностные: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ориентировать учащихся на учет чужой точки зрения, на устойчивый учебно-познавательный интерес к новым общим способам решения задач, способствовать адекватному пониманию успешности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неуспешности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учебной деятельности, положительной адекватной самооценке.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57261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Определите на какой вопрос дается ответ в тексте?(Что происходило?)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Вывод: </a:t>
            </a:r>
            <a:r>
              <a:rPr lang="ru-RU" dirty="0" smtClean="0"/>
              <a:t>это </a:t>
            </a:r>
            <a:r>
              <a:rPr lang="ru-RU" dirty="0" smtClean="0"/>
              <a:t>текст – повествование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-Почему</a:t>
            </a:r>
            <a:r>
              <a:rPr lang="ru-RU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Задание</a:t>
            </a:r>
            <a:r>
              <a:rPr lang="ru-RU" b="1" dirty="0" smtClean="0"/>
              <a:t>: Найдите в тексте и подчеркните все глаголы.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571480"/>
            <a:ext cx="7400948" cy="564360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Работа в парах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-</a:t>
            </a:r>
            <a:r>
              <a:rPr lang="ru-RU" sz="3100" dirty="0" smtClean="0"/>
              <a:t>У вас </a:t>
            </a:r>
            <a:r>
              <a:rPr lang="ru-RU" sz="3100" dirty="0" smtClean="0"/>
              <a:t>на партах лежат карточки с текстами. Посоветуйтесь с товарищем </a:t>
            </a:r>
            <a:r>
              <a:rPr lang="ru-RU" sz="3100" dirty="0" smtClean="0"/>
              <a:t>и определите </a:t>
            </a:r>
            <a:r>
              <a:rPr lang="ru-RU" sz="3100" dirty="0" smtClean="0"/>
              <a:t>тип текста</a:t>
            </a:r>
            <a:r>
              <a:rPr lang="ru-RU" sz="3100" dirty="0" smtClean="0"/>
              <a:t>. </a:t>
            </a:r>
            <a:br>
              <a:rPr lang="ru-RU" sz="3100" dirty="0" smtClean="0"/>
            </a:br>
            <a:r>
              <a:rPr lang="ru-RU" sz="3100" dirty="0" smtClean="0"/>
              <a:t>Переверните </a:t>
            </a:r>
            <a:r>
              <a:rPr lang="ru-RU" sz="3100" dirty="0" smtClean="0"/>
              <a:t>свои карточки и подпишите свои фамилии. Сейчас мы будем работать </a:t>
            </a:r>
            <a:r>
              <a:rPr lang="ru-RU" sz="3100" dirty="0" smtClean="0"/>
              <a:t>в парах.</a:t>
            </a:r>
            <a:br>
              <a:rPr lang="ru-RU" sz="3100" dirty="0" smtClean="0"/>
            </a:br>
            <a:r>
              <a:rPr lang="ru-RU" sz="3100" dirty="0" smtClean="0"/>
              <a:t>Давайте </a:t>
            </a:r>
            <a:r>
              <a:rPr lang="ru-RU" sz="3100" dirty="0" smtClean="0"/>
              <a:t>вспомним, что важное при работе в парах?</a:t>
            </a:r>
            <a:br>
              <a:rPr lang="ru-RU" sz="3100" dirty="0" smtClean="0"/>
            </a:br>
            <a:r>
              <a:rPr lang="ru-RU" sz="3100" dirty="0" smtClean="0"/>
              <a:t>На карточках написано 3 текста. Вам надо прочитать тексты и посоветоваться друг с другом, и определить тип каждого текста, за тем рядом с текстом поставьте букву П, О, 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/>
              <a:t>Проверка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1. Я </a:t>
            </a:r>
            <a:r>
              <a:rPr lang="ru-RU" sz="3600" dirty="0" smtClean="0"/>
              <a:t>давно мечтала о заводной игрушке. И вот на день рождения мама подарила мне ослика.(повествование</a:t>
            </a:r>
            <a:br>
              <a:rPr lang="ru-RU" sz="3600" dirty="0" smtClean="0"/>
            </a:br>
            <a:r>
              <a:rPr lang="ru-RU" sz="3600" dirty="0" smtClean="0"/>
              <a:t>2. Ослик </a:t>
            </a:r>
            <a:r>
              <a:rPr lang="ru-RU" sz="3600" dirty="0" smtClean="0"/>
              <a:t>был очень симпатичный: серенький, маленький, с беленькими мягкими ушками. Он забавно вертел хвостом. На конце хвостика крутилась пушистая кисточка.(описание)</a:t>
            </a:r>
            <a:br>
              <a:rPr lang="ru-RU" sz="3600" dirty="0" smtClean="0"/>
            </a:br>
            <a:r>
              <a:rPr lang="ru-RU" sz="3600" dirty="0" smtClean="0"/>
              <a:t>3. Я </a:t>
            </a:r>
            <a:r>
              <a:rPr lang="ru-RU" sz="3600" dirty="0" smtClean="0"/>
              <a:t>люблю своего ослика, потому что с ним весело играть. Я берегу его.(рассуждение)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ru-RU" b="1" dirty="0" smtClean="0"/>
              <a:t>Самостоятельная работа</a:t>
            </a:r>
            <a:r>
              <a:rPr lang="ru-RU" i="1" dirty="0" smtClean="0"/>
              <a:t>. </a:t>
            </a:r>
            <a:r>
              <a:rPr lang="ru-RU" dirty="0" smtClean="0"/>
              <a:t>Задание (буквенный диктант)</a:t>
            </a:r>
            <a:br>
              <a:rPr lang="ru-RU" dirty="0" smtClean="0"/>
            </a:br>
            <a:r>
              <a:rPr lang="ru-RU" b="1" dirty="0" smtClean="0"/>
              <a:t>-</a:t>
            </a:r>
            <a:r>
              <a:rPr lang="ru-RU" dirty="0" smtClean="0"/>
              <a:t> Прослушайте текст и определите его вид, записав начальной буквой в тетрадь (описание – о, рассуждение – </a:t>
            </a:r>
            <a:r>
              <a:rPr lang="ru-RU" dirty="0" err="1" smtClean="0"/>
              <a:t>р</a:t>
            </a:r>
            <a:r>
              <a:rPr lang="ru-RU" dirty="0" smtClean="0"/>
              <a:t>, повествование  –</a:t>
            </a:r>
            <a:r>
              <a:rPr lang="ru-RU" dirty="0" err="1" smtClean="0"/>
              <a:t>п</a:t>
            </a:r>
            <a:r>
              <a:rPr lang="ru-RU" dirty="0" smtClean="0"/>
              <a:t>).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1.На </a:t>
            </a:r>
            <a:r>
              <a:rPr lang="ru-RU" b="1" dirty="0" smtClean="0"/>
              <a:t>полях белой скатертью лежит снег. А почему он не тает? Почему его ветром не сдувает? Зимой температура понижается, вот снег и не тает, накапливается. Поэтому и ветер не может его сдуть, так много снега лежит.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r>
              <a:rPr lang="ru-RU" b="1" dirty="0" smtClean="0"/>
              <a:t>2.По </a:t>
            </a:r>
            <a:r>
              <a:rPr lang="ru-RU" b="1" dirty="0" smtClean="0"/>
              <a:t>виду рысь на кошку похожа, только крупная. Она плоская с боков, в груди узкая, только лапы толстые, сильные. Мех густой с пятнами.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r>
              <a:rPr lang="ru-RU" b="1" dirty="0" smtClean="0"/>
              <a:t>3. Петя </a:t>
            </a:r>
            <a:r>
              <a:rPr lang="ru-RU" b="1" dirty="0" smtClean="0"/>
              <a:t>часто болел. Его товарищи играли во дворе, а Петя только смотрел в окно. Надоело мальчику болеть. Стал он делать зарядку, обливаться холодной водой. Скоро Петя окреп и перестал болеть.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/>
          <a:lstStyle/>
          <a:p>
            <a:r>
              <a:rPr lang="ru-RU" b="1" dirty="0" smtClean="0"/>
              <a:t>4. Сколько </a:t>
            </a:r>
            <a:r>
              <a:rPr lang="ru-RU" b="1" dirty="0" smtClean="0"/>
              <a:t>разных цветов на земле! Гвоздика красивый цветок. У неё узкие листья и тонкий, хрупкий стебель. И на тонкой, как соломинка, ножке полыхают яркие огоньки.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r>
              <a:rPr lang="ru-RU" b="1" dirty="0" smtClean="0"/>
              <a:t>5. Наступило </a:t>
            </a:r>
            <a:r>
              <a:rPr lang="ru-RU" b="1" dirty="0" smtClean="0"/>
              <a:t>лето. Яркое солнце греет землю. Всё кругом цветёт и зеленеет. На лугу уже скосили траву. Грызунам трудно стало прятаться от хищников.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6. Почему </a:t>
            </a:r>
            <a:r>
              <a:rPr lang="ru-RU" sz="3600" b="1" dirty="0" smtClean="0"/>
              <a:t>воробьи выбирают для ночлега самые освещённые места? А вот почему. К зиме филины, сычи переселяются из лесов на окраины городов и нападают на птиц. На голых деревьях в темноте они легко находят себе добычу. Это и заставляет птиц прятаться зимой от хищников в центре города. Хищники не прилетят сюда. Яркий свет ослепляет их.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642918"/>
            <a:ext cx="7215238" cy="6000792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Минутка чистописания </a:t>
            </a:r>
            <a:r>
              <a:rPr lang="ru-RU" sz="4000" i="1" dirty="0" smtClean="0"/>
              <a:t>т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Задание:</a:t>
            </a:r>
            <a:r>
              <a:rPr lang="ru-RU" sz="4000" dirty="0" smtClean="0"/>
              <a:t> </a:t>
            </a:r>
            <a:r>
              <a:rPr lang="ru-RU" sz="4000" dirty="0" smtClean="0"/>
              <a:t> Красиво списать</a:t>
            </a:r>
            <a:r>
              <a:rPr lang="ru-RU" sz="4000" dirty="0" smtClean="0"/>
              <a:t>, </a:t>
            </a:r>
            <a:r>
              <a:rPr lang="ru-RU" sz="4000" dirty="0" smtClean="0"/>
              <a:t>исправить ошибки.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i="1" dirty="0" err="1" smtClean="0">
                <a:solidFill>
                  <a:srgbClr val="FF0000"/>
                </a:solidFill>
              </a:rPr>
              <a:t>Поб</a:t>
            </a:r>
            <a:r>
              <a:rPr lang="ru-RU" sz="4000" b="1" i="1" u="sng" dirty="0" err="1" smtClean="0">
                <a:solidFill>
                  <a:srgbClr val="FF0000"/>
                </a:solidFill>
              </a:rPr>
              <a:t>и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лели</a:t>
            </a:r>
            <a:r>
              <a:rPr lang="ru-RU" sz="4000" b="1" i="1" dirty="0" smtClean="0">
                <a:solidFill>
                  <a:srgbClr val="FF0000"/>
                </a:solidFill>
              </a:rPr>
              <a:t> п</a:t>
            </a:r>
            <a:r>
              <a:rPr lang="ru-RU" sz="4000" b="1" i="1" u="sng" dirty="0" smtClean="0">
                <a:solidFill>
                  <a:srgbClr val="FF0000"/>
                </a:solidFill>
              </a:rPr>
              <a:t>а</a:t>
            </a:r>
            <a:r>
              <a:rPr lang="ru-RU" sz="4000" b="1" i="1" dirty="0" smtClean="0">
                <a:solidFill>
                  <a:srgbClr val="FF0000"/>
                </a:solidFill>
              </a:rPr>
              <a:t>ля и л</a:t>
            </a:r>
            <a:r>
              <a:rPr lang="ru-RU" sz="4000" b="1" i="1" u="sng" dirty="0" smtClean="0">
                <a:solidFill>
                  <a:srgbClr val="FF0000"/>
                </a:solidFill>
              </a:rPr>
              <a:t>и</a:t>
            </a:r>
            <a:r>
              <a:rPr lang="ru-RU" sz="4000" b="1" i="1" dirty="0" smtClean="0">
                <a:solidFill>
                  <a:srgbClr val="FF0000"/>
                </a:solidFill>
              </a:rPr>
              <a:t>са. Хрупким льдом 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п</a:t>
            </a:r>
            <a:r>
              <a:rPr lang="ru-RU" sz="4000" b="1" i="1" u="sng" dirty="0" err="1" smtClean="0">
                <a:solidFill>
                  <a:srgbClr val="FF0000"/>
                </a:solidFill>
              </a:rPr>
              <a:t>а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крылась</a:t>
            </a:r>
            <a:r>
              <a:rPr lang="ru-RU" sz="4000" b="1" i="1" dirty="0" smtClean="0">
                <a:solidFill>
                  <a:srgbClr val="FF0000"/>
                </a:solidFill>
              </a:rPr>
              <a:t> </a:t>
            </a:r>
            <a:r>
              <a:rPr lang="ru-RU" sz="4000" b="1" i="1" dirty="0" err="1" smtClean="0">
                <a:solidFill>
                  <a:srgbClr val="FF0000"/>
                </a:solidFill>
              </a:rPr>
              <a:t>р</a:t>
            </a:r>
            <a:r>
              <a:rPr lang="ru-RU" sz="4000" b="1" i="1" u="sng" dirty="0" err="1" smtClean="0">
                <a:solidFill>
                  <a:srgbClr val="FF0000"/>
                </a:solidFill>
              </a:rPr>
              <a:t>и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ка</a:t>
            </a:r>
            <a:r>
              <a:rPr lang="ru-RU" sz="4000" b="1" i="1" dirty="0" smtClean="0">
                <a:solidFill>
                  <a:srgbClr val="FF0000"/>
                </a:solidFill>
              </a:rPr>
              <a:t>, уснула, как </a:t>
            </a:r>
            <a:r>
              <a:rPr lang="ru-RU" sz="4000" b="1" i="1" u="sng" dirty="0" smtClean="0">
                <a:solidFill>
                  <a:srgbClr val="FF0000"/>
                </a:solidFill>
              </a:rPr>
              <a:t>в </a:t>
            </a:r>
            <a:r>
              <a:rPr lang="ru-RU" sz="4000" b="1" i="1" dirty="0" err="1" smtClean="0">
                <a:solidFill>
                  <a:srgbClr val="FF0000"/>
                </a:solidFill>
              </a:rPr>
              <a:t>ска</a:t>
            </a:r>
            <a:r>
              <a:rPr lang="ru-RU" sz="4000" b="1" i="1" u="sng" dirty="0" err="1" smtClean="0">
                <a:solidFill>
                  <a:srgbClr val="FF0000"/>
                </a:solidFill>
              </a:rPr>
              <a:t>с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ке</a:t>
            </a:r>
            <a:r>
              <a:rPr lang="ru-RU" sz="4000" b="1" dirty="0" smtClean="0">
                <a:solidFill>
                  <a:srgbClr val="FF0000"/>
                </a:solidFill>
              </a:rPr>
              <a:t>.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dirty="0" smtClean="0"/>
              <a:t>Проверьте свою работу с тем, что написано на доске</a:t>
            </a:r>
            <a:r>
              <a:rPr lang="ru-RU" sz="40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285860"/>
            <a:ext cx="6715172" cy="3571900"/>
          </a:xfrm>
        </p:spPr>
        <p:txBody>
          <a:bodyPr/>
          <a:lstStyle/>
          <a:p>
            <a:r>
              <a:rPr lang="ru-RU" b="1" i="1" dirty="0" smtClean="0"/>
              <a:t>Самопроверка. 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Р</a:t>
            </a:r>
            <a:r>
              <a:rPr lang="ru-RU" b="1" i="1" dirty="0" smtClean="0"/>
              <a:t>, О, П, О, П, Р.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</a:rPr>
              <a:t>Цели урока достигнуты?</a:t>
            </a:r>
            <a:r>
              <a:rPr lang="ru-RU" i="1" dirty="0" smtClean="0"/>
              <a:t> </a:t>
            </a:r>
            <a:endParaRPr lang="ru-RU" dirty="0" smtClean="0"/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</a:rPr>
              <a:t>Что такое текст?</a:t>
            </a:r>
          </a:p>
          <a:p>
            <a:pPr eaLnBrk="1" hangingPunct="1">
              <a:buFont typeface="Arial" charset="0"/>
              <a:buNone/>
            </a:pPr>
            <a:endParaRPr lang="ru-RU" sz="3600" b="1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/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</a:rPr>
              <a:t>Какие признаки текста знаете?</a:t>
            </a:r>
          </a:p>
          <a:p>
            <a:pPr eaLnBrk="1" hangingPunct="1"/>
            <a:endParaRPr lang="ru-RU" sz="3600" b="1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/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</a:rPr>
              <a:t>Какие типы текстов бывают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</a:rPr>
              <a:t>?</a:t>
            </a:r>
          </a:p>
          <a:p>
            <a:pPr eaLnBrk="1" hangingPunct="1"/>
            <a:endParaRPr lang="ru-RU" sz="3600" b="1" dirty="0" smtClean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Рефлексия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Закончите предложения:</a:t>
            </a:r>
            <a:br>
              <a:rPr lang="ru-RU" sz="3600" dirty="0" smtClean="0"/>
            </a:br>
            <a:r>
              <a:rPr lang="ru-RU" sz="3600" dirty="0" smtClean="0"/>
              <a:t>Несколько предложений, объединенных по смыслу называются ….  .</a:t>
            </a:r>
            <a:br>
              <a:rPr lang="ru-RU" sz="3600" dirty="0" smtClean="0"/>
            </a:br>
            <a:r>
              <a:rPr lang="ru-RU" sz="3600" dirty="0" smtClean="0"/>
              <a:t>Текст, в котором рассказывается о чем произошло, называется-…. . </a:t>
            </a:r>
            <a:br>
              <a:rPr lang="ru-RU" sz="3600" dirty="0" smtClean="0"/>
            </a:br>
            <a:r>
              <a:rPr lang="ru-RU" sz="3600" dirty="0" smtClean="0"/>
              <a:t>Текст ,к которому можно поставить вопрос КАКОЙ? Называется -… .</a:t>
            </a:r>
            <a:br>
              <a:rPr lang="ru-RU" sz="3600" dirty="0" smtClean="0"/>
            </a:br>
            <a:r>
              <a:rPr lang="ru-RU" sz="3600" dirty="0" smtClean="0"/>
              <a:t>Текст, в котором говорится о причинах явлений и состояний, к которому можно поставить вопрос ПОЧЕМУ? ,называется -… .</a:t>
            </a:r>
            <a:br>
              <a:rPr lang="ru-RU" sz="36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857232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Уровни моей успешности</a:t>
            </a:r>
            <a:r>
              <a:rPr lang="ru-RU" sz="4100" b="1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100" b="1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4100" b="1" dirty="0">
              <a:ln w="6350">
                <a:noFill/>
              </a:ln>
              <a:solidFill>
                <a:srgbClr val="C0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8914" name="Содержимое 2"/>
          <p:cNvSpPr>
            <a:spLocks noGrp="1"/>
          </p:cNvSpPr>
          <p:nvPr>
            <p:ph idx="4294967295"/>
          </p:nvPr>
        </p:nvSpPr>
        <p:spPr>
          <a:xfrm>
            <a:off x="2209800" y="609600"/>
            <a:ext cx="6791325" cy="6105525"/>
          </a:xfrm>
        </p:spPr>
        <p:txBody>
          <a:bodyPr/>
          <a:lstStyle/>
          <a:p>
            <a:pPr marL="547688" indent="-411163" eaLnBrk="1" hangingPunct="1">
              <a:buFont typeface="Arial" charset="0"/>
              <a:buNone/>
            </a:pPr>
            <a:endParaRPr lang="ru-RU" dirty="0" smtClean="0"/>
          </a:p>
          <a:p>
            <a:pPr marL="547688" indent="-411163" eaLnBrk="1" hangingPunct="1">
              <a:buFont typeface="Arial" charset="0"/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ru-RU" b="1" dirty="0" smtClean="0">
                <a:solidFill>
                  <a:srgbClr val="CC3300"/>
                </a:solidFill>
              </a:rPr>
              <a:t>Я молодец!  У меня все получалось! Я чувствую себя уверенно!</a:t>
            </a:r>
            <a:endParaRPr lang="ru-RU" b="1" dirty="0" smtClean="0"/>
          </a:p>
          <a:p>
            <a:pPr marL="547688" indent="-411163" eaLnBrk="1" hangingPunct="1">
              <a:buFont typeface="Arial" charset="0"/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008000"/>
                </a:solidFill>
              </a:rPr>
              <a:t>У меня получалось почти всё! Но я чувствую себя не  совсем уверенно! </a:t>
            </a:r>
          </a:p>
          <a:p>
            <a:pPr marL="547688" indent="-411163" eaLnBrk="1" hangingPunct="1">
              <a:buFont typeface="Arial" charset="0"/>
              <a:buNone/>
            </a:pPr>
            <a:endParaRPr lang="ru-RU" sz="1000" b="1" dirty="0" smtClean="0">
              <a:solidFill>
                <a:srgbClr val="008000"/>
              </a:solidFill>
            </a:endParaRPr>
          </a:p>
          <a:p>
            <a:pPr marL="547688" indent="-411163" eaLnBrk="1" hangingPunct="1">
              <a:buFont typeface="Arial" charset="0"/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  </a:t>
            </a:r>
            <a:r>
              <a:rPr lang="ru-RU" b="1" dirty="0" smtClean="0">
                <a:solidFill>
                  <a:srgbClr val="0000CC"/>
                </a:solidFill>
              </a:rPr>
              <a:t>Я старался! Но не сумел справиться со всеми заданиями!</a:t>
            </a:r>
          </a:p>
          <a:p>
            <a:pPr marL="547688" indent="-411163" eaLnBrk="1" hangingPunct="1"/>
            <a:endParaRPr lang="ru-RU" dirty="0" smtClean="0">
              <a:solidFill>
                <a:srgbClr val="0000CC"/>
              </a:solidFill>
            </a:endParaRPr>
          </a:p>
          <a:p>
            <a:pPr marL="547688" indent="-411163" eaLnBrk="1" hangingPunct="1"/>
            <a:endParaRPr lang="ru-RU" dirty="0" smtClean="0"/>
          </a:p>
          <a:p>
            <a:pPr marL="547688" indent="-411163" eaLnBrk="1" hangingPunct="1">
              <a:buFont typeface="Arial" charset="0"/>
              <a:buNone/>
            </a:pPr>
            <a:endParaRPr lang="ru-RU" dirty="0" smtClean="0"/>
          </a:p>
        </p:txBody>
      </p:sp>
      <p:sp>
        <p:nvSpPr>
          <p:cNvPr id="4" name="Блок-схема: узел 3"/>
          <p:cNvSpPr/>
          <p:nvPr/>
        </p:nvSpPr>
        <p:spPr>
          <a:xfrm>
            <a:off x="900113" y="1268413"/>
            <a:ext cx="1143000" cy="107156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971550" y="2924175"/>
            <a:ext cx="1143000" cy="1071563"/>
          </a:xfrm>
          <a:prstGeom prst="flowChartConnector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971550" y="4581525"/>
            <a:ext cx="1143000" cy="1138238"/>
          </a:xfrm>
          <a:prstGeom prst="flowChartConnector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/>
          <a:lstStyle/>
          <a:p>
            <a:r>
              <a:rPr lang="ru-RU" b="1" dirty="0" smtClean="0"/>
              <a:t>Домашнее задание: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составить </a:t>
            </a:r>
            <a:r>
              <a:rPr lang="ru-RU" b="1" dirty="0" smtClean="0"/>
              <a:t>текст на тему: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Что </a:t>
            </a:r>
            <a:r>
              <a:rPr lang="ru-RU" b="1" dirty="0" smtClean="0"/>
              <a:t>жду я от весенних каникул?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/>
              <a:t>Словарная работа</a:t>
            </a:r>
            <a:r>
              <a:rPr lang="ru-RU" sz="2400" dirty="0" smtClean="0"/>
              <a:t>. </a:t>
            </a:r>
            <a:br>
              <a:rPr lang="ru-RU" sz="2400" dirty="0" smtClean="0"/>
            </a:br>
            <a:r>
              <a:rPr lang="ru-RU" sz="2400" dirty="0" smtClean="0"/>
              <a:t>На </a:t>
            </a:r>
            <a:r>
              <a:rPr lang="ru-RU" sz="2400" dirty="0" smtClean="0"/>
              <a:t>доске кроссворд, заполним его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1. Место </a:t>
            </a:r>
            <a:r>
              <a:rPr lang="ru-RU" sz="2400" dirty="0" smtClean="0"/>
              <a:t>развлечения в парке.</a:t>
            </a:r>
            <a:br>
              <a:rPr lang="ru-RU" sz="2400" dirty="0" smtClean="0"/>
            </a:br>
            <a:r>
              <a:rPr lang="ru-RU" sz="2400" dirty="0" smtClean="0"/>
              <a:t>2. Устройство </a:t>
            </a:r>
            <a:r>
              <a:rPr lang="ru-RU" sz="2400" dirty="0" smtClean="0"/>
              <a:t>для получения сигнала для приемников, телевизоров</a:t>
            </a:r>
            <a:br>
              <a:rPr lang="ru-RU" sz="2400" dirty="0" smtClean="0"/>
            </a:br>
            <a:r>
              <a:rPr lang="ru-RU" sz="2400" dirty="0" smtClean="0"/>
              <a:t>3. Зимний </a:t>
            </a:r>
            <a:r>
              <a:rPr lang="ru-RU" sz="2400" dirty="0" smtClean="0"/>
              <a:t>вид спорта</a:t>
            </a:r>
            <a:br>
              <a:rPr lang="ru-RU" sz="2400" dirty="0" smtClean="0"/>
            </a:br>
            <a:r>
              <a:rPr lang="ru-RU" sz="2400" dirty="0" smtClean="0"/>
              <a:t>4.Цирковая </a:t>
            </a:r>
            <a:r>
              <a:rPr lang="ru-RU" sz="2400" dirty="0" smtClean="0"/>
              <a:t>профессия.</a:t>
            </a:r>
            <a:br>
              <a:rPr lang="ru-RU" sz="2400" dirty="0" smtClean="0"/>
            </a:br>
            <a:r>
              <a:rPr lang="ru-RU" sz="2400" dirty="0" smtClean="0"/>
              <a:t>5.Твердое </a:t>
            </a:r>
            <a:r>
              <a:rPr lang="ru-RU" sz="2400" dirty="0" smtClean="0"/>
              <a:t>тело, имеющее симметричное строение.</a:t>
            </a:r>
            <a:br>
              <a:rPr lang="ru-RU" sz="2400" dirty="0" smtClean="0"/>
            </a:br>
            <a:r>
              <a:rPr lang="ru-RU" sz="2400" i="1" dirty="0" smtClean="0"/>
              <a:t>На какое правило все слова? (По очереди записываем слова в кроссворд.)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60"/>
            <a:ext cx="7643865" cy="2800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/>
              <a:t>Определение темы урока, постановка целей</a:t>
            </a:r>
            <a:r>
              <a:rPr lang="ru-RU" sz="3600" b="1" dirty="0" smtClean="0"/>
              <a:t>.</a:t>
            </a:r>
            <a:br>
              <a:rPr lang="ru-RU" sz="3600" b="1" dirty="0" smtClean="0"/>
            </a:br>
            <a:r>
              <a:rPr lang="ru-RU" sz="3600" b="1" dirty="0" smtClean="0"/>
              <a:t> 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Какое ключевое слово в кроссворде?(Текст) 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Как вы думаете, о чем пойдет речь на уроке</a:t>
            </a:r>
            <a:r>
              <a:rPr lang="ru-RU" sz="3600" dirty="0" smtClean="0"/>
              <a:t>?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Цель</a:t>
            </a:r>
            <a:r>
              <a:rPr lang="ru-RU" sz="3600" b="1" dirty="0" smtClean="0"/>
              <a:t>: </a:t>
            </a:r>
            <a:br>
              <a:rPr lang="ru-RU" sz="3600" b="1" dirty="0" smtClean="0"/>
            </a:br>
            <a:r>
              <a:rPr lang="ru-RU" sz="3600" dirty="0" smtClean="0"/>
              <a:t>Наша </a:t>
            </a:r>
            <a:r>
              <a:rPr lang="ru-RU" sz="3600" dirty="0" smtClean="0"/>
              <a:t>цель повторить, систематизировать наши знания о </a:t>
            </a:r>
            <a:r>
              <a:rPr lang="ru-RU" sz="3600" dirty="0" smtClean="0"/>
              <a:t>типах текста.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14E88-5EB2-4132-9083-D606D77AC1B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548680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Постараемся  вспомнить!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1268760"/>
            <a:ext cx="52403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Что  такое  текст?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17032"/>
            <a:ext cx="2736304" cy="2319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979712" y="2132856"/>
            <a:ext cx="6756597" cy="230425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ТЕКСТ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– это высказывание, состоящее   из  двух</a:t>
            </a:r>
            <a:r>
              <a:rPr kumimoji="0" lang="ru-RU" sz="3200" b="0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или  нескольких</a:t>
            </a:r>
            <a:r>
              <a:rPr kumimoji="0" lang="ru-RU" sz="3200" b="0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 предложений связанных  по  смыслу.</a:t>
            </a:r>
          </a:p>
        </p:txBody>
      </p:sp>
    </p:spTree>
    <p:extLst>
      <p:ext uri="{BB962C8B-B14F-4D97-AF65-F5344CB8AC3E}">
        <p14:creationId xmlns:p14="http://schemas.microsoft.com/office/powerpoint/2010/main" xmlns="" val="49039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14E88-5EB2-4132-9083-D606D77AC1B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332656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Постараемся  вспомнить!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34659" y="1036531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Что  такое  тема   текста?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65104"/>
            <a:ext cx="1971758" cy="1671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619672" y="1831614"/>
            <a:ext cx="7191968" cy="377083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lvl="0"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</a:endParaRPr>
          </a:p>
          <a:p>
            <a:pPr lvl="0"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Тема</a:t>
            </a:r>
            <a:r>
              <a:rPr kumimoji="0" lang="ru-RU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  текста  </a:t>
            </a:r>
            <a:r>
              <a:rPr lang="ru-RU" sz="2800" kern="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– это </a:t>
            </a:r>
            <a:r>
              <a:rPr lang="ru-RU" sz="2800" kern="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то</a:t>
            </a:r>
            <a:r>
              <a:rPr lang="ru-RU" sz="2800" kern="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,  </a:t>
            </a:r>
            <a:r>
              <a:rPr lang="ru-RU" sz="2800" kern="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 ком  или  о чём  </a:t>
            </a:r>
            <a:r>
              <a:rPr lang="ru-RU" sz="2800" kern="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говорится в  тексте.</a:t>
            </a:r>
          </a:p>
          <a:p>
            <a:pPr lvl="0">
              <a:defRPr/>
            </a:pPr>
            <a:endParaRPr lang="ru-RU" sz="2800" kern="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lvl="0">
              <a:defRPr/>
            </a:pPr>
            <a:r>
              <a:rPr lang="ru-RU" sz="2800" kern="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Можно  задать  вопрос:  о  чём  (о ком)  говорится в тексте?</a:t>
            </a:r>
          </a:p>
          <a:p>
            <a:pPr lvl="0">
              <a:defRPr/>
            </a:pPr>
            <a:endParaRPr lang="ru-RU" sz="2800" kern="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lvl="0">
              <a:defRPr/>
            </a:pPr>
            <a:r>
              <a:rPr lang="ru-RU" sz="2800" kern="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Очень  часто тема  текста  </a:t>
            </a:r>
            <a:r>
              <a:rPr lang="ru-RU" sz="2800" kern="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отражается  </a:t>
            </a:r>
            <a:r>
              <a:rPr lang="ru-RU" sz="2800" kern="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  его  заглавии.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046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14E88-5EB2-4132-9083-D606D77AC1B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404664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Постараемся  вспомнить!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42196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Что  такое  главная  мысль  текста?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77072"/>
            <a:ext cx="2141657" cy="181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475656" y="1772816"/>
            <a:ext cx="7191968" cy="331236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lvl="0"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</a:endParaRPr>
          </a:p>
          <a:p>
            <a:pPr lvl="0">
              <a:defRPr/>
            </a:pPr>
            <a:endParaRPr lang="ru-RU" sz="2800" kern="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lvl="0">
              <a:defRPr/>
            </a:pPr>
            <a:r>
              <a:rPr lang="ru-RU" sz="2800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Главная  </a:t>
            </a:r>
            <a:r>
              <a:rPr lang="ru-RU" sz="2800" kern="0" dirty="0">
                <a:solidFill>
                  <a:srgbClr val="FF0000"/>
                </a:solidFill>
                <a:latin typeface="Arial Black" panose="020B0A04020102020204" pitchFamily="34" charset="0"/>
              </a:rPr>
              <a:t>мысль  текста </a:t>
            </a:r>
            <a:r>
              <a:rPr lang="ru-RU" sz="2800" kern="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– это  то, что  хотел  сказать  автор,  вывод, самая  главная важная мысль</a:t>
            </a:r>
            <a:r>
              <a:rPr lang="ru-RU" sz="2800" kern="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.</a:t>
            </a:r>
          </a:p>
          <a:p>
            <a:pPr lvl="0">
              <a:defRPr/>
            </a:pPr>
            <a:endParaRPr lang="ru-RU" sz="2800" kern="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lvl="0">
              <a:defRPr/>
            </a:pPr>
            <a:r>
              <a:rPr lang="ru-RU" sz="2800" kern="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Можно  задать  вопрос: Чему учит  текст? С какой целью  написал  его  автор?</a:t>
            </a:r>
          </a:p>
          <a:p>
            <a:pPr lvl="0">
              <a:defRPr/>
            </a:pPr>
            <a:endParaRPr lang="ru-RU" sz="2800" kern="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324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802</Words>
  <Application>Microsoft Office PowerPoint</Application>
  <PresentationFormat>Экран (4:3)</PresentationFormat>
  <Paragraphs>110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Слайд 1</vt:lpstr>
      <vt:lpstr>Слайд 2</vt:lpstr>
      <vt:lpstr> Минутка чистописания т Задание:  Красиво списать, исправить ошибки.  Побилели паля и лиса. Хрупким льдом пакрылась рика, уснула, как в скаске.  Проверьте свою работу с тем, что написано на доске. </vt:lpstr>
      <vt:lpstr>Словарная работа.  На доске кроссворд, заполним его.  1. Место развлечения в парке. 2. Устройство для получения сигнала для приемников, телевизоров 3. Зимний вид спорта 4.Цирковая профессия. 5.Твердое тело, имеющее симметричное строение. На какое правило все слова? (По очереди записываем слова в кроссворд.) </vt:lpstr>
      <vt:lpstr>Слайд 5</vt:lpstr>
      <vt:lpstr>Определение темы урока, постановка целей.    Какое ключевое слово в кроссворде?(Текст)     Как вы думаете, о чем пойдет речь на уроке?  Цель:  Наша цель повторить, систематизировать наши знания о типах текста. </vt:lpstr>
      <vt:lpstr>Слайд 7</vt:lpstr>
      <vt:lpstr>Слайд 8</vt:lpstr>
      <vt:lpstr>Слайд 9</vt:lpstr>
      <vt:lpstr>Слайд 10</vt:lpstr>
      <vt:lpstr>Слайд 11</vt:lpstr>
      <vt:lpstr>Слайд 12</vt:lpstr>
      <vt:lpstr>    Типы текстов</vt:lpstr>
      <vt:lpstr>Актуализация знаний. Закрепление. Определите тип текстов. Действуем по алгоритму.  1.Прочитать текст. 2. Определить на какой вопрос дается ответ в тексте. 3. По вопросу и содержанию определить тип текста. </vt:lpstr>
      <vt:lpstr>  Текст1 (в учебнике) Трудно птицам зимой. Холодно. По лесам и степям гуляет злая вьюга. Землю и кусты занесло снегом. Где достать корм?  Поэтому на помощь птицам приходят дети. У школы в саду ребята повесили кормушки. Дежурные каждый день приносят птицам корм.   </vt:lpstr>
      <vt:lpstr>Вывод: это текст –рассуждение.  Задание: Найдите в тексте предложения с однородными членами. Выпишите их в тетрадь</vt:lpstr>
      <vt:lpstr>Текст 2 Лось(в учебнике)   Лось - мирный лесной житель. У лесного великана длинная горбоносая морда. Он тяжёлый и грузный, а ноги высокие и стройные. Острые и широкие рога, тяжелые копыта защищают его от врагов. </vt:lpstr>
      <vt:lpstr>Вывод: это текст – описание, объект описания – лось Задание: Найдите в тексте все имена прилагательные и подчеркните их.  Какие слова помогают описать лося? (Мирный, лесной, стройные, широкие – имена прилагательные) </vt:lpstr>
      <vt:lpstr>  Текст 3 Медвежонок Родился медвежонок. Он родился очень маленьким и слепым. Шел день за днем. Медвежонок немного подрос. У него открылись глазки. Он осмотрел жилище. Мать – медведица сделала берлогу просторной. Медвежонок мог даже ходить по ней. Однажды весенним утром медведи вышли из берлоги на волю. </vt:lpstr>
      <vt:lpstr>Определите на какой вопрос дается ответ в тексте?(Что происходило?)  Вывод: это текст – повествование. -Почему? Задание: Найдите в тексте и подчеркните все глаголы.  </vt:lpstr>
      <vt:lpstr>Работа в парах -У вас на партах лежат карточки с текстами. Посоветуйтесь с товарищем и определите тип текста.  Переверните свои карточки и подпишите свои фамилии. Сейчас мы будем работать в парах. Давайте вспомним, что важное при работе в парах? На карточках написано 3 текста. Вам надо прочитать тексты и посоветоваться друг с другом, и определить тип каждого текста, за тем рядом с текстом поставьте букву П, О, Р. </vt:lpstr>
      <vt:lpstr>Проверка 1. Я давно мечтала о заводной игрушке. И вот на день рождения мама подарила мне ослика.(повествование 2. Ослик был очень симпатичный: серенький, маленький, с беленькими мягкими ушками. Он забавно вертел хвостом. На конце хвостика крутилась пушистая кисточка.(описание) 3. Я люблю своего ослика, потому что с ним весело играть. Я берегу его.(рассуждение) </vt:lpstr>
      <vt:lpstr>Самостоятельная работа. Задание (буквенный диктант) - Прослушайте текст и определите его вид, записав начальной буквой в тетрадь (описание – о, рассуждение – р, повествование  –п). </vt:lpstr>
      <vt:lpstr>1.На полях белой скатертью лежит снег. А почему он не тает? Почему его ветром не сдувает? Зимой температура понижается, вот снег и не тает, накапливается. Поэтому и ветер не может его сдуть, так много снега лежит. </vt:lpstr>
      <vt:lpstr>2.По виду рысь на кошку похожа, только крупная. Она плоская с боков, в груди узкая, только лапы толстые, сильные. Мех густой с пятнами. </vt:lpstr>
      <vt:lpstr>3. Петя часто болел. Его товарищи играли во дворе, а Петя только смотрел в окно. Надоело мальчику болеть. Стал он делать зарядку, обливаться холодной водой. Скоро Петя окреп и перестал болеть. </vt:lpstr>
      <vt:lpstr>4. Сколько разных цветов на земле! Гвоздика красивый цветок. У неё узкие листья и тонкий, хрупкий стебель. И на тонкой, как соломинка, ножке полыхают яркие огоньки. </vt:lpstr>
      <vt:lpstr>5. Наступило лето. Яркое солнце греет землю. Всё кругом цветёт и зеленеет. На лугу уже скосили траву. Грызунам трудно стало прятаться от хищников. </vt:lpstr>
      <vt:lpstr>6. Почему воробьи выбирают для ночлега самые освещённые места? А вот почему. К зиме филины, сычи переселяются из лесов на окраины городов и нападают на птиц. На голых деревьях в темноте они легко находят себе добычу. Это и заставляет птиц прятаться зимой от хищников в центре города. Хищники не прилетят сюда. Яркий свет ослепляет их. </vt:lpstr>
      <vt:lpstr>Самопроверка.     Р, О, П, О, П, Р.</vt:lpstr>
      <vt:lpstr>Цели урока достигнуты? </vt:lpstr>
      <vt:lpstr>Рефлексия   Закончите предложения: Несколько предложений, объединенных по смыслу называются ….  . Текст, в котором рассказывается о чем произошло, называется-…. .  Текст ,к которому можно поставить вопрос КАКОЙ? Называется -… . Текст, в котором говорится о причинах явлений и состояний, к которому можно поставить вопрос ПОЧЕМУ? ,называется -… . </vt:lpstr>
      <vt:lpstr> Уровни моей успешности </vt:lpstr>
      <vt:lpstr>Домашнее задание:  составить текст на тему:  Что жду я от весенних каникул?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30</cp:revision>
  <dcterms:created xsi:type="dcterms:W3CDTF">2016-11-20T14:32:07Z</dcterms:created>
  <dcterms:modified xsi:type="dcterms:W3CDTF">2024-02-23T05:36:55Z</dcterms:modified>
</cp:coreProperties>
</file>