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7" r:id="rId3"/>
    <p:sldId id="301" r:id="rId4"/>
    <p:sldId id="302" r:id="rId5"/>
    <p:sldId id="260" r:id="rId6"/>
    <p:sldId id="299" r:id="rId7"/>
    <p:sldId id="300" r:id="rId8"/>
    <p:sldId id="261" r:id="rId9"/>
    <p:sldId id="303" r:id="rId10"/>
    <p:sldId id="304" r:id="rId11"/>
    <p:sldId id="325" r:id="rId12"/>
    <p:sldId id="308" r:id="rId13"/>
    <p:sldId id="309" r:id="rId14"/>
    <p:sldId id="312" r:id="rId15"/>
    <p:sldId id="313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5591544"/>
          </a:xfrm>
          <a:effectLst/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3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5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на уроках английского языка в </a:t>
            </a:r>
            <a:r>
              <a:rPr lang="ru-RU" sz="53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школе»</a:t>
            </a:r>
            <a:br>
              <a:rPr lang="ru-RU" sz="5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3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Оценка читательской грамотности: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находить и извлекать информацию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интегрировать и интерпретировать информацию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осмысливать и оценивать содержание и форму текста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использовать информацию из текста</a:t>
            </a:r>
          </a:p>
          <a:p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на уроках английского языка</a:t>
            </a:r>
            <a:endParaRPr lang="ru-RU" sz="2800" dirty="0"/>
          </a:p>
        </p:txBody>
      </p:sp>
      <p:pic>
        <p:nvPicPr>
          <p:cNvPr id="4" name="Picture 2" descr="C:\Users\Admin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094" y="2000240"/>
            <a:ext cx="7681491" cy="4769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614364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1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сплошным текстам: </a:t>
            </a:r>
            <a:r>
              <a:rPr lang="ru-RU" sz="7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10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должен быть  интересен;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10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должен содержать неизвестную, но актуальную информацию;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трудности текста должен соответствовать возрасту;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10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объем текста не должен превышать норму;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10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должен развивать кругозор; 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10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не должен быть перегружен цифрами, датами, терминами;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10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иллюстрации должны  не отвлекать, а помогать разобраться в содержании текста;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10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должен быть структурирован;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10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тексте не должно быть ошибок;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10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текста должно опираться на жизненный опыт ребенка. </a:t>
            </a:r>
          </a:p>
          <a:p>
            <a:pPr marL="45720" indent="0" algn="just">
              <a:buNone/>
            </a:pPr>
            <a:endParaRPr lang="ru-RU" sz="6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4000" dirty="0"/>
          </a:p>
          <a:p>
            <a:pPr marL="4572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1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026" t="12690" r="33901" b="5133"/>
          <a:stretch>
            <a:fillRect/>
          </a:stretch>
        </p:blipFill>
        <p:spPr bwMode="auto">
          <a:xfrm>
            <a:off x="4929190" y="1142984"/>
            <a:ext cx="421481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707" t="13988" r="25878" b="7168"/>
          <a:stretch>
            <a:fillRect/>
          </a:stretch>
        </p:blipFill>
        <p:spPr bwMode="auto">
          <a:xfrm>
            <a:off x="-1" y="571480"/>
            <a:ext cx="493738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5643578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Цель задания:</a:t>
            </a:r>
            <a:r>
              <a:rPr lang="ru-RU" sz="2400" b="1" u="sng" dirty="0"/>
              <a:t> </a:t>
            </a:r>
            <a:r>
              <a:rPr lang="ru-RU" sz="2400" dirty="0"/>
              <a:t>поиск и извлечение информации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4" y="642918"/>
            <a:ext cx="336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Уровень  - Знания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67" t="11979" r="24523" b="5208"/>
          <a:stretch>
            <a:fillRect/>
          </a:stretch>
        </p:blipFill>
        <p:spPr bwMode="auto">
          <a:xfrm>
            <a:off x="4572000" y="33342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767" t="16666" r="24524" b="5208"/>
          <a:stretch>
            <a:fillRect/>
          </a:stretch>
        </p:blipFill>
        <p:spPr bwMode="auto">
          <a:xfrm>
            <a:off x="0" y="2857496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64291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Уровень - Понимания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877" y="4143380"/>
            <a:ext cx="44291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Цель задания</a:t>
            </a:r>
            <a:r>
              <a:rPr lang="ru-RU" sz="2400" b="1" u="sng" dirty="0"/>
              <a:t>: </a:t>
            </a:r>
            <a:r>
              <a:rPr lang="ru-RU" sz="2400" dirty="0"/>
              <a:t>обобщение и интерпретация. Определить последовательность событий в повествовании.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571612"/>
            <a:ext cx="3857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Цель задания:</a:t>
            </a:r>
            <a:r>
              <a:rPr lang="ru-RU" sz="2400" b="1" u="sng" dirty="0"/>
              <a:t> </a:t>
            </a:r>
            <a:r>
              <a:rPr lang="ru-RU" sz="2400" dirty="0"/>
              <a:t>поиск и извлечение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25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способность человека мыслить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математически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формулировать, применять и интерпретировать математику для решения задач в разнообразных практических контекстах.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Admin\Desktop\подсчитайте-как-преподавательство-к-8216126.jpg"/>
          <p:cNvPicPr>
            <a:picLocks noChangeAspect="1" noChangeArrowheads="1"/>
          </p:cNvPicPr>
          <p:nvPr/>
        </p:nvPicPr>
        <p:blipFill>
          <a:blip r:embed="rId2" cstate="print"/>
          <a:srcRect r="7199"/>
          <a:stretch>
            <a:fillRect/>
          </a:stretch>
        </p:blipFill>
        <p:spPr bwMode="auto">
          <a:xfrm>
            <a:off x="6491103" y="4143380"/>
            <a:ext cx="2652897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>
            <a:normAutofit/>
          </a:bodyPr>
          <a:lstStyle/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Финансовая грамотность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это умение зарабатывать и управлять деньгами. 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5122" name="Picture 2" descr="C:\Users\Admin\Desktop\500_F_176335533_n5TsRQHYnrFCP54YBFdwTYcuSOLFNAO1.jpg"/>
          <p:cNvPicPr>
            <a:picLocks noChangeAspect="1" noChangeArrowheads="1"/>
          </p:cNvPicPr>
          <p:nvPr/>
        </p:nvPicPr>
        <p:blipFill>
          <a:blip r:embed="rId2" cstate="print"/>
          <a:srcRect r="-126" b="3906"/>
          <a:stretch>
            <a:fillRect/>
          </a:stretch>
        </p:blipFill>
        <p:spPr bwMode="auto">
          <a:xfrm>
            <a:off x="3857620" y="2579747"/>
            <a:ext cx="4643470" cy="4278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974" t="11248" r="18889" b="4123"/>
          <a:stretch>
            <a:fillRect/>
          </a:stretch>
        </p:blipFill>
        <p:spPr bwMode="auto">
          <a:xfrm>
            <a:off x="1571604" y="1857364"/>
            <a:ext cx="6286544" cy="47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64291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уроке дети узнают, как называется денежная единица Британии и как она выглядит.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>
            <a:normAutofit/>
          </a:bodyPr>
          <a:lstStyle/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Естественнонаучная грамотность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это 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 естественнонаучными идеями (определение используемое в PISA)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81" t="13540" r="28765" b="13640"/>
          <a:stretch>
            <a:fillRect/>
          </a:stretch>
        </p:blipFill>
        <p:spPr bwMode="auto">
          <a:xfrm>
            <a:off x="0" y="1000108"/>
            <a:ext cx="4286248" cy="390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0234" t="11914" r="31332" b="5078"/>
          <a:stretch>
            <a:fillRect/>
          </a:stretch>
        </p:blipFill>
        <p:spPr bwMode="auto">
          <a:xfrm>
            <a:off x="4286248" y="959301"/>
            <a:ext cx="4857752" cy="589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>
            <a:no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вступать в отношения с внешней средой и максимально быстро адаптироваться и функционировать в ней. 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 мышление 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связанное с созданием или открытием чего-то нового. </a:t>
            </a:r>
          </a:p>
        </p:txBody>
      </p:sp>
      <p:pic>
        <p:nvPicPr>
          <p:cNvPr id="6146" name="Picture 2" descr="C:\Users\Admin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5933211" cy="4367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496" t="11979" r="18375" b="5208"/>
          <a:stretch>
            <a:fillRect/>
          </a:stretch>
        </p:blipFill>
        <p:spPr bwMode="auto">
          <a:xfrm>
            <a:off x="0" y="6825"/>
            <a:ext cx="5214942" cy="378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0529" t="11911" r="21271" b="5081"/>
          <a:stretch>
            <a:fillRect/>
          </a:stretch>
        </p:blipFill>
        <p:spPr bwMode="auto">
          <a:xfrm>
            <a:off x="4313109" y="2984172"/>
            <a:ext cx="4830891" cy="38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7" y="1357298"/>
            <a:ext cx="3143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Уровень  - Синтез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3929066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Цель задания</a:t>
            </a:r>
            <a:r>
              <a:rPr lang="ru-RU" sz="2400" dirty="0"/>
              <a:t> формирование навыков обобщения, соединения идей для создания чего-то нового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309" t="12734" r="34187" b="5208"/>
          <a:stretch>
            <a:fillRect/>
          </a:stretch>
        </p:blipFill>
        <p:spPr bwMode="auto">
          <a:xfrm>
            <a:off x="0" y="470084"/>
            <a:ext cx="4500562" cy="63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2980" t="13077" r="34077" b="5078"/>
          <a:stretch>
            <a:fillRect/>
          </a:stretch>
        </p:blipFill>
        <p:spPr bwMode="auto">
          <a:xfrm>
            <a:off x="4572000" y="471739"/>
            <a:ext cx="4572000" cy="638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r>
              <a:rPr lang="ru-RU" sz="3600" b="1" u="sng" dirty="0"/>
              <a:t>Глобальная компетентность</a:t>
            </a:r>
            <a:r>
              <a:rPr lang="ru-RU" sz="3600" dirty="0"/>
              <a:t> – это многогранная цель обучения на протяжении всей жизни.</a:t>
            </a:r>
            <a:endParaRPr lang="ru-RU" sz="3600" b="1" u="sng" dirty="0"/>
          </a:p>
        </p:txBody>
      </p:sp>
      <p:pic>
        <p:nvPicPr>
          <p:cNvPr id="7170" name="Picture 2" descr="C:\Users\Admin\Desktop\студенты-изучающие-географию-лет-160578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495"/>
            <a:ext cx="4857784" cy="3886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96" t="11704" r="33007" b="4297"/>
          <a:stretch>
            <a:fillRect/>
          </a:stretch>
        </p:blipFill>
        <p:spPr bwMode="auto">
          <a:xfrm>
            <a:off x="3960336" y="0"/>
            <a:ext cx="518366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100010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Уровень  - Оценка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2357430"/>
            <a:ext cx="34290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Цель задания:</a:t>
            </a:r>
            <a:r>
              <a:rPr lang="ru-RU" sz="2400" dirty="0"/>
              <a:t> формирование навыков мышления, помогающих   делать суждения относительно ценности полученной информации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endParaRPr lang="en-US" sz="7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1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marL="45720" indent="0" algn="ctr">
              <a:buNone/>
            </a:pPr>
            <a:r>
              <a:rPr lang="ru-RU" sz="1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en-US" sz="1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" indent="0" algn="just">
              <a:buNone/>
            </a:pPr>
            <a:r>
              <a:rPr lang="en-US" sz="9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" indent="0" algn="just">
              <a:buNone/>
            </a:pP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4000" dirty="0"/>
          </a:p>
          <a:p>
            <a:pPr marL="4572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5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>
            <a:normAutofit/>
          </a:bodyPr>
          <a:lstStyle/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Основная цель обучения иностранному языку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 формирование навыков свободного общения и практического применения.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Основные задачи учителя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стимулировать речемыслительную активность обучающихся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создавать ситуативность обучения, другими словами смоделировать такую учебную ситуацию, которая спровоцирует обучающихся на спонтанную речь.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14356"/>
            <a:ext cx="8928992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Содержание функциональной грамотности, формируемой в рамках урока по английскому языку включает: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грамотной устной и письменной речью; 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к диалогу в стандартной жизненной ситуации; 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самостоятельно формулировать проблему. 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7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Основные направления формирования функциональной грамотности: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читательская 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естественнонаучная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математическая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финансовая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креативное мышление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Особенности заданий для оценки функциональной грамотности: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задача, поставленная вне предметной области и решаемая с помощью предметных знаний;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контекст заданий близок к проблемным ситуациям, возникающим в повседневной жизни;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ситуация требует осознанного выбора модели поведения;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вопросы изложены простым и ясным языком;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используются иллюстрации, таблицы, схемы, диаграммы.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640960" cy="5865515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ru-RU" dirty="0"/>
              <a:t>   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b="1" dirty="0"/>
              <a:t>	</a:t>
            </a:r>
            <a:r>
              <a:rPr lang="ru-RU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речевой деятельности на уроках иностранного языка: 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Arial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оворение 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</a:p>
        </p:txBody>
      </p:sp>
      <p:pic>
        <p:nvPicPr>
          <p:cNvPr id="2" name="Picture 2" descr="C:\Users\Admin\Desktop\английско-2212951.jpg"/>
          <p:cNvPicPr>
            <a:picLocks noChangeAspect="1" noChangeArrowheads="1"/>
          </p:cNvPicPr>
          <p:nvPr/>
        </p:nvPicPr>
        <p:blipFill>
          <a:blip r:embed="rId2" cstate="print"/>
          <a:srcRect r="7639"/>
          <a:stretch>
            <a:fillRect/>
          </a:stretch>
        </p:blipFill>
        <p:spPr bwMode="auto">
          <a:xfrm>
            <a:off x="3929058" y="1900774"/>
            <a:ext cx="4786314" cy="4957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94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normAutofit/>
          </a:bodyPr>
          <a:lstStyle/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Читательская грамотность 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это способность человека 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</p:txBody>
      </p:sp>
      <p:pic>
        <p:nvPicPr>
          <p:cNvPr id="3074" name="Picture 2" descr="C:\Users\Admin\Desktop\173-1738134_imagination-skills-10-18-2016-kindergarten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652" y="4286256"/>
            <a:ext cx="2818348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1723</TotalTime>
  <Words>537</Words>
  <Application>Microsoft Office PowerPoint</Application>
  <PresentationFormat>Экран (4:3)</PresentationFormat>
  <Paragraphs>74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 2</vt:lpstr>
      <vt:lpstr>Поток</vt:lpstr>
      <vt:lpstr> «Развитие функциональной грамотности на уроках английского языка в начальной школе»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на уроках иностранного языка</dc:title>
  <dc:creator>Юля</dc:creator>
  <cp:lastModifiedBy>Татьяна</cp:lastModifiedBy>
  <cp:revision>135</cp:revision>
  <dcterms:created xsi:type="dcterms:W3CDTF">2019-03-04T16:51:26Z</dcterms:created>
  <dcterms:modified xsi:type="dcterms:W3CDTF">2024-02-28T06:49:46Z</dcterms:modified>
</cp:coreProperties>
</file>