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3" r:id="rId10"/>
    <p:sldId id="279" r:id="rId11"/>
    <p:sldId id="272" r:id="rId12"/>
    <p:sldId id="280" r:id="rId13"/>
    <p:sldId id="281" r:id="rId14"/>
    <p:sldId id="284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A543387-86C9-49DC-B8B7-A29097361D3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CA42413-2C82-46DD-BC0D-89E9E73413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93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877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594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Плакат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523" y="397565"/>
            <a:ext cx="2167607" cy="283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https://files.adme.ru/files/news/part_187/1870465/23304265-8_march_poster_2social-724x1024-1535534143-728-42e20c6f60-15355499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9128" y="397565"/>
            <a:ext cx="2006397" cy="28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c.pics.livejournal.com/donorsearch/54691603/19017/19017_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523" y="3511828"/>
            <a:ext cx="2153940" cy="29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9128" y="3674774"/>
            <a:ext cx="2009258" cy="25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Советский плакат. Родченко, Стенберги, Лисицкий и пельмени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74902" y="397565"/>
            <a:ext cx="7548484" cy="59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1756" y="2066635"/>
            <a:ext cx="7209183" cy="4206240"/>
          </a:xfrm>
        </p:spPr>
        <p:txBody>
          <a:bodyPr/>
          <a:lstStyle/>
          <a:p>
            <a:r>
              <a:rPr lang="ru-RU" dirty="0"/>
              <a:t>Признавая рисунок определяющим, ведущим началом графики, нельзя думать, что этому виду искусства не свойственны живописные, цветовые задачи. Возможности эмоционального воздействия цвета, его свойства использует и графика. Но в силу особых задач графического искусства и своеобразия графических материалов, цветовые решения в графике существенно отличаются от цветового решения в живописи</a:t>
            </a:r>
          </a:p>
        </p:txBody>
      </p:sp>
      <p:pic>
        <p:nvPicPr>
          <p:cNvPr id="4" name="Рисунок 3" descr="198907_sovremennyi-reklamnyi-plaka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73" y="284176"/>
            <a:ext cx="4274683" cy="626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00239" y="464205"/>
            <a:ext cx="101328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4000" dirty="0" smtClean="0">
                <a:solidFill>
                  <a:schemeClr val="bg1"/>
                </a:solidFill>
              </a:rPr>
              <a:t>Цвет </a:t>
            </a:r>
            <a:r>
              <a:rPr lang="ru-RU" sz="40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 плакате выполняет ряд функций:</a:t>
            </a:r>
            <a:endParaRPr lang="ru-RU" sz="4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2591" y="2353072"/>
            <a:ext cx="51784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Привлекает </a:t>
            </a:r>
            <a:r>
              <a:rPr lang="ru-RU" sz="20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внимание 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  <a:defRPr/>
            </a:pP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Способствует </a:t>
            </a:r>
            <a:r>
              <a:rPr lang="ru-RU" sz="20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пониманию </a:t>
            </a: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сути</a:t>
            </a:r>
          </a:p>
          <a:p>
            <a:pPr marL="457200" indent="-457200">
              <a:buAutoNum type="arabicPeriod"/>
              <a:defRPr/>
            </a:pP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Увеличивает запоминаемость</a:t>
            </a:r>
          </a:p>
          <a:p>
            <a:pPr marL="457200" indent="-457200">
              <a:buAutoNum type="arabicPeriod"/>
              <a:defRPr/>
            </a:pPr>
            <a:r>
              <a:rPr lang="ru-RU" sz="2000" i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Формирует </a:t>
            </a:r>
            <a:r>
              <a:rPr lang="ru-RU" sz="2000" i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нужное отношение </a:t>
            </a:r>
            <a:endParaRPr lang="ru-RU" sz="2400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7698" y="2450168"/>
            <a:ext cx="18129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3698" y="2567643"/>
            <a:ext cx="1414463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5023" y="4779030"/>
            <a:ext cx="1438275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14123" y="2515255"/>
            <a:ext cx="151447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3536" y="4644093"/>
            <a:ext cx="14271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0623" y="4574243"/>
            <a:ext cx="152241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83526" y="4432479"/>
            <a:ext cx="4916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Правильный выбор цветового решения очень важен. В оформительском искусстве учитывается психологическое и физиологическое воздействие цвета и света на зрителя. 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20275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9643" y="0"/>
            <a:ext cx="446512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90917" y="217351"/>
            <a:ext cx="3709988" cy="1077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 dirty="0">
                <a:solidFill>
                  <a:srgbClr val="FF0000"/>
                </a:solidFill>
              </a:rPr>
              <a:t>красный</a:t>
            </a:r>
            <a:r>
              <a:rPr lang="ru-RU" altLang="ru-RU" sz="1600" dirty="0">
                <a:solidFill>
                  <a:schemeClr val="bg1"/>
                </a:solidFill>
              </a:rPr>
              <a:t> — стимулирует, волнует, вызывают раздражение и заставляет насторожиться. Символизирует опасность и запрет.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02029" y="4857336"/>
            <a:ext cx="3709988" cy="1568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 dirty="0">
                <a:solidFill>
                  <a:schemeClr val="bg1"/>
                </a:solidFill>
              </a:rPr>
              <a:t>желтый</a:t>
            </a:r>
            <a:r>
              <a:rPr lang="ru-RU" altLang="ru-RU" sz="1600" dirty="0">
                <a:solidFill>
                  <a:schemeClr val="bg1"/>
                </a:solidFill>
              </a:rPr>
              <a:t> — стимулирует мозг, привлекает внимание раньше и сохраняется в памяти дольше, чем другие цвета.</a:t>
            </a:r>
            <a:r>
              <a:rPr lang="ru-RU" altLang="ru-RU" sz="1600" dirty="0"/>
              <a:t> </a:t>
            </a:r>
            <a:r>
              <a:rPr lang="ru-RU" altLang="ru-RU" sz="1600" dirty="0">
                <a:solidFill>
                  <a:schemeClr val="bg1"/>
                </a:solidFill>
              </a:rPr>
              <a:t>помогает преодолеть трудности, способствует концентрации внимания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79804" y="3639140"/>
            <a:ext cx="3709988" cy="107791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 dirty="0">
                <a:solidFill>
                  <a:schemeClr val="bg1"/>
                </a:solidFill>
              </a:rPr>
              <a:t>зеленый</a:t>
            </a:r>
            <a:r>
              <a:rPr lang="ru-RU" altLang="ru-RU" sz="1600" dirty="0">
                <a:solidFill>
                  <a:schemeClr val="bg1"/>
                </a:solidFill>
              </a:rPr>
              <a:t> — разрешающий цвет, некоторые оттенки действуют благотворно, гипнотизирующе и даже снимают боль.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029" y="1442972"/>
            <a:ext cx="3687763" cy="8302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u="sng" dirty="0">
                <a:solidFill>
                  <a:schemeClr val="bg1"/>
                </a:solidFill>
                <a:latin typeface="Arial" panose="020B0604020202020204" pitchFamily="34" charset="0"/>
              </a:rPr>
              <a:t>Черный цвет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- символизирует несчастье, горе, траур, гибель. Он пугает и бросает вызов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0917" y="2420944"/>
            <a:ext cx="3709988" cy="10779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u="sng" dirty="0">
                <a:solidFill>
                  <a:schemeClr val="bg1"/>
                </a:solidFill>
              </a:rPr>
              <a:t>оранжевый</a:t>
            </a:r>
            <a:r>
              <a:rPr lang="ru-RU" altLang="ru-RU" sz="1600" dirty="0">
                <a:solidFill>
                  <a:schemeClr val="bg1"/>
                </a:solidFill>
              </a:rPr>
              <a:t> —создает ощущение благополучия и веселья, радует глаз и способствует хорошему настроению.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2082" y="0"/>
            <a:ext cx="446512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3286" y="748622"/>
            <a:ext cx="3869428" cy="550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4.depositphotos.com/16470190/27099/v/1600/depositphotos_270994866-stock-illustration-advertising-poster-final-summer-sale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49356" y="969808"/>
            <a:ext cx="3193774" cy="47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ечатный двор: новости полиграфии и рекламы: Как сделать плакат ..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34700" y="969808"/>
            <a:ext cx="350183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ОНТРАСТ НЮАНС ТОЖДЕСТВО. Основы композиции. Учебное пособ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0984" y="692425"/>
            <a:ext cx="3607239" cy="57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рутая шпаргалка по сочетанию цвет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0864" y="462266"/>
            <a:ext cx="2543451" cy="25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pinimg.com/originals/80/11/a9/8011a918fc7a2b906ad7a983c34382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064" y="3617844"/>
            <a:ext cx="3406265" cy="30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zevendesign.com/wp-content/uploads/2015/01/triadic-harmony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7408" y="3270670"/>
            <a:ext cx="3350364" cy="335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.pinimg.com/originals/84/e3/4c/84e34c32542a90fa15650510593de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07851" y="3583464"/>
            <a:ext cx="3667087" cy="30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28246" y="256664"/>
            <a:ext cx="38000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Сегодня плакат – наиболее распространенный вид наружной рекламы, у которого есть неоспоримые преимущества.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524"/>
            <a:ext cx="4680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В современных плакатах отражены три базовых принципа образно-графической </a:t>
            </a:r>
            <a:r>
              <a:rPr lang="ru-RU" dirty="0" smtClean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выразительности. </a:t>
            </a: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«Принцип однозначности» и «принцип лаконизма» определяют точность (однозначность смысла) и </a:t>
            </a:r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быстроту </a:t>
            </a:r>
            <a:endParaRPr lang="ru-RU" dirty="0" smtClean="0">
              <a:solidFill>
                <a:schemeClr val="bg1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восприятия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образа плаката. </a:t>
            </a:r>
            <a:endParaRPr lang="ru-RU" dirty="0" smtClean="0">
              <a:solidFill>
                <a:schemeClr val="tx1">
                  <a:lumMod val="95000"/>
                </a:schemeClr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Принцип синхронности» обеспечивает совпадение эстетических систем плаката и зрителя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58" y="502920"/>
            <a:ext cx="9784080" cy="1508760"/>
          </a:xfrm>
        </p:spPr>
        <p:txBody>
          <a:bodyPr>
            <a:normAutofit/>
          </a:bodyPr>
          <a:lstStyle/>
          <a:p>
            <a:r>
              <a:rPr lang="ru-RU" dirty="0" smtClean="0"/>
              <a:t>РИСУНОК </a:t>
            </a:r>
            <a:r>
              <a:rPr lang="ru-RU" dirty="0"/>
              <a:t>В </a:t>
            </a:r>
            <a:r>
              <a:rPr lang="ru-RU" dirty="0" err="1" smtClean="0"/>
              <a:t>ПЛАКАТе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258" y="2230424"/>
            <a:ext cx="6051029" cy="4206240"/>
          </a:xfrm>
        </p:spPr>
        <p:txBody>
          <a:bodyPr/>
          <a:lstStyle/>
          <a:p>
            <a:r>
              <a:rPr lang="ru-RU" dirty="0"/>
              <a:t>Все искусства имеют свой собственный язык и определенное своеобразие художественных возможностей</a:t>
            </a:r>
          </a:p>
          <a:p>
            <a:r>
              <a:rPr lang="ru-RU" dirty="0"/>
              <a:t>Плакат – самый массовый вид графического искусства, выполняющий задачи наглядной политической агитации или служащий средством информации, рекламы и инструктажа.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28892">
            <a:off x="9225727" y="596178"/>
            <a:ext cx="2674299" cy="39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70117">
            <a:off x="6294957" y="2761556"/>
            <a:ext cx="2756030" cy="390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0396" y="284176"/>
            <a:ext cx="10379481" cy="1508760"/>
          </a:xfrm>
        </p:spPr>
        <p:txBody>
          <a:bodyPr/>
          <a:lstStyle/>
          <a:p>
            <a:r>
              <a:rPr lang="ru-RU" dirty="0"/>
              <a:t>Плакат должен привлечь </a:t>
            </a:r>
            <a:r>
              <a:rPr lang="ru-RU" dirty="0" smtClean="0"/>
              <a:t>внимание…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084" y="2926081"/>
            <a:ext cx="3766646" cy="420624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/>
              <a:t>большом </a:t>
            </a:r>
            <a:r>
              <a:rPr lang="ru-RU" dirty="0" smtClean="0"/>
              <a:t>расстоянии</a:t>
            </a:r>
          </a:p>
          <a:p>
            <a:r>
              <a:rPr lang="ru-RU" dirty="0" smtClean="0"/>
              <a:t>в </a:t>
            </a:r>
            <a:r>
              <a:rPr lang="ru-RU" dirty="0"/>
              <a:t>предельно краткий срок должно стать ясно, к чему плакат призывает, какова его цель.</a:t>
            </a:r>
          </a:p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7667" y="2019940"/>
            <a:ext cx="2904937" cy="447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3131" y="2011680"/>
            <a:ext cx="3346465" cy="448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Сейчас возвращается основная, исторически сложившаяся функция плаката – рекламно-информационная.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629" y="2027790"/>
            <a:ext cx="3081959" cy="43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2329" y="2027790"/>
            <a:ext cx="3094962" cy="43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26697" y="2557928"/>
            <a:ext cx="4536523" cy="329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937"/>
            <a:ext cx="12192000" cy="18208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231458"/>
            <a:ext cx="5022574" cy="420624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   Высокий </a:t>
            </a:r>
            <a:r>
              <a:rPr lang="ru-RU" sz="3200" dirty="0"/>
              <a:t>темп жизни современного </a:t>
            </a:r>
            <a:r>
              <a:rPr lang="ru-RU" sz="3200" dirty="0" smtClean="0"/>
              <a:t>города </a:t>
            </a:r>
            <a:r>
              <a:rPr lang="ru-RU" sz="3200" dirty="0"/>
              <a:t>заставляет делать плакаты более яркими, броскими, увеличивать их размеры и приводить текст в максимально лаконичную форму, сохраняя при этом ту информацию, которую необходимо донести до потенциального клиента.</a:t>
            </a:r>
          </a:p>
          <a:p>
            <a:endParaRPr lang="ru-RU" dirty="0"/>
          </a:p>
        </p:txBody>
      </p:sp>
      <p:sp>
        <p:nvSpPr>
          <p:cNvPr id="4" name="AutoShape 2" descr="Плакат 75 лет Великой Победы 595x450мм, P2-5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4" descr="Плакат 75 лет Великой Победы 595x450мм, P2-54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2" name="Picture 8" descr="рекламный плакат - Поиск в Google | Плакат, Бе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8852" y="312738"/>
            <a:ext cx="4412974" cy="63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Графическим искусством, или графикой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/>
              <a:t>от греч. «</a:t>
            </a:r>
            <a:r>
              <a:rPr lang="ru-RU" dirty="0" err="1"/>
              <a:t>grafo</a:t>
            </a:r>
            <a:r>
              <a:rPr lang="ru-RU" dirty="0"/>
              <a:t>» – пишу, черчу, рисую) называется один из видов изобразительного искусства, включающий рисунок и произведения, основывающиеся на искусстве рисунка, но обладающие собственными изобразительными средствами и выразительными </a:t>
            </a:r>
            <a:r>
              <a:rPr lang="ru-RU" dirty="0" smtClean="0"/>
              <a:t>возможностями</a:t>
            </a:r>
            <a:r>
              <a:rPr lang="ru-RU" dirty="0"/>
              <a:t>.</a:t>
            </a:r>
          </a:p>
          <a:p>
            <a:r>
              <a:rPr lang="ru-RU" dirty="0"/>
              <a:t>Прежде всего, графика – искусство, основу которого составляет рисунок, цвет в графике не является главным, как, например, в живописи.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графическое искусство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652" y="2011680"/>
            <a:ext cx="10059347" cy="4206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ожно </a:t>
            </a:r>
            <a:r>
              <a:rPr lang="ru-RU" dirty="0"/>
              <a:t>условно разделить на три основные группы: </a:t>
            </a:r>
            <a:endParaRPr lang="ru-RU" dirty="0" smtClean="0"/>
          </a:p>
          <a:p>
            <a:r>
              <a:rPr lang="ru-RU" dirty="0" smtClean="0"/>
              <a:t>станковая </a:t>
            </a:r>
            <a:r>
              <a:rPr lang="ru-RU" dirty="0"/>
              <a:t>графика, </a:t>
            </a:r>
            <a:endParaRPr lang="ru-RU" dirty="0" smtClean="0"/>
          </a:p>
          <a:p>
            <a:r>
              <a:rPr lang="ru-RU" dirty="0" smtClean="0"/>
              <a:t>книжная </a:t>
            </a:r>
            <a:r>
              <a:rPr lang="ru-RU" dirty="0"/>
              <a:t>графика, </a:t>
            </a:r>
            <a:endParaRPr lang="ru-RU" dirty="0" smtClean="0"/>
          </a:p>
          <a:p>
            <a:r>
              <a:rPr lang="ru-RU" dirty="0" smtClean="0"/>
              <a:t>прикладная </a:t>
            </a:r>
            <a:r>
              <a:rPr lang="ru-RU" dirty="0"/>
              <a:t>графика.</a:t>
            </a:r>
          </a:p>
          <a:p>
            <a:pPr marL="0" indent="0">
              <a:buNone/>
            </a:pPr>
            <a:r>
              <a:rPr lang="ru-RU" dirty="0"/>
              <a:t>Отдельной группой прикладной графики является искусство плаката. Оригиналы плакатов создаются художниками в расчете на полиграфическое производство. В некоторых случаях плакат печатается с авторской печатной формы (линогравюра, литография).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Основными изобразительными средствами графики</a:t>
            </a:r>
            <a:r>
              <a:rPr lang="ru-RU" dirty="0"/>
              <a:t> являются </a:t>
            </a:r>
            <a:r>
              <a:rPr lang="ru-RU" b="1" dirty="0"/>
              <a:t>линия, штрих, пятно, светотень, фактура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Линия </a:t>
            </a:r>
            <a:r>
              <a:rPr lang="ru-RU" dirty="0"/>
              <a:t>– это след от движения точки на плоскости. Она может быть самой разнообразной по начертанию и длине. Чем меньше точка, тем тоньше будет линия.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Различают </a:t>
            </a:r>
            <a:r>
              <a:rPr lang="ru-RU" b="1" dirty="0"/>
              <a:t>три типа линий: </a:t>
            </a:r>
            <a:endParaRPr lang="ru-RU" b="1" dirty="0" smtClean="0"/>
          </a:p>
          <a:p>
            <a:r>
              <a:rPr lang="ru-RU" dirty="0" smtClean="0"/>
              <a:t>изобразительную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каллиграфическую </a:t>
            </a:r>
          </a:p>
          <a:p>
            <a:r>
              <a:rPr lang="ru-RU" dirty="0" smtClean="0"/>
              <a:t>геометрическую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начертанию они бывают прямые, волнистые и комбинированные. Задача линии в определении границы формы, объединении и связывании изобразительных элементов, взаимодействии с плоскостью. Короткие линии называются штрихами. Задача штриха в передаче пятна и фактуры. Взаимодействуя с линией, штрих выполняет функцию передачи формы и пространства.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емфис стиль Модное творчество Линия точка линия Дизайн плаката 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330" y="297479"/>
            <a:ext cx="3084788" cy="308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ng.pngtree.com/png-clipart/20190614/original/pngtree-memphis-style-fashion-creativity-line-point-line-poster-design-png-image_37978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9179" y="297479"/>
            <a:ext cx="3111396" cy="31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.lovepik.com/element/40024/5331.png_86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9636" y="297479"/>
            <a:ext cx="3111396" cy="31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QsBs6gVx494h0nf7_aolpv-R9nIp3ElN-yWDBv55zoZ6Ydcydqdg&amp;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0093" y="297479"/>
            <a:ext cx="2070494" cy="31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50296"/>
            <a:ext cx="121920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2" name="Picture 8" descr="https://lh5.googleusercontent.com/proxy/X5A13r5ELRlX_TuBS-Q4fBf4kUKrVnaziiBU93L2ejPw73MuTC1Op5OcLtNC2LGs3OlpIY_NyC7Sxk9C37gNiFqNFMswtBnvZjuAOE81FEybk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5330" y="3604592"/>
            <a:ext cx="21609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khz-record.ru/www/images/plakat_anti_kor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1644" y="3604591"/>
            <a:ext cx="2031061" cy="28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h3.googleusercontent.com/proxy/hACZ3Ul1lWKFaK2O8pvtBJmnAVHgOjClrzP0TkuKJMpESJ4OQ-rR-_SfqDX3YgCyxGl9Ws1z7G8vsGkSJnG967JbOiUrNXpO37piwg7FPCFdh9GTrJZlS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78035" y="3604591"/>
            <a:ext cx="2062217" cy="30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www.chesu.ru/public/images/863557217070996_2820304748062890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7726" y="3601014"/>
            <a:ext cx="48768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0</TotalTime>
  <Words>549</Words>
  <Application>Microsoft Office PowerPoint</Application>
  <PresentationFormat>Произвольный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Окаймление</vt:lpstr>
      <vt:lpstr>Плакат</vt:lpstr>
      <vt:lpstr>РИСУНОК В ПЛАКАТе </vt:lpstr>
      <vt:lpstr>Плакат должен привлечь внимание… </vt:lpstr>
      <vt:lpstr>Сейчас возвращается основная, исторически сложившаяся функция плаката – рекламно-информационная.</vt:lpstr>
      <vt:lpstr>Презентация PowerPoint</vt:lpstr>
      <vt:lpstr>Графическим искусством, или графикой </vt:lpstr>
      <vt:lpstr>графическое искусство </vt:lpstr>
      <vt:lpstr>Основными изобразительными средствами графики являются линия, штрих, пятно, светотень, фактура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Плакат. Рисунок</dc:title>
  <dc:creator>Администратор</dc:creator>
  <cp:lastModifiedBy>Учитель</cp:lastModifiedBy>
  <cp:revision>13</cp:revision>
  <dcterms:created xsi:type="dcterms:W3CDTF">2020-04-05T21:13:00Z</dcterms:created>
  <dcterms:modified xsi:type="dcterms:W3CDTF">2024-03-19T09:19:11Z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1ACCAD589FFE416486555FAD59B85123_12</vt:lpwstr>
  </property>
  <property fmtid="{D5CDD505-2E9C-101B-9397-08002B2CF9AE}" pid="3" name="KSOProductBuildVer">
    <vt:lpwstr>1049-12.2.0.13431</vt:lpwstr>
  </property>
</Properties>
</file>