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777" autoAdjust="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Методическая разработка</a:t>
            </a:r>
            <a:br>
              <a:rPr lang="ru-RU" sz="2400" b="1" i="1" dirty="0" smtClean="0"/>
            </a:br>
            <a:r>
              <a:rPr lang="ru-RU" sz="3200" b="1" i="1" dirty="0" smtClean="0">
                <a:solidFill>
                  <a:srgbClr val="C00000"/>
                </a:solidFill>
              </a:rPr>
              <a:t>«Трудовое воспитание дошкольников  Я САМ»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7086600" cy="12954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МБДОУ 43 г.Иркутск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 Воспитатель: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r"/>
            <a:r>
              <a:rPr lang="ru-RU" sz="2000" dirty="0" err="1" smtClean="0">
                <a:solidFill>
                  <a:schemeClr val="tx1"/>
                </a:solidFill>
              </a:rPr>
              <a:t>Скородумова</a:t>
            </a:r>
            <a:r>
              <a:rPr lang="ru-RU" sz="2000" dirty="0" smtClean="0">
                <a:solidFill>
                  <a:schemeClr val="tx1"/>
                </a:solidFill>
              </a:rPr>
              <a:t> ОГ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>
            <a:normAutofit/>
          </a:bodyPr>
          <a:lstStyle/>
          <a:p>
            <a:pPr marL="0" lvl="1" algn="ctr"/>
            <a:r>
              <a:rPr lang="ru-RU" sz="2000" dirty="0" smtClean="0">
                <a:solidFill>
                  <a:srgbClr val="FF0000"/>
                </a:solidFill>
              </a:rPr>
              <a:t>Поручение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200" dirty="0" smtClean="0"/>
              <a:t>обращённая к ребёнку просьба - взрослого выполнить какое-либо трудовое действие.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solidFill>
                  <a:srgbClr val="00B050"/>
                </a:solidFill>
              </a:rPr>
              <a:t>По форме организации: -</a:t>
            </a:r>
            <a:br>
              <a:rPr lang="ru-RU" sz="2200" dirty="0" smtClean="0">
                <a:solidFill>
                  <a:srgbClr val="00B050"/>
                </a:solidFill>
              </a:rPr>
            </a:br>
            <a:r>
              <a:rPr lang="ru-RU" sz="2200" dirty="0" smtClean="0">
                <a:solidFill>
                  <a:srgbClr val="00B050"/>
                </a:solidFill>
              </a:rPr>
              <a:t> </a:t>
            </a:r>
            <a:r>
              <a:rPr lang="ru-RU" sz="2200" dirty="0" smtClean="0"/>
              <a:t>индивидуальные - подгрупповые – общие</a:t>
            </a:r>
            <a:r>
              <a:rPr lang="ru-RU" sz="2200" dirty="0" smtClean="0">
                <a:solidFill>
                  <a:srgbClr val="00B050"/>
                </a:solidFill>
              </a:rPr>
              <a:t>.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по продолжительности: - </a:t>
            </a:r>
            <a:r>
              <a:rPr lang="ru-RU" sz="2000" dirty="0" smtClean="0">
                <a:solidFill>
                  <a:schemeClr val="tx1"/>
                </a:solidFill>
              </a:rPr>
              <a:t>кратковременные и  длительные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По содержанию (соответствуют видам труда): 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по самообслуживанию - хозяйственно-бытовой -труд в природе - ручной труд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5400" dirty="0" smtClean="0">
                <a:solidFill>
                  <a:srgbClr val="00B050"/>
                </a:solidFill>
              </a:rPr>
              <a:t/>
            </a:r>
            <a:br>
              <a:rPr lang="ru-RU" sz="5400" dirty="0" smtClean="0">
                <a:solidFill>
                  <a:srgbClr val="00B050"/>
                </a:solidFill>
              </a:rPr>
            </a:br>
            <a:endParaRPr lang="ru-RU" sz="4800" dirty="0"/>
          </a:p>
        </p:txBody>
      </p:sp>
      <p:pic>
        <p:nvPicPr>
          <p:cNvPr id="5122" name="Picture 2" descr="C:\Users\Админ\Desktop\работа детский сад\трудо деятельность\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038600"/>
            <a:ext cx="35814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11562"/>
          </a:xfrm>
        </p:spPr>
        <p:txBody>
          <a:bodyPr>
            <a:normAutofit/>
          </a:bodyPr>
          <a:lstStyle/>
          <a:p>
            <a:pPr lvl="1" algn="ctr"/>
            <a:r>
              <a:rPr lang="ru-RU" sz="2000" dirty="0" smtClean="0">
                <a:solidFill>
                  <a:srgbClr val="FF0000"/>
                </a:solidFill>
              </a:rPr>
              <a:t>Виды дежурства: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по столовой (с конца 2-й мл. гр.), </a:t>
            </a:r>
            <a:br>
              <a:rPr lang="ru-RU" sz="2000" dirty="0" smtClean="0"/>
            </a:br>
            <a:r>
              <a:rPr lang="ru-RU" sz="2000" dirty="0" smtClean="0"/>
              <a:t>- по занятию (с середины средней группы), </a:t>
            </a:r>
            <a:br>
              <a:rPr lang="ru-RU" sz="2000" dirty="0" smtClean="0"/>
            </a:br>
            <a:r>
              <a:rPr lang="ru-RU" sz="2000" dirty="0" smtClean="0"/>
              <a:t>-  в уголке природы (в старшей группе). </a:t>
            </a: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  <p:pic>
        <p:nvPicPr>
          <p:cNvPr id="1026" name="Picture 2" descr="C:\Users\Админ\Desktop\работа детский сад\трудо деятельность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895600"/>
            <a:ext cx="44958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62"/>
          </a:xfrm>
        </p:spPr>
        <p:txBody>
          <a:bodyPr>
            <a:normAutofit/>
          </a:bodyPr>
          <a:lstStyle/>
          <a:p>
            <a:pPr marL="342900" indent="-342900"/>
            <a:r>
              <a:rPr lang="ru-RU" sz="2400" b="1" dirty="0" smtClean="0">
                <a:solidFill>
                  <a:srgbClr val="002060"/>
                </a:solidFill>
              </a:rPr>
              <a:t>Средства трудового воспитания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200" dirty="0" smtClean="0"/>
              <a:t>Собственная трудовая деятельность.</a:t>
            </a:r>
            <a:br>
              <a:rPr lang="ru-RU" sz="2200" dirty="0" smtClean="0"/>
            </a:br>
            <a:r>
              <a:rPr lang="ru-RU" sz="2200" dirty="0" smtClean="0"/>
              <a:t>  Ознакомление с трудом взрослых.</a:t>
            </a:r>
            <a:br>
              <a:rPr lang="ru-RU" sz="2200" dirty="0" smtClean="0"/>
            </a:br>
            <a:r>
              <a:rPr lang="ru-RU" sz="2200" dirty="0" smtClean="0"/>
              <a:t>  Художественные средства (произведения художественной литературы, музыки, изобразительного искусства).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Админ\Desktop\работа детский сад\трудо деятельность\15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124200"/>
            <a:ext cx="55245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16362"/>
          </a:xfrm>
        </p:spPr>
        <p:txBody>
          <a:bodyPr>
            <a:noAutofit/>
          </a:bodyPr>
          <a:lstStyle/>
          <a:p>
            <a:r>
              <a:rPr lang="ru-RU" sz="1800" dirty="0" smtClean="0"/>
              <a:t>Материалы и оборудование : Аудиозапись, загадки в шкатулке, книги Чуковского, картинки с изображением посуды, </a:t>
            </a:r>
            <a:r>
              <a:rPr lang="ru-RU" sz="1800" dirty="0" err="1" smtClean="0"/>
              <a:t>щѐтки,  </a:t>
            </a:r>
            <a:r>
              <a:rPr lang="ru-RU" sz="1800" dirty="0" smtClean="0"/>
              <a:t>савки, ведро с мешком для бытовых отходов, мусор, посуда детская, разрезные картинки, фартуки, тесто, </a:t>
            </a:r>
            <a:r>
              <a:rPr lang="ru-RU" sz="1800" dirty="0" err="1" smtClean="0"/>
              <a:t>досточка</a:t>
            </a:r>
            <a:r>
              <a:rPr lang="ru-RU" sz="1800" dirty="0" smtClean="0"/>
              <a:t> для лепки, </a:t>
            </a:r>
            <a:r>
              <a:rPr lang="ru-RU" sz="1800" dirty="0" err="1" smtClean="0"/>
              <a:t>протвинь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>Детская деятельность -Формы и методы организации совместной деятельности: Двигательная: </a:t>
            </a:r>
            <a:r>
              <a:rPr lang="ru-RU" sz="1800" dirty="0" err="1" smtClean="0"/>
              <a:t>Игра-физминутка</a:t>
            </a:r>
            <a:r>
              <a:rPr lang="ru-RU" sz="1800" dirty="0" smtClean="0"/>
              <a:t> лопни, топни, покружись и в посуду превратись. Игровая: Игровая ситуация «наведем порядок»</a:t>
            </a:r>
            <a:br>
              <a:rPr lang="ru-RU" sz="1800" dirty="0" smtClean="0"/>
            </a:br>
            <a:r>
              <a:rPr lang="ru-RU" sz="1800" dirty="0" smtClean="0"/>
              <a:t>Речевая деятельность: Беседы, вопросы, составление отгадывание загадок. Изобразительная деятельность: Лепка « Бублики»</a:t>
            </a:r>
            <a:br>
              <a:rPr lang="ru-RU" sz="1800" dirty="0" smtClean="0"/>
            </a:br>
            <a:r>
              <a:rPr lang="ru-RU" sz="1800" dirty="0" err="1" smtClean="0"/>
              <a:t>Позновательно</a:t>
            </a:r>
            <a:r>
              <a:rPr lang="ru-RU" sz="1800" dirty="0" smtClean="0"/>
              <a:t>- исследовательская деятельность : Исследуют, рассматривают посуду. Музыкальная деятельность: Прослушивание мелодий. Элементарный бытовой труд. Развивать трудолюбие, умение наводить порядок</a:t>
            </a:r>
            <a:br>
              <a:rPr lang="ru-RU" sz="1800" dirty="0" smtClean="0"/>
            </a:br>
            <a:r>
              <a:rPr lang="ru-RU" sz="1800" dirty="0" smtClean="0"/>
              <a:t>Консультации для родителей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026" name="Picture 2" descr="C:\Users\Админ\Desktop\работа детский сад\трудо деятельность\IMG-3e9622030b7b0296f6eb83ade6e4e20a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343400"/>
            <a:ext cx="243840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внимание!!!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Админ\Desktop\работа детский сад\трудо деятельность\IMG_20210420_185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70485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63962"/>
          </a:xfrm>
        </p:spPr>
        <p:txBody>
          <a:bodyPr>
            <a:normAutofit/>
          </a:bodyPr>
          <a:lstStyle/>
          <a:p>
            <a:pPr algn="l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Труд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это могучий воспитатель, в педагогической  системе  воспитания .</a:t>
            </a:r>
            <a:b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1026" name="Picture 2" descr="C:\Users\Админ\Desktop\работа детский сад\трудо деятельность\вс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743200"/>
            <a:ext cx="39624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3352800"/>
          </a:xfrm>
        </p:spPr>
        <p:txBody>
          <a:bodyPr>
            <a:normAutofit fontScale="90000"/>
          </a:bodyPr>
          <a:lstStyle/>
          <a:p>
            <a:r>
              <a:rPr lang="ru-RU" altLang="ru-RU" sz="2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 проблемы трудового воспитания дошкольников</a:t>
            </a:r>
            <a:br>
              <a:rPr lang="ru-RU" altLang="ru-RU" sz="2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 Снижение интереса к труду.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 Отсутствие   желания участвовать в повседневной трудовой деятельности.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 Бедность, узость и бессистемность знаний детей о труде взрослых.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Низкий уровень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трудовой деятельности к концу дошкольного возраста.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Авторитарная модель руководства трудовой  деятельностью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4343400"/>
            <a:ext cx="7467600" cy="17827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дмин\Desktop\работа детский сад\трудо деятельность\IMG-6ff877ac40aa70d2db5c9ba91e0d414f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429000"/>
            <a:ext cx="4114800" cy="3200400"/>
          </a:xfrm>
          <a:prstGeom prst="rect">
            <a:avLst/>
          </a:prstGeom>
          <a:noFill/>
        </p:spPr>
      </p:pic>
      <p:pic>
        <p:nvPicPr>
          <p:cNvPr id="1026" name="Picture 2" descr="C:\Users\Админ\Desktop\работа детский сад\трудо деятельность\IMG-17da87a14daa5639a871089cb23f23d4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399" y="3352800"/>
            <a:ext cx="4038601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9562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685800"/>
            <a:ext cx="80772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 трудового воспитания -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позитивных установок к различным видам труда и творчества через установку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</a:t>
            </a: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1600200"/>
            <a:ext cx="8305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трудового воспитания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Ознакомление с трудом взрослых как эталоном деятельности.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самой трудовой деятельности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ребёнка.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Воспитание личности ребёнка в процессе индивидуальной и коллективной трудовой деятельности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4419600"/>
            <a:ext cx="777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самой трудовой деятельности ребёнка: </a:t>
            </a:r>
          </a:p>
          <a:p>
            <a:pPr marL="342900" indent="-342900">
              <a:buClr>
                <a:srgbClr val="C00000"/>
              </a:buClr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трудовых навыков детей, </a:t>
            </a:r>
          </a:p>
          <a:p>
            <a:pPr marL="342900" indent="-342900">
              <a:buClr>
                <a:srgbClr val="C00000"/>
              </a:buClr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умения планировать трудовую деятельность, </a:t>
            </a:r>
          </a:p>
          <a:p>
            <a:pPr marL="342900" indent="-342900">
              <a:buClr>
                <a:srgbClr val="C00000"/>
              </a:buClr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общественных мотивов трудовой деятельности.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Задачи трудового воспитания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Ознакомление с трудом взрослых как эталоном деятельности.</a:t>
            </a:r>
          </a:p>
          <a:p>
            <a:endParaRPr lang="ru-RU" sz="1000" dirty="0" smtClean="0"/>
          </a:p>
          <a:p>
            <a:pPr>
              <a:buClr>
                <a:srgbClr val="C00000"/>
              </a:buClr>
            </a:pPr>
            <a:r>
              <a:rPr lang="ru-RU" dirty="0" smtClean="0"/>
              <a:t>Формирование самой трудовой деятельности</a:t>
            </a:r>
          </a:p>
          <a:p>
            <a:pPr>
              <a:buClr>
                <a:srgbClr val="C00000"/>
              </a:buClr>
            </a:pPr>
            <a:r>
              <a:rPr lang="ru-RU" dirty="0" smtClean="0"/>
              <a:t> ребёнка.</a:t>
            </a:r>
          </a:p>
          <a:p>
            <a:pPr>
              <a:buClr>
                <a:srgbClr val="C00000"/>
              </a:buClr>
            </a:pPr>
            <a:endParaRPr lang="ru-RU" dirty="0" smtClean="0"/>
          </a:p>
          <a:p>
            <a:pPr>
              <a:buClr>
                <a:srgbClr val="C00000"/>
              </a:buClr>
            </a:pPr>
            <a:r>
              <a:rPr lang="ru-RU" dirty="0" smtClean="0"/>
              <a:t>Воспитание личности ребёнка в процессе индивидуальной и коллективной трудовой деятельности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25762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C00000"/>
                </a:solidFill>
              </a:rPr>
              <a:t>Формирование самой трудовой деятельности ребёнка: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2700" dirty="0" smtClean="0"/>
              <a:t>развитие трудовых навыков детей, </a:t>
            </a:r>
            <a:br>
              <a:rPr lang="ru-RU" sz="2700" dirty="0" smtClean="0"/>
            </a:br>
            <a:r>
              <a:rPr lang="ru-RU" sz="2700" dirty="0" smtClean="0"/>
              <a:t>развитие умения планировать трудовую деятельность, </a:t>
            </a:r>
            <a:br>
              <a:rPr lang="ru-RU" sz="2700" dirty="0" smtClean="0"/>
            </a:br>
            <a:r>
              <a:rPr lang="ru-RU" sz="2700" dirty="0" smtClean="0"/>
              <a:t>формирование общественных мотивов трудовой деятельности.</a:t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9257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дмин\Desktop\работа детский сад\трудо деятельность\IMG-703c6f7874ba004aa113af1fc490889a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2819400"/>
            <a:ext cx="3200399" cy="3429000"/>
          </a:xfrm>
          <a:prstGeom prst="rect">
            <a:avLst/>
          </a:prstGeom>
          <a:noFill/>
        </p:spPr>
      </p:pic>
      <p:pic>
        <p:nvPicPr>
          <p:cNvPr id="2051" name="Picture 3" descr="C:\Users\Админ\Desktop\работа детский сад\трудо деятельность\IMG_20210420_1553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895600"/>
            <a:ext cx="48006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11562"/>
          </a:xfrm>
        </p:spPr>
        <p:txBody>
          <a:bodyPr>
            <a:normAutofit fontScale="90000"/>
          </a:bodyPr>
          <a:lstStyle/>
          <a:p>
            <a:r>
              <a:rPr lang="ru-RU" sz="2200" u="sng" dirty="0" smtClean="0">
                <a:solidFill>
                  <a:srgbClr val="C00000"/>
                </a:solidFill>
              </a:rPr>
              <a:t>Самообслуживание</a:t>
            </a:r>
            <a:r>
              <a:rPr lang="ru-RU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– это труд, направленный на обслуживание самого себя (умывание, одевание, раздевание и т.д.) Я  САМ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Общественная значимость: </a:t>
            </a:r>
            <a:br>
              <a:rPr lang="ru-RU" sz="2200" dirty="0" smtClean="0"/>
            </a:br>
            <a:r>
              <a:rPr lang="ru-RU" sz="2200" dirty="0" smtClean="0"/>
              <a:t>     - освобождает других от обслуживания себя; </a:t>
            </a:r>
            <a:br>
              <a:rPr lang="ru-RU" sz="2200" dirty="0" smtClean="0"/>
            </a:br>
            <a:r>
              <a:rPr lang="ru-RU" sz="2200" dirty="0" smtClean="0"/>
              <a:t>     - ребёнок овладевает всеми компонентами трудовой   </a:t>
            </a:r>
            <a:br>
              <a:rPr lang="ru-RU" sz="2200" dirty="0" smtClean="0"/>
            </a:br>
            <a:r>
              <a:rPr lang="ru-RU" sz="2200" dirty="0" smtClean="0"/>
              <a:t>       деятельности и самостоятельностью</a:t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Админ\Desktop\работа детский сад\трудо деятельность\IMG_20210420_155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0"/>
            <a:ext cx="51435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>
            <a:normAutofit fontScale="90000"/>
          </a:bodyPr>
          <a:lstStyle/>
          <a:p>
            <a:r>
              <a:rPr lang="ru-RU" sz="2200" u="sng" dirty="0" smtClean="0">
                <a:solidFill>
                  <a:srgbClr val="C00000"/>
                </a:solidFill>
              </a:rPr>
              <a:t>Труд в природе</a:t>
            </a:r>
            <a:br>
              <a:rPr lang="ru-RU" sz="2200" u="sng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> </a:t>
            </a:r>
            <a:r>
              <a:rPr lang="ru-RU" sz="2200" dirty="0" smtClean="0"/>
              <a:t>Уход за растениями и животными, выращивание овощей, озеленение участка и т.д. 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Значение: благотворно влияет не только на развитие трудовых навыков, но и на воспитание нравственных чувств, закладывает основы экологического образования.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Особенности: - результатом этого вида труда может быть материальный продукт (урожай). Это сближает детский труд с трудом взрослых; - чаще всего этот вид труда имеет отсроченный результат; - труд в природе всегда связан с живыми объектами, поэтому формирует бережное, ответственное, осторожное отношение к окружающему; - даёт возможность одновременно развивать познавательные интересы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6962"/>
          </a:xfrm>
        </p:spPr>
        <p:txBody>
          <a:bodyPr>
            <a:normAutofit/>
          </a:bodyPr>
          <a:lstStyle/>
          <a:p>
            <a:r>
              <a:rPr lang="ru-RU" sz="2200" u="sng" dirty="0" smtClean="0">
                <a:solidFill>
                  <a:srgbClr val="C00000"/>
                </a:solidFill>
              </a:rPr>
              <a:t>Ручной и художественный труд </a:t>
            </a:r>
            <a:br>
              <a:rPr lang="ru-RU" sz="2200" u="sng" dirty="0" smtClean="0">
                <a:solidFill>
                  <a:srgbClr val="C00000"/>
                </a:solidFill>
              </a:rPr>
            </a:br>
            <a:r>
              <a:rPr lang="ru-RU" sz="2200" dirty="0" smtClean="0"/>
              <a:t>Направлен на удовлетворение эстетических потребностей человека. 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Содержание - изготовление поделок из природного материала, бумаги, картона, ткани, дерева. 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Художественный труд в дошкольном учреждении представлен в двух направлениях: </a:t>
            </a:r>
            <a:br>
              <a:rPr lang="ru-RU" sz="2200" dirty="0" smtClean="0"/>
            </a:br>
            <a:r>
              <a:rPr lang="ru-RU" sz="2200" dirty="0" smtClean="0"/>
              <a:t>изготовление поделок, </a:t>
            </a:r>
            <a:br>
              <a:rPr lang="ru-RU" sz="2200" dirty="0" smtClean="0"/>
            </a:br>
            <a:r>
              <a:rPr lang="ru-RU" sz="2200" dirty="0" smtClean="0"/>
              <a:t> украшение своими изделиями помещения группы к праздникам, оформление выставок и т.д.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Админ\Desktop\работа детский сад\трудо деятельность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26720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204</TotalTime>
  <Words>179</Words>
  <PresentationFormat>Экран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Методическая разработка «Трудовое воспитание дошкольников  Я САМ»</vt:lpstr>
      <vt:lpstr>Труд - это могучий воспитатель, в педагогической  системе  воспитания .  </vt:lpstr>
      <vt:lpstr>Актуальность проблемы трудового воспитания дошкольников  1.  Снижение интереса к труду. 2.  Отсутствие   желания участвовать в повседневной трудовой деятельности. 3.  Бедность, узость и бессистемность знаний детей о труде взрослых. 4. Низкий уровень сформированности трудовой деятельности к концу дошкольного возраста. 5. Авторитарная модель руководства трудовой  деятельностью   </vt:lpstr>
      <vt:lpstr>       </vt:lpstr>
      <vt:lpstr>Задачи трудового воспитания </vt:lpstr>
      <vt:lpstr>Формирование самой трудовой деятельности ребёнка:  развитие трудовых навыков детей,  развитие умения планировать трудовую деятельность,  формирование общественных мотивов трудовой деятельности. </vt:lpstr>
      <vt:lpstr>Самообслуживание   – это труд, направленный на обслуживание самого себя (умывание, одевание, раздевание и т.д.) Я  САМ  Общественная значимость:       - освобождает других от обслуживания себя;       - ребёнок овладевает всеми компонентами трудовой           деятельности и самостоятельностью  </vt:lpstr>
      <vt:lpstr>Труд в природе  Уход за растениями и животными, выращивание овощей, озеленение участка и т.д.   Значение: благотворно влияет не только на развитие трудовых навыков, но и на воспитание нравственных чувств, закладывает основы экологического образования.   Особенности: - результатом этого вида труда может быть материальный продукт (урожай). Это сближает детский труд с трудом взрослых; - чаще всего этот вид труда имеет отсроченный результат; - труд в природе всегда связан с живыми объектами, поэтому формирует бережное, ответственное, осторожное отношение к окружающему; - даёт возможность одновременно развивать познавательные интересы. </vt:lpstr>
      <vt:lpstr>Ручной и художественный труд  Направлен на удовлетворение эстетических потребностей человека.   Содержание - изготовление поделок из природного материала, бумаги, картона, ткани, дерева.   Художественный труд в дошкольном учреждении представлен в двух направлениях:  изготовление поделок,   украшение своими изделиями помещения группы к праздникам, оформление выставок и т.д. </vt:lpstr>
      <vt:lpstr>Поручение обращённая к ребёнку просьба - взрослого выполнить какое-либо трудовое действие.  По форме организации: -  индивидуальные - подгрупповые – общие.  по продолжительности: - кратковременные и  длительные   По содержанию (соответствуют видам труда):   по самообслуживанию - хозяйственно-бытовой -труд в природе - ручной труд     </vt:lpstr>
      <vt:lpstr>Виды дежурства:  - по столовой (с конца 2-й мл. гр.),  - по занятию (с середины средней группы),  -  в уголке природы (в старшей группе).  </vt:lpstr>
      <vt:lpstr>Средства трудового воспитания   Собственная трудовая деятельность.   Ознакомление с трудом взрослых.   Художественные средства (произведения художественной литературы, музыки, изобразительного искусства).  </vt:lpstr>
      <vt:lpstr>Материалы и оборудование : Аудиозапись, загадки в шкатулке, книги Чуковского, картинки с изображением посуды, щѐтки,  савки, ведро с мешком для бытовых отходов, мусор, посуда детская, разрезные картинки, фартуки, тесто, досточка для лепки, протвинь. Детская деятельность -Формы и методы организации совместной деятельности: Двигательная: Игра-физминутка лопни, топни, покружись и в посуду превратись. Игровая: Игровая ситуация «наведем порядок» Речевая деятельность: Беседы, вопросы, составление отгадывание загадок. Изобразительная деятельность: Лепка « Бублики» Позновательно- исследовательская деятельность : Исследуют, рассматривают посуду. Музыкальная деятельность: Прослушивание мелодий. Элементарный бытовой труд. Развивать трудолюбие, умение наводить порядок Консультации для родителей </vt:lpstr>
      <vt:lpstr>Спасибо за внимание!!!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разработка «Трудовое воспитание дошкольников  Я САМ»</dc:title>
  <dc:creator>Владимир</dc:creator>
  <cp:lastModifiedBy>Админ</cp:lastModifiedBy>
  <cp:revision>16</cp:revision>
  <dcterms:created xsi:type="dcterms:W3CDTF">2024-01-30T07:04:22Z</dcterms:created>
  <dcterms:modified xsi:type="dcterms:W3CDTF">2024-06-13T06:34:35Z</dcterms:modified>
</cp:coreProperties>
</file>