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57" r:id="rId7"/>
    <p:sldId id="268" r:id="rId8"/>
    <p:sldId id="258" r:id="rId9"/>
    <p:sldId id="259" r:id="rId10"/>
    <p:sldId id="269" r:id="rId11"/>
    <p:sldId id="276" r:id="rId12"/>
    <p:sldId id="270" r:id="rId13"/>
    <p:sldId id="261" r:id="rId14"/>
    <p:sldId id="262" r:id="rId15"/>
    <p:sldId id="278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magbyttex.ru/put-the-sentences-in-the-correct-order-to-make-the-conversation-and.x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28601"/>
            <a:ext cx="7543800" cy="2743199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MY SUMMER HOLIDAYS!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7543800" cy="14478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FF0000"/>
                </a:solidFill>
              </a:rPr>
              <a:t>Заболотникова К.А.,</a:t>
            </a:r>
          </a:p>
          <a:p>
            <a:pPr algn="r"/>
            <a:r>
              <a:rPr lang="ru-RU" sz="2400" dirty="0" smtClean="0">
                <a:solidFill>
                  <a:srgbClr val="FF0000"/>
                </a:solidFill>
              </a:rPr>
              <a:t>учитель английского языка</a:t>
            </a:r>
          </a:p>
          <a:p>
            <a:pPr algn="r"/>
            <a:r>
              <a:rPr lang="ru-RU" sz="2400" dirty="0" smtClean="0">
                <a:solidFill>
                  <a:srgbClr val="FF0000"/>
                </a:solidFill>
              </a:rPr>
              <a:t>МБОУ «Лицей №62» г. Кемерово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ride  a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bicycle/a horse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981200"/>
            <a:ext cx="4495800" cy="3452132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100" y="1524000"/>
            <a:ext cx="3657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visit new places</a:t>
            </a:r>
            <a:endParaRPr lang="ru-RU" dirty="0"/>
          </a:p>
        </p:txBody>
      </p:sp>
      <p:pic>
        <p:nvPicPr>
          <p:cNvPr id="1032" name="Picture 8" descr="http://s020.radikal.ru/i712/1308/3f/476553b41d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3467100" cy="2409825"/>
          </a:xfrm>
          <a:prstGeom prst="rect">
            <a:avLst/>
          </a:prstGeom>
          <a:noFill/>
        </p:spPr>
      </p:pic>
      <p:pic>
        <p:nvPicPr>
          <p:cNvPr id="1034" name="Picture 10" descr="http://svali.ru/pic/pictures/33/r_p_ff3daf6879bc0827bcd65b400da2e5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371600"/>
            <a:ext cx="3352800" cy="2333626"/>
          </a:xfrm>
          <a:prstGeom prst="rect">
            <a:avLst/>
          </a:prstGeom>
          <a:noFill/>
        </p:spPr>
      </p:pic>
      <p:pic>
        <p:nvPicPr>
          <p:cNvPr id="1036" name="Picture 12" descr="http://lifeglobe.net/media/entry/1514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962400"/>
            <a:ext cx="3333750" cy="2466975"/>
          </a:xfrm>
          <a:prstGeom prst="rect">
            <a:avLst/>
          </a:prstGeom>
          <a:noFill/>
        </p:spPr>
      </p:pic>
      <p:pic>
        <p:nvPicPr>
          <p:cNvPr id="1038" name="Picture 14" descr="http://img.imturist.com/city/portofino-italiya/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038600"/>
            <a:ext cx="3581400" cy="245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climb mountains</a:t>
            </a:r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1" y="1371600"/>
            <a:ext cx="7772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74638"/>
            <a:ext cx="8218487" cy="1282700"/>
          </a:xfrm>
        </p:spPr>
        <p:txBody>
          <a:bodyPr>
            <a:normAutofit fontScale="90000"/>
          </a:bodyPr>
          <a:lstStyle/>
          <a:p>
            <a:r>
              <a:rPr lang="en-US" sz="4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go to the cinema </a:t>
            </a:r>
            <a:r>
              <a:rPr lang="en-US" sz="4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/</a:t>
            </a:r>
            <a:r>
              <a:rPr lang="en-US" sz="4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</a:t>
            </a:r>
            <a:r>
              <a:rPr lang="en-US" sz="4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 theatre</a:t>
            </a:r>
            <a:endParaRPr lang="ru-RU" sz="4800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1" y="2362200"/>
            <a:ext cx="4343400" cy="3240687"/>
          </a:xfrm>
          <a:prstGeom prst="rect">
            <a:avLst/>
          </a:prstGeo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2362199"/>
            <a:ext cx="4090989" cy="3240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</a:t>
            </a:r>
            <a:r>
              <a:rPr lang="en-US" sz="54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watch TV</a:t>
            </a:r>
            <a:endParaRPr lang="ru-RU" sz="5400" b="1" i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1" y="1447801"/>
            <a:ext cx="7391400" cy="456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1"/>
          <p:cNvSpPr txBox="1">
            <a:spLocks noChangeArrowheads="1"/>
          </p:cNvSpPr>
          <p:nvPr/>
        </p:nvSpPr>
        <p:spPr bwMode="auto">
          <a:xfrm>
            <a:off x="827088" y="1052513"/>
            <a:ext cx="28082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>
                <a:solidFill>
                  <a:srgbClr val="CC0000"/>
                </a:solidFill>
                <a:latin typeface="Tahoma" pitchFamily="34" charset="0"/>
              </a:rPr>
              <a:t>nice</a:t>
            </a:r>
            <a:endParaRPr lang="ru-RU" sz="4400" b="1" i="1">
              <a:solidFill>
                <a:srgbClr val="CC0000"/>
              </a:solidFill>
              <a:latin typeface="Tahoma" pitchFamily="34" charset="0"/>
            </a:endParaRPr>
          </a:p>
        </p:txBody>
      </p:sp>
      <p:sp>
        <p:nvSpPr>
          <p:cNvPr id="27651" name="Text Box 15"/>
          <p:cNvSpPr txBox="1">
            <a:spLocks noChangeArrowheads="1"/>
          </p:cNvSpPr>
          <p:nvPr/>
        </p:nvSpPr>
        <p:spPr bwMode="auto">
          <a:xfrm>
            <a:off x="4643438" y="4508500"/>
            <a:ext cx="4249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CC0000"/>
                </a:solidFill>
                <a:latin typeface="Tahoma" pitchFamily="34" charset="0"/>
              </a:rPr>
              <a:t>interesting</a:t>
            </a:r>
            <a:endParaRPr lang="ru-RU" sz="4000" b="1" i="1">
              <a:solidFill>
                <a:srgbClr val="CC0000"/>
              </a:solidFill>
              <a:latin typeface="Tahoma" pitchFamily="34" charset="0"/>
            </a:endParaRPr>
          </a:p>
        </p:txBody>
      </p:sp>
      <p:sp>
        <p:nvSpPr>
          <p:cNvPr id="27652" name="Text Box 16"/>
          <p:cNvSpPr txBox="1">
            <a:spLocks noChangeArrowheads="1"/>
          </p:cNvSpPr>
          <p:nvPr/>
        </p:nvSpPr>
        <p:spPr bwMode="auto">
          <a:xfrm>
            <a:off x="2916238" y="404813"/>
            <a:ext cx="273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>
                <a:solidFill>
                  <a:srgbClr val="0066CC"/>
                </a:solidFill>
                <a:latin typeface="Tahoma" pitchFamily="34" charset="0"/>
              </a:rPr>
              <a:t>wonderful</a:t>
            </a:r>
            <a:endParaRPr lang="ru-RU" sz="3600" b="1" i="1">
              <a:solidFill>
                <a:srgbClr val="0066CC"/>
              </a:solidFill>
              <a:latin typeface="Tahoma" pitchFamily="34" charset="0"/>
            </a:endParaRPr>
          </a:p>
        </p:txBody>
      </p:sp>
      <p:sp>
        <p:nvSpPr>
          <p:cNvPr id="27653" name="Text Box 17"/>
          <p:cNvSpPr txBox="1">
            <a:spLocks noChangeArrowheads="1"/>
          </p:cNvSpPr>
          <p:nvPr/>
        </p:nvSpPr>
        <p:spPr bwMode="auto">
          <a:xfrm>
            <a:off x="5435600" y="1628775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>
                <a:solidFill>
                  <a:srgbClr val="0066CC"/>
                </a:solidFill>
                <a:latin typeface="Tahoma" pitchFamily="34" charset="0"/>
              </a:rPr>
              <a:t>funny</a:t>
            </a:r>
            <a:endParaRPr lang="ru-RU" sz="3600" b="1" i="1">
              <a:solidFill>
                <a:srgbClr val="0066CC"/>
              </a:solidFill>
              <a:latin typeface="Tahoma" pitchFamily="34" charset="0"/>
            </a:endParaRPr>
          </a:p>
        </p:txBody>
      </p:sp>
      <p:sp>
        <p:nvSpPr>
          <p:cNvPr id="27654" name="Text Box 20"/>
          <p:cNvSpPr txBox="1">
            <a:spLocks noChangeArrowheads="1"/>
          </p:cNvSpPr>
          <p:nvPr/>
        </p:nvSpPr>
        <p:spPr bwMode="auto">
          <a:xfrm>
            <a:off x="250825" y="3357563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0066CC"/>
                </a:solidFill>
                <a:latin typeface="Tahoma" pitchFamily="34" charset="0"/>
              </a:rPr>
              <a:t>cool</a:t>
            </a:r>
            <a:endParaRPr lang="ru-RU" sz="4000" b="1" i="1">
              <a:solidFill>
                <a:srgbClr val="0066CC"/>
              </a:solidFill>
              <a:latin typeface="Tahoma" pitchFamily="34" charset="0"/>
            </a:endParaRPr>
          </a:p>
        </p:txBody>
      </p:sp>
      <p:sp>
        <p:nvSpPr>
          <p:cNvPr id="27655" name="Text Box 23"/>
          <p:cNvSpPr txBox="1">
            <a:spLocks noChangeArrowheads="1"/>
          </p:cNvSpPr>
          <p:nvPr/>
        </p:nvSpPr>
        <p:spPr bwMode="auto">
          <a:xfrm flipV="1">
            <a:off x="3276600" y="4943475"/>
            <a:ext cx="2376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>
              <a:solidFill>
                <a:srgbClr val="CC0000"/>
              </a:solidFill>
              <a:latin typeface="Tahoma" pitchFamily="34" charset="0"/>
            </a:endParaRPr>
          </a:p>
        </p:txBody>
      </p:sp>
      <p:sp>
        <p:nvSpPr>
          <p:cNvPr id="27656" name="Text Box 24"/>
          <p:cNvSpPr txBox="1">
            <a:spLocks noChangeArrowheads="1"/>
          </p:cNvSpPr>
          <p:nvPr/>
        </p:nvSpPr>
        <p:spPr bwMode="auto">
          <a:xfrm>
            <a:off x="6804025" y="3284538"/>
            <a:ext cx="1871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FF0066"/>
                </a:solidFill>
                <a:latin typeface="Tahoma" pitchFamily="34" charset="0"/>
              </a:rPr>
              <a:t>boring</a:t>
            </a:r>
            <a:endParaRPr lang="ru-RU" sz="4000" b="1" i="1">
              <a:solidFill>
                <a:srgbClr val="FF0066"/>
              </a:solidFill>
              <a:latin typeface="Tahoma" pitchFamily="34" charset="0"/>
            </a:endParaRPr>
          </a:p>
        </p:txBody>
      </p:sp>
      <p:sp>
        <p:nvSpPr>
          <p:cNvPr id="27657" name="Text Box 27"/>
          <p:cNvSpPr txBox="1">
            <a:spLocks noChangeArrowheads="1"/>
          </p:cNvSpPr>
          <p:nvPr/>
        </p:nvSpPr>
        <p:spPr bwMode="auto">
          <a:xfrm flipV="1">
            <a:off x="3203575" y="1846263"/>
            <a:ext cx="2376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>
              <a:solidFill>
                <a:srgbClr val="0066CC"/>
              </a:solidFill>
              <a:latin typeface="Tahoma" pitchFamily="34" charset="0"/>
            </a:endParaRPr>
          </a:p>
        </p:txBody>
      </p:sp>
      <p:sp>
        <p:nvSpPr>
          <p:cNvPr id="27658" name="Text Box 30"/>
          <p:cNvSpPr txBox="1">
            <a:spLocks noChangeArrowheads="1"/>
          </p:cNvSpPr>
          <p:nvPr/>
        </p:nvSpPr>
        <p:spPr bwMode="auto">
          <a:xfrm>
            <a:off x="2771775" y="1412875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009900"/>
                </a:solidFill>
                <a:latin typeface="Tahoma" pitchFamily="34" charset="0"/>
              </a:rPr>
              <a:t>pleasant</a:t>
            </a:r>
            <a:endParaRPr lang="ru-RU" sz="4000" b="1" i="1">
              <a:solidFill>
                <a:srgbClr val="009900"/>
              </a:solidFill>
              <a:latin typeface="Tahoma" pitchFamily="34" charset="0"/>
            </a:endParaRPr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1187450" y="4724400"/>
            <a:ext cx="2016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6000"/>
          </a:p>
        </p:txBody>
      </p:sp>
      <p:sp>
        <p:nvSpPr>
          <p:cNvPr id="27660" name="Text Box 13"/>
          <p:cNvSpPr txBox="1">
            <a:spLocks noChangeArrowheads="1"/>
          </p:cNvSpPr>
          <p:nvPr/>
        </p:nvSpPr>
        <p:spPr bwMode="auto">
          <a:xfrm>
            <a:off x="900113" y="5084763"/>
            <a:ext cx="1666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Tahoma" pitchFamily="34" charset="0"/>
              </a:rPr>
              <a:t>super</a:t>
            </a:r>
            <a:endParaRPr lang="ru-RU" sz="3600" b="1" i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7661" name="Text Box 14"/>
          <p:cNvSpPr txBox="1">
            <a:spLocks noChangeArrowheads="1"/>
          </p:cNvSpPr>
          <p:nvPr/>
        </p:nvSpPr>
        <p:spPr bwMode="auto">
          <a:xfrm>
            <a:off x="3132138" y="5589588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009900"/>
                </a:solidFill>
                <a:latin typeface="Tahoma" pitchFamily="34" charset="0"/>
              </a:rPr>
              <a:t>terrible</a:t>
            </a:r>
            <a:endParaRPr lang="ru-RU" sz="3600" b="1" i="1">
              <a:solidFill>
                <a:srgbClr val="009900"/>
              </a:solidFill>
              <a:latin typeface="Tahoma" pitchFamily="34" charset="0"/>
            </a:endParaRPr>
          </a:p>
        </p:txBody>
      </p:sp>
      <p:sp>
        <p:nvSpPr>
          <p:cNvPr id="27662" name="Text Box 15"/>
          <p:cNvSpPr txBox="1">
            <a:spLocks noChangeArrowheads="1"/>
          </p:cNvSpPr>
          <p:nvPr/>
        </p:nvSpPr>
        <p:spPr bwMode="auto">
          <a:xfrm>
            <a:off x="6496050" y="379413"/>
            <a:ext cx="1900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  <a:latin typeface="Tahoma" pitchFamily="34" charset="0"/>
              </a:rPr>
              <a:t>useful</a:t>
            </a:r>
            <a:endParaRPr lang="ru-RU" sz="4400" b="1" i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7663" name="Text Box 16"/>
          <p:cNvSpPr txBox="1">
            <a:spLocks noChangeArrowheads="1"/>
          </p:cNvSpPr>
          <p:nvPr/>
        </p:nvSpPr>
        <p:spPr bwMode="auto">
          <a:xfrm>
            <a:off x="611188" y="4508500"/>
            <a:ext cx="3311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ahoma" pitchFamily="34" charset="0"/>
              </a:rPr>
              <a:t>unforgettable</a:t>
            </a:r>
            <a:endParaRPr lang="ru-RU" sz="3200" b="1" i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376238" y="163513"/>
            <a:ext cx="24272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  <a:latin typeface="Tahoma" pitchFamily="34" charset="0"/>
              </a:rPr>
              <a:t>exciting</a:t>
            </a:r>
            <a:endParaRPr lang="ru-RU" sz="4400" b="1" i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6227763" y="5287963"/>
            <a:ext cx="2232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/>
          </a:p>
        </p:txBody>
      </p:sp>
      <p:sp>
        <p:nvSpPr>
          <p:cNvPr id="27666" name="Text Box 19"/>
          <p:cNvSpPr txBox="1">
            <a:spLocks noChangeArrowheads="1"/>
          </p:cNvSpPr>
          <p:nvPr/>
        </p:nvSpPr>
        <p:spPr bwMode="auto">
          <a:xfrm>
            <a:off x="5795963" y="5589588"/>
            <a:ext cx="287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3399FF"/>
                </a:solidFill>
                <a:latin typeface="Tahoma" pitchFamily="34" charset="0"/>
              </a:rPr>
              <a:t>remarkable</a:t>
            </a:r>
            <a:endParaRPr lang="ru-RU" sz="3600" b="1" i="1">
              <a:solidFill>
                <a:srgbClr val="3399FF"/>
              </a:solidFill>
              <a:latin typeface="Tahoma" pitchFamily="34" charset="0"/>
            </a:endParaRPr>
          </a:p>
        </p:txBody>
      </p:sp>
      <p:sp>
        <p:nvSpPr>
          <p:cNvPr id="58390" name="Oval 22"/>
          <p:cNvSpPr>
            <a:spLocks noChangeArrowheads="1"/>
          </p:cNvSpPr>
          <p:nvPr/>
        </p:nvSpPr>
        <p:spPr bwMode="auto">
          <a:xfrm>
            <a:off x="1619250" y="2205038"/>
            <a:ext cx="5184775" cy="2232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My holidays were</a:t>
            </a:r>
            <a:endParaRPr lang="ru-RU" sz="48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7668" name="Text Box 24"/>
          <p:cNvSpPr txBox="1">
            <a:spLocks noChangeArrowheads="1"/>
          </p:cNvSpPr>
          <p:nvPr/>
        </p:nvSpPr>
        <p:spPr bwMode="auto">
          <a:xfrm>
            <a:off x="323850" y="2259013"/>
            <a:ext cx="2592388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FF0066"/>
                </a:solidFill>
                <a:latin typeface="Tahoma" pitchFamily="34" charset="0"/>
              </a:rPr>
              <a:t>amazing</a:t>
            </a:r>
            <a:endParaRPr lang="ru-RU" sz="3600" b="1" i="1">
              <a:solidFill>
                <a:srgbClr val="FF0066"/>
              </a:solidFill>
              <a:latin typeface="Tahoma" pitchFamily="34" charset="0"/>
            </a:endParaRPr>
          </a:p>
        </p:txBody>
      </p:sp>
      <p:sp>
        <p:nvSpPr>
          <p:cNvPr id="27669" name="Text Box 25"/>
          <p:cNvSpPr txBox="1">
            <a:spLocks noChangeArrowheads="1"/>
          </p:cNvSpPr>
          <p:nvPr/>
        </p:nvSpPr>
        <p:spPr bwMode="auto">
          <a:xfrm>
            <a:off x="3687763" y="5013325"/>
            <a:ext cx="3063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3366"/>
                </a:solidFill>
                <a:latin typeface="Tahoma" pitchFamily="34" charset="0"/>
              </a:rPr>
              <a:t>adventurous</a:t>
            </a:r>
            <a:endParaRPr lang="ru-RU" sz="3600" b="1">
              <a:solidFill>
                <a:srgbClr val="993366"/>
              </a:solidFill>
              <a:latin typeface="Tahoma" pitchFamily="34" charset="0"/>
            </a:endParaRPr>
          </a:p>
        </p:txBody>
      </p:sp>
      <p:sp>
        <p:nvSpPr>
          <p:cNvPr id="27670" name="Text Box 26"/>
          <p:cNvSpPr txBox="1">
            <a:spLocks noChangeArrowheads="1"/>
          </p:cNvSpPr>
          <p:nvPr/>
        </p:nvSpPr>
        <p:spPr bwMode="auto">
          <a:xfrm>
            <a:off x="7451725" y="1222375"/>
            <a:ext cx="1512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>
                <a:solidFill>
                  <a:srgbClr val="008080"/>
                </a:solidFill>
                <a:latin typeface="Tahoma" pitchFamily="34" charset="0"/>
              </a:rPr>
              <a:t>quiet</a:t>
            </a:r>
            <a:endParaRPr lang="ru-RU" sz="4000" b="1" i="1">
              <a:solidFill>
                <a:srgbClr val="008080"/>
              </a:solidFill>
              <a:latin typeface="Tahoma" pitchFamily="34" charset="0"/>
            </a:endParaRPr>
          </a:p>
        </p:txBody>
      </p:sp>
      <p:sp>
        <p:nvSpPr>
          <p:cNvPr id="27671" name="Text Box 27"/>
          <p:cNvSpPr txBox="1">
            <a:spLocks noChangeArrowheads="1"/>
          </p:cNvSpPr>
          <p:nvPr/>
        </p:nvSpPr>
        <p:spPr bwMode="auto">
          <a:xfrm>
            <a:off x="5867400" y="2301875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>
                <a:solidFill>
                  <a:srgbClr val="FF9900"/>
                </a:solidFill>
                <a:latin typeface="Tahoma" pitchFamily="34" charset="0"/>
              </a:rPr>
              <a:t>marvelous</a:t>
            </a:r>
            <a:endParaRPr lang="ru-RU" sz="4000" b="1" i="1">
              <a:solidFill>
                <a:srgbClr val="FF9900"/>
              </a:solidFill>
              <a:latin typeface="Tahoma" pitchFamily="34" charset="0"/>
            </a:endParaRPr>
          </a:p>
        </p:txBody>
      </p:sp>
      <p:sp>
        <p:nvSpPr>
          <p:cNvPr id="27672" name="Text Box 28"/>
          <p:cNvSpPr txBox="1">
            <a:spLocks noChangeArrowheads="1"/>
          </p:cNvSpPr>
          <p:nvPr/>
        </p:nvSpPr>
        <p:spPr bwMode="auto">
          <a:xfrm>
            <a:off x="2987675" y="6165850"/>
            <a:ext cx="3529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>
                <a:solidFill>
                  <a:srgbClr val="CC6600"/>
                </a:solidFill>
                <a:latin typeface="Tahoma" pitchFamily="34" charset="0"/>
              </a:rPr>
              <a:t>magnificent</a:t>
            </a:r>
            <a:endParaRPr lang="ru-RU" sz="4000" b="1" i="1">
              <a:solidFill>
                <a:srgbClr val="CC6600"/>
              </a:solidFill>
              <a:latin typeface="Tahoma" pitchFamily="34" charset="0"/>
            </a:endParaRPr>
          </a:p>
        </p:txBody>
      </p:sp>
      <p:sp>
        <p:nvSpPr>
          <p:cNvPr id="27673" name="Text Box 29"/>
          <p:cNvSpPr txBox="1">
            <a:spLocks noChangeArrowheads="1"/>
          </p:cNvSpPr>
          <p:nvPr/>
        </p:nvSpPr>
        <p:spPr bwMode="auto">
          <a:xfrm>
            <a:off x="303213" y="1108075"/>
            <a:ext cx="944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008000"/>
                </a:solidFill>
                <a:latin typeface="Tahoma" pitchFamily="34" charset="0"/>
              </a:rPr>
              <a:t>dull</a:t>
            </a:r>
            <a:endParaRPr lang="ru-RU" sz="3200" b="1" i="1">
              <a:solidFill>
                <a:srgbClr val="008000"/>
              </a:solidFill>
              <a:latin typeface="Tahoma" pitchFamily="34" charset="0"/>
            </a:endParaRPr>
          </a:p>
        </p:txBody>
      </p:sp>
      <p:pic>
        <p:nvPicPr>
          <p:cNvPr id="27674" name="Picture 30" descr="iCA7GDAR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661025"/>
            <a:ext cx="16954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5" name="Picture 31" descr="iCAEC6BZ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3860800"/>
            <a:ext cx="152082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29700" y="228600"/>
            <a:ext cx="228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hlinkClick r:id="rId2"/>
              </a:rPr>
              <a:t>Put</a:t>
            </a:r>
            <a:r>
              <a:rPr lang="en-US" sz="2200" dirty="0" smtClean="0">
                <a:hlinkClick r:id="rId2"/>
              </a:rPr>
              <a:t> </a:t>
            </a:r>
            <a:r>
              <a:rPr lang="en-US" sz="2200" b="1" dirty="0" smtClean="0">
                <a:hlinkClick r:id="rId2"/>
              </a:rPr>
              <a:t>the</a:t>
            </a:r>
            <a:r>
              <a:rPr lang="en-US" sz="2200" dirty="0" smtClean="0">
                <a:hlinkClick r:id="rId2"/>
              </a:rPr>
              <a:t> </a:t>
            </a:r>
            <a:r>
              <a:rPr lang="en-US" sz="2200" b="1" dirty="0" smtClean="0">
                <a:hlinkClick r:id="rId2"/>
              </a:rPr>
              <a:t>sentences</a:t>
            </a:r>
            <a:r>
              <a:rPr lang="en-US" sz="2200" dirty="0" smtClean="0">
                <a:hlinkClick r:id="rId2"/>
              </a:rPr>
              <a:t> </a:t>
            </a:r>
            <a:r>
              <a:rPr lang="en-US" sz="2200" b="1" dirty="0" smtClean="0">
                <a:hlinkClick r:id="rId2"/>
              </a:rPr>
              <a:t>in</a:t>
            </a:r>
            <a:r>
              <a:rPr lang="en-US" sz="2200" dirty="0" smtClean="0">
                <a:hlinkClick r:id="rId2"/>
              </a:rPr>
              <a:t> </a:t>
            </a:r>
            <a:r>
              <a:rPr lang="en-US" sz="2200" b="1" dirty="0" smtClean="0">
                <a:hlinkClick r:id="rId2"/>
              </a:rPr>
              <a:t>the</a:t>
            </a:r>
            <a:r>
              <a:rPr lang="en-US" sz="2200" dirty="0" smtClean="0">
                <a:hlinkClick r:id="rId2"/>
              </a:rPr>
              <a:t> correct </a:t>
            </a:r>
            <a:r>
              <a:rPr lang="en-US" sz="2200" b="1" dirty="0" smtClean="0">
                <a:hlinkClick r:id="rId2"/>
              </a:rPr>
              <a:t>order</a:t>
            </a:r>
            <a:r>
              <a:rPr lang="en-US" sz="2200" dirty="0" smtClean="0">
                <a:hlinkClick r:id="rId2"/>
              </a:rPr>
              <a:t> to </a:t>
            </a:r>
            <a:r>
              <a:rPr lang="en-US" sz="2200" b="1" dirty="0" smtClean="0">
                <a:hlinkClick r:id="rId2"/>
              </a:rPr>
              <a:t>make</a:t>
            </a:r>
            <a:r>
              <a:rPr lang="en-US" sz="2200" dirty="0" smtClean="0">
                <a:hlinkClick r:id="rId2"/>
              </a:rPr>
              <a:t> </a:t>
            </a:r>
            <a:r>
              <a:rPr lang="en-US" sz="2200" b="1" dirty="0" smtClean="0">
                <a:hlinkClick r:id="rId2"/>
              </a:rPr>
              <a:t>the</a:t>
            </a:r>
            <a:r>
              <a:rPr lang="en-US" sz="2200" dirty="0" smtClean="0">
                <a:hlinkClick r:id="rId2"/>
              </a:rPr>
              <a:t> conversation </a:t>
            </a:r>
            <a:endParaRPr lang="en-US" sz="2200" dirty="0" smtClean="0"/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 Kelly</a:t>
            </a:r>
            <a:r>
              <a:rPr lang="ru-RU" sz="2000" b="1" i="1" dirty="0" smtClean="0">
                <a:solidFill>
                  <a:srgbClr val="FF0000"/>
                </a:solidFill>
              </a:rPr>
              <a:t>:</a:t>
            </a:r>
            <a:r>
              <a:rPr lang="ru-RU" sz="2000" b="1" i="1" dirty="0" smtClean="0"/>
              <a:t> </a:t>
            </a:r>
            <a:r>
              <a:rPr lang="en-US" sz="2000" b="1" i="1" dirty="0" smtClean="0"/>
              <a:t>How do get there?</a:t>
            </a:r>
          </a:p>
          <a:p>
            <a:r>
              <a:rPr lang="en-US" sz="2000" i="1" dirty="0" smtClean="0">
                <a:solidFill>
                  <a:srgbClr val="0070C0"/>
                </a:solidFill>
              </a:rPr>
              <a:t>Meg:</a:t>
            </a:r>
            <a:r>
              <a:rPr lang="en-US" sz="2000" i="1" dirty="0" smtClean="0"/>
              <a:t> I like to swim in the sea and go fishing.</a:t>
            </a:r>
          </a:p>
          <a:p>
            <a:r>
              <a:rPr lang="en-US" sz="2000" b="1" i="1" dirty="0" smtClean="0"/>
              <a:t> </a:t>
            </a:r>
            <a:r>
              <a:rPr lang="en-US" sz="2000" b="1" i="1" dirty="0" smtClean="0">
                <a:solidFill>
                  <a:srgbClr val="0070C0"/>
                </a:solidFill>
              </a:rPr>
              <a:t>Meg: </a:t>
            </a:r>
            <a:r>
              <a:rPr lang="en-US" sz="2000" b="1" i="1" dirty="0" smtClean="0"/>
              <a:t>We always go to the seaside by train.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Kelly:</a:t>
            </a:r>
            <a:r>
              <a:rPr lang="en-US" sz="2000" b="1" i="1" dirty="0" smtClean="0"/>
              <a:t> Meg, why do you like summer holidays?</a:t>
            </a:r>
          </a:p>
          <a:p>
            <a:r>
              <a:rPr lang="en-US" sz="2000" b="1" i="1" dirty="0" smtClean="0">
                <a:solidFill>
                  <a:srgbClr val="0070C0"/>
                </a:solidFill>
              </a:rPr>
              <a:t>Meg: </a:t>
            </a:r>
            <a:r>
              <a:rPr lang="en-US" sz="2000" b="1" i="1" dirty="0" smtClean="0"/>
              <a:t>I like summer holidays because I can go to the seaside with my brother.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Kelly: </a:t>
            </a:r>
            <a:r>
              <a:rPr lang="en-US" sz="2000" b="1" i="1" dirty="0" smtClean="0"/>
              <a:t>What do you usually do at the seaside?</a:t>
            </a:r>
          </a:p>
          <a:p>
            <a:pPr>
              <a:buNone/>
            </a:pPr>
            <a:r>
              <a:rPr lang="en-US" sz="2800" b="1" dirty="0" smtClean="0"/>
              <a:t>     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Make up your own sentences 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 go fishing</a:t>
            </a:r>
            <a:r>
              <a:rPr lang="en-US" sz="2400" dirty="0" smtClean="0"/>
              <a:t>                                                                    </a:t>
            </a:r>
            <a:r>
              <a:rPr lang="en-US" sz="2400" dirty="0" smtClean="0">
                <a:solidFill>
                  <a:srgbClr val="0070C0"/>
                </a:solidFill>
              </a:rPr>
              <a:t>in summer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We go to the seaside</a:t>
            </a:r>
            <a:r>
              <a:rPr lang="en-US" sz="2400" dirty="0" smtClean="0"/>
              <a:t>                                                  </a:t>
            </a:r>
            <a:r>
              <a:rPr lang="en-US" sz="2400" dirty="0" smtClean="0">
                <a:solidFill>
                  <a:srgbClr val="0070C0"/>
                </a:solidFill>
              </a:rPr>
              <a:t>in the sea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 like to swim</a:t>
            </a:r>
            <a:r>
              <a:rPr lang="en-US" sz="2400" dirty="0" smtClean="0"/>
              <a:t>                                                               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at the seaside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 spend my holidays</a:t>
            </a:r>
            <a:r>
              <a:rPr lang="en-US" sz="2400" dirty="0" smtClean="0"/>
              <a:t>                                                    </a:t>
            </a:r>
            <a:r>
              <a:rPr lang="en-US" sz="2400" dirty="0" smtClean="0">
                <a:solidFill>
                  <a:srgbClr val="0070C0"/>
                </a:solidFill>
              </a:rPr>
              <a:t>by car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 like to sunbathe</a:t>
            </a:r>
            <a:r>
              <a:rPr lang="en-US" sz="2400" dirty="0" smtClean="0"/>
              <a:t>                                                        </a:t>
            </a:r>
            <a:r>
              <a:rPr lang="en-US" sz="2400" dirty="0" smtClean="0">
                <a:solidFill>
                  <a:srgbClr val="0070C0"/>
                </a:solidFill>
              </a:rPr>
              <a:t>in the country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travel by </a:t>
            </a:r>
            <a:r>
              <a:rPr lang="en-US" sz="3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car/train/plane/bus/ship</a:t>
            </a:r>
            <a:endParaRPr lang="ru-RU" sz="3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439" y="4114800"/>
            <a:ext cx="2740361" cy="2209800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4114800"/>
            <a:ext cx="2895600" cy="2286000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4114800"/>
            <a:ext cx="2819400" cy="2286000"/>
          </a:xfrm>
          <a:prstGeom prst="rect">
            <a:avLst/>
          </a:prstGeom>
          <a:noFill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219200"/>
            <a:ext cx="3810000" cy="2209800"/>
          </a:xfrm>
          <a:prstGeom prst="rect">
            <a:avLst/>
          </a:prstGeom>
          <a:noFill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452" y="1219200"/>
            <a:ext cx="3632548" cy="2219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go to the seaside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226712"/>
            <a:ext cx="8534400" cy="5318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go sunbathing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371600"/>
            <a:ext cx="4114799" cy="2286000"/>
          </a:xfrm>
          <a:prstGeom prst="rect">
            <a:avLst/>
          </a:prstGeom>
          <a:noFill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371600"/>
            <a:ext cx="4114800" cy="4343400"/>
          </a:xfrm>
          <a:prstGeom prst="rect">
            <a:avLst/>
          </a:prstGeom>
          <a:noFill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3921061"/>
            <a:ext cx="4038600" cy="2597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dive in the sea</a:t>
            </a: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433884"/>
            <a:ext cx="7315200" cy="456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i="1" dirty="0"/>
              <a:t> </a:t>
            </a:r>
            <a:r>
              <a:rPr lang="en-US" sz="5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go fishing</a:t>
            </a:r>
            <a:endParaRPr lang="ru-RU" sz="5400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611312"/>
            <a:ext cx="7772400" cy="4637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sleep in a tent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933" y="1538288"/>
            <a:ext cx="7882467" cy="4633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48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play sport games</a:t>
            </a:r>
            <a:endParaRPr lang="ru-RU" sz="4800" b="1" i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209800"/>
            <a:ext cx="4046538" cy="3048000"/>
          </a:xfrm>
          <a:prstGeom prst="rect">
            <a:avLst/>
          </a:prstGeom>
          <a:noFill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462" y="2209800"/>
            <a:ext cx="4122737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read books</a:t>
            </a:r>
            <a:endParaRPr lang="ru-RU" sz="4800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679574"/>
            <a:ext cx="6934200" cy="456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100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MY SUMMER HOLIDAYS!</vt:lpstr>
      <vt:lpstr>To travel by car/train/plane/bus/ship</vt:lpstr>
      <vt:lpstr>To go to the seaside</vt:lpstr>
      <vt:lpstr>To go sunbathing</vt:lpstr>
      <vt:lpstr>To dive in the sea</vt:lpstr>
      <vt:lpstr> To go fishing</vt:lpstr>
      <vt:lpstr>To sleep in a tent</vt:lpstr>
      <vt:lpstr>  To play sport games</vt:lpstr>
      <vt:lpstr>To read books</vt:lpstr>
      <vt:lpstr>To ride  a bicycle/a horse</vt:lpstr>
      <vt:lpstr>To visit new places</vt:lpstr>
      <vt:lpstr>To climb mountains</vt:lpstr>
      <vt:lpstr>To go to the cinema /to the theatre</vt:lpstr>
      <vt:lpstr>To watch TV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SUMMER HOLIDAYS!</dc:title>
  <dc:creator>user</dc:creator>
  <cp:lastModifiedBy>user</cp:lastModifiedBy>
  <cp:revision>37</cp:revision>
  <dcterms:modified xsi:type="dcterms:W3CDTF">2024-06-30T12:21:46Z</dcterms:modified>
</cp:coreProperties>
</file>