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70" r:id="rId4"/>
    <p:sldId id="261" r:id="rId5"/>
    <p:sldId id="259" r:id="rId6"/>
    <p:sldId id="262" r:id="rId7"/>
    <p:sldId id="265" r:id="rId8"/>
    <p:sldId id="264" r:id="rId9"/>
    <p:sldId id="266" r:id="rId10"/>
    <p:sldId id="274" r:id="rId11"/>
    <p:sldId id="277" r:id="rId12"/>
    <p:sldId id="278" r:id="rId13"/>
    <p:sldId id="275" r:id="rId14"/>
    <p:sldId id="268" r:id="rId15"/>
    <p:sldId id="279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7E7"/>
    <a:srgbClr val="6F88D7"/>
    <a:srgbClr val="73C787"/>
    <a:srgbClr val="B8324F"/>
    <a:srgbClr val="9C92C0"/>
    <a:srgbClr val="73E161"/>
    <a:srgbClr val="E25C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22CCD9-9DE7-40AA-9D9C-67FD77D3E422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41283A-1123-4C18-9271-2BE2F712F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988840"/>
            <a:ext cx="6984776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</a:p>
          <a:p>
            <a:pPr algn="ctr"/>
            <a:endParaRPr lang="ru-RU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инновационных педагогических технологий в духовно – нравственном воспитании детей»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301208"/>
            <a:ext cx="4133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Шурчакова Юлия Викторовна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Муниципальное бюджетное дошкольное </a:t>
            </a:r>
            <a:endParaRPr lang="ru-RU" altLang="ru-RU" sz="2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образовательное </a:t>
            </a:r>
            <a:r>
              <a:rPr lang="ru-RU" altLang="ru-RU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учреждение №179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«Детский сад присмотра  и оздоровления»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41839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98" y="549548"/>
            <a:ext cx="3358689" cy="2519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(пять) -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пяти строк, которое строится по следующим </a:t>
            </a:r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3599892" y="891588"/>
            <a:ext cx="1980220" cy="23402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580112" y="626908"/>
            <a:ext cx="3424986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строчка –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существительное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953705"/>
            <a:ext cx="3764872" cy="13681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строчка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прилагательных, которые характеризуют данное существительное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6393" y="3573016"/>
            <a:ext cx="3416246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строчка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глагола, обозначающие действие существительного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452428"/>
            <a:ext cx="2736304" cy="1776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строчка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существительное, повторение сути, резюме сказанному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850" y="5362663"/>
            <a:ext cx="4659382" cy="13066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строчка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 из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слов, которая характеризует существительное</a:t>
            </a:r>
          </a:p>
          <a:p>
            <a:pPr algn="ctr"/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3563888" y="1700808"/>
            <a:ext cx="1698460" cy="6845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007604" y="3068960"/>
            <a:ext cx="10801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>
            <a:off x="3563888" y="2637782"/>
            <a:ext cx="1861948" cy="129527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347864" y="3068959"/>
            <a:ext cx="504056" cy="2160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1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areslide.ru/img/thumbs/492ee0bd7fbd79ec47f9b9a504aa2e2a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43" t="9065" r="9390" b="17556"/>
          <a:stretch/>
        </p:blipFill>
        <p:spPr bwMode="auto">
          <a:xfrm>
            <a:off x="467544" y="742028"/>
            <a:ext cx="7416824" cy="4919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240" y="244205"/>
            <a:ext cx="177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…продолжение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24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18/11/28/s_5bfe15eb88f28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61" t="18278"/>
          <a:stretch/>
        </p:blipFill>
        <p:spPr bwMode="auto">
          <a:xfrm>
            <a:off x="6156176" y="3009544"/>
            <a:ext cx="2808312" cy="3590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fsd.multiurok.ru/html/2018/11/28/s_5bfe15eb88f28/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0" y="587517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868144" y="332656"/>
            <a:ext cx="2880320" cy="1584176"/>
          </a:xfrm>
          <a:prstGeom prst="ellipse">
            <a:avLst/>
          </a:prstGeom>
          <a:solidFill>
            <a:srgbClr val="ED9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77021" y="260648"/>
            <a:ext cx="3852428" cy="2232248"/>
          </a:xfrm>
          <a:prstGeom prst="ellipse">
            <a:avLst/>
          </a:prstGeom>
          <a:solidFill>
            <a:srgbClr val="ED9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Скрайбинга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610838"/>
            <a:ext cx="295232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Рисованный </a:t>
            </a:r>
            <a:r>
              <a:rPr lang="ru-RU" b="1" dirty="0" err="1"/>
              <a:t>скрайбинг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3861048"/>
            <a:ext cx="295232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Магнитный </a:t>
            </a:r>
            <a:r>
              <a:rPr lang="ru-RU" b="1" dirty="0" err="1"/>
              <a:t>скрайбинг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6809" y="5269191"/>
            <a:ext cx="295232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Скрайбинг</a:t>
            </a:r>
            <a:r>
              <a:rPr lang="ru-RU" b="1" dirty="0"/>
              <a:t> компьютерный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3861048"/>
            <a:ext cx="295232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Скрайбинг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 err="1"/>
              <a:t>фланелеграфный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02319" y="2561603"/>
            <a:ext cx="295232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Аппликационный </a:t>
            </a:r>
            <a:r>
              <a:rPr lang="ru-RU" b="1" dirty="0" err="1"/>
              <a:t>скрайбинг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843808" y="227687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563888" y="2472738"/>
            <a:ext cx="432048" cy="1244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932" y="2551762"/>
            <a:ext cx="399733" cy="2575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06736" y="2473660"/>
            <a:ext cx="345384" cy="1243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775412" y="227175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2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492896"/>
            <a:ext cx="273630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«Кластер»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4043236" y="1871789"/>
            <a:ext cx="792088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16200000">
            <a:off x="2379293" y="2995673"/>
            <a:ext cx="792088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0800000">
            <a:off x="4103948" y="4293096"/>
            <a:ext cx="792088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5400000">
            <a:off x="5802649" y="2995673"/>
            <a:ext cx="792088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7305" y="260648"/>
            <a:ext cx="3711388" cy="1368152"/>
          </a:xfrm>
          <a:prstGeom prst="roundRect">
            <a:avLst/>
          </a:prstGeom>
          <a:solidFill>
            <a:srgbClr val="B832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2240" y="1763776"/>
            <a:ext cx="2055204" cy="3465423"/>
          </a:xfrm>
          <a:prstGeom prst="roundRect">
            <a:avLst/>
          </a:prstGeom>
          <a:solidFill>
            <a:srgbClr val="B832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0992"/>
            <a:ext cx="2199220" cy="3465423"/>
          </a:xfrm>
          <a:prstGeom prst="roundRect">
            <a:avLst/>
          </a:prstGeom>
          <a:solidFill>
            <a:srgbClr val="B832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4297" y="5016415"/>
            <a:ext cx="3711388" cy="1368152"/>
          </a:xfrm>
          <a:prstGeom prst="roundRect">
            <a:avLst/>
          </a:prstGeom>
          <a:solidFill>
            <a:srgbClr val="B832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по заданной теме</a:t>
            </a:r>
          </a:p>
        </p:txBody>
      </p:sp>
    </p:spTree>
    <p:extLst>
      <p:ext uri="{BB962C8B-B14F-4D97-AF65-F5344CB8AC3E}">
        <p14:creationId xmlns="" xmlns:p14="http://schemas.microsoft.com/office/powerpoint/2010/main" val="1370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6256" y="332656"/>
            <a:ext cx="177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…продолжение</a:t>
            </a:r>
            <a:endParaRPr lang="ru-RU" dirty="0"/>
          </a:p>
        </p:txBody>
      </p:sp>
      <p:pic>
        <p:nvPicPr>
          <p:cNvPr id="3" name="Picture 6" descr="https://19pfspb.caduk.ru/images/vejlivyie-sl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391"/>
            <a:ext cx="4063492" cy="3920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theslide.ru/img/thumbs/0052a73e90880decced7c0989b8c19ba-8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04" y="854968"/>
            <a:ext cx="4695719" cy="3521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sd.compedu.ru/html/2022/11/21/i_637a97986ac77/img_phpgx2Ir8_Ispolzovanie-priyoma-tehnologii-kriticheskogo-myshleniya-Klaster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58" y="3224661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26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духовно-нравственной личности ребёнка будет идти в комплексе,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охватывать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аспекты детского творчества и удовлетворяя его разнообразные интересы.</a:t>
            </a:r>
          </a:p>
        </p:txBody>
      </p:sp>
    </p:spTree>
    <p:extLst>
      <p:ext uri="{BB962C8B-B14F-4D97-AF65-F5344CB8AC3E}">
        <p14:creationId xmlns="" xmlns:p14="http://schemas.microsoft.com/office/powerpoint/2010/main" val="32357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363" y="1267786"/>
            <a:ext cx="79026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такое построение деятельности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входящие в него действия представлены в определенной последовательности и предполагают достижения прогнозируемого результата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802" y="476672"/>
            <a:ext cx="691259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17032"/>
            <a:ext cx="8241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Педагогическая  инновация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это особая сфера научного знания, изучающая процессы развития образовательного учреждения, связанные с созданием новой практики образования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8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3500" y="260648"/>
            <a:ext cx="4248472" cy="1296144"/>
          </a:xfrm>
          <a:prstGeom prst="ellipse">
            <a:avLst/>
          </a:prstGeom>
          <a:solidFill>
            <a:srgbClr val="73C7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35496" y="1813466"/>
            <a:ext cx="4608512" cy="1656184"/>
          </a:xfrm>
          <a:prstGeom prst="hexagon">
            <a:avLst/>
          </a:prstGeom>
          <a:solidFill>
            <a:srgbClr val="6F8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детей с основами духовно-нравственных традиций и укладом жизни русского народа, его бытом, национальными праздниками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4265712" y="4557256"/>
            <a:ext cx="4824536" cy="1805880"/>
          </a:xfrm>
          <a:prstGeom prst="hexagon">
            <a:avLst/>
          </a:prstGeom>
          <a:solidFill>
            <a:srgbClr val="6F8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в детях милосердие, сострадание, умение прощать обиды,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помогать нуждающимся в сочувствии. 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23528" y="3654316"/>
            <a:ext cx="4320480" cy="1805880"/>
          </a:xfrm>
          <a:prstGeom prst="hexagon">
            <a:avLst/>
          </a:prstGeom>
          <a:solidFill>
            <a:srgbClr val="6F8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интерес к народным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 и ко всему живому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19464" y="2827576"/>
            <a:ext cx="4717032" cy="1653480"/>
          </a:xfrm>
          <a:prstGeom prst="hexagon">
            <a:avLst/>
          </a:prstGeom>
          <a:solidFill>
            <a:srgbClr val="6F8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 детей чувство любви и привязанности к своей семье, дому, детскому саду, улице, селу</a:t>
            </a:r>
          </a:p>
        </p:txBody>
      </p:sp>
    </p:spTree>
    <p:extLst>
      <p:ext uri="{BB962C8B-B14F-4D97-AF65-F5344CB8AC3E}">
        <p14:creationId xmlns="" xmlns:p14="http://schemas.microsoft.com/office/powerpoint/2010/main" val="21112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943802" y="2557378"/>
            <a:ext cx="2916324" cy="598898"/>
          </a:xfrm>
          <a:prstGeom prst="wedgeRoundRectCallout">
            <a:avLst>
              <a:gd name="adj1" fmla="val 19888"/>
              <a:gd name="adj2" fmla="val -12976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2030" y="293975"/>
            <a:ext cx="363640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95630" y="4581128"/>
            <a:ext cx="3096344" cy="792088"/>
          </a:xfrm>
          <a:prstGeom prst="wedgeRoundRectCallout">
            <a:avLst>
              <a:gd name="adj1" fmla="val -7055"/>
              <a:gd name="adj2" fmla="val -37348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7212" y="3759937"/>
            <a:ext cx="3189815" cy="919336"/>
          </a:xfrm>
          <a:prstGeom prst="wedgeRoundRectCallout">
            <a:avLst>
              <a:gd name="adj1" fmla="val 96217"/>
              <a:gd name="adj2" fmla="val -24216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54192" y="894820"/>
            <a:ext cx="3275856" cy="894750"/>
          </a:xfrm>
          <a:prstGeom prst="wedgeRoundRectCallout">
            <a:avLst>
              <a:gd name="adj1" fmla="val 87437"/>
              <a:gd name="adj2" fmla="val -3644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175243" y="5373216"/>
            <a:ext cx="4032448" cy="1296144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37959" y="4509120"/>
            <a:ext cx="3672408" cy="1296144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«о малой родине и Отечестве», «о социокультурных ценностях нашего народа», «об отечественных традициях и праздниках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471592" y="3037922"/>
            <a:ext cx="3672408" cy="93872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становлению ценностно-смысловой сферы личности ребенка («ценности здорового образа жизни»)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0" y="1647294"/>
            <a:ext cx="4395630" cy="120953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усвоение </a:t>
            </a:r>
            <a:r>
              <a:rPr lang="ru-RU" sz="1600" dirty="0"/>
              <a:t>норм и ценностей, принятых в обществе, включая моральные и нравственные </a:t>
            </a:r>
            <a:r>
              <a:rPr lang="ru-RU" sz="1600" dirty="0" smtClean="0"/>
              <a:t>ценности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8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rot="20779203">
            <a:off x="0" y="260648"/>
            <a:ext cx="3744416" cy="1584176"/>
          </a:xfrm>
          <a:prstGeom prst="wedgeEllipseCallout">
            <a:avLst>
              <a:gd name="adj1" fmla="val 9507"/>
              <a:gd name="adj2" fmla="val 668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формируются и развиваются: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1049760"/>
            <a:ext cx="3960440" cy="86409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навыков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поведения,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свои дела и поступки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72000" y="2326788"/>
            <a:ext cx="3960440" cy="86409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ценностных сфер личности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3829" y="3501008"/>
            <a:ext cx="3960440" cy="86409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самостоятельному творчеству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93526" y="4656615"/>
            <a:ext cx="3960440" cy="86409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отношение к окружающему миру, другим людям и самому себе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6404" y="4653136"/>
            <a:ext cx="3960440" cy="86409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и готовность проявлять сострадание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13834" y="3501008"/>
            <a:ext cx="3960440" cy="86409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коллектив, где каждый самоценен, и все прибывают в гармонии друг с другом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528" y="2326788"/>
            <a:ext cx="3960440" cy="86409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восприятия мира</a:t>
            </a:r>
          </a:p>
        </p:txBody>
      </p:sp>
    </p:spTree>
    <p:extLst>
      <p:ext uri="{BB962C8B-B14F-4D97-AF65-F5344CB8AC3E}">
        <p14:creationId xmlns="" xmlns:p14="http://schemas.microsoft.com/office/powerpoint/2010/main" val="32876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420888"/>
            <a:ext cx="2160240" cy="15841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28213" y="716796"/>
            <a:ext cx="2384166" cy="187220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«Интегрированный подход к духовно-нравственному </a:t>
            </a:r>
            <a:r>
              <a:rPr lang="ru-RU" sz="1400" b="1" dirty="0" smtClean="0"/>
              <a:t>воспитанию»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447443" y="4043530"/>
            <a:ext cx="2178305" cy="197775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проблемные ситуации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66834" y="2521490"/>
            <a:ext cx="1944216" cy="118893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80839" y="5265425"/>
            <a:ext cx="2670898" cy="151172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чтение фольклора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66834" y="5199743"/>
            <a:ext cx="1921515" cy="140046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«Кластер»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71358" y="883348"/>
            <a:ext cx="2391339" cy="159271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Детская агитбригада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0" y="2576977"/>
            <a:ext cx="1960174" cy="146655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ИКТ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632826" y="2272907"/>
            <a:ext cx="468943" cy="406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750389" y="2371191"/>
            <a:ext cx="597464" cy="308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43736" y="3087463"/>
            <a:ext cx="839033" cy="28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195736" y="3241472"/>
            <a:ext cx="1071789" cy="68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1"/>
          </p:cNvCxnSpPr>
          <p:nvPr/>
        </p:nvCxnSpPr>
        <p:spPr>
          <a:xfrm>
            <a:off x="5643736" y="3710429"/>
            <a:ext cx="1304497" cy="1694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627783" y="3710429"/>
            <a:ext cx="614505" cy="589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20072" y="4085316"/>
            <a:ext cx="0" cy="408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286000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решения задач по духовно-нравственному воспитанию современных детей можно использовать такие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701010" y="4413623"/>
            <a:ext cx="1758204" cy="140046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3716288" y="4085316"/>
            <a:ext cx="279648" cy="1028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666835" y="3766083"/>
            <a:ext cx="2297654" cy="134777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32826" y="3393872"/>
            <a:ext cx="1225174" cy="691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25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60" y="188640"/>
            <a:ext cx="4320480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ИКТ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881" y="1412776"/>
            <a:ext cx="2369903" cy="2376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занимаются разнообразной деятельностью в соответствии с их интересами, желаниями, потребностями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109968"/>
            <a:ext cx="2592288" cy="21617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компьютерных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резентаций, видеоматериалы, </a:t>
            </a:r>
            <a:r>
              <a:rPr lang="ru-RU" b="1" dirty="0" smtClean="0"/>
              <a:t>использование </a:t>
            </a:r>
            <a:r>
              <a:rPr lang="ru-RU" b="1" dirty="0"/>
              <a:t>аудио </a:t>
            </a:r>
            <a:r>
              <a:rPr lang="ru-RU" b="1" dirty="0" smtClean="0"/>
              <a:t>средств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игровые задания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096575"/>
            <a:ext cx="2592288" cy="2188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всех пяти образовательных областей решаются в интеграции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6975" y="1506619"/>
            <a:ext cx="2294625" cy="2188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(при желании) активно участвуют в значимом для них процессе духовно - нравственного воспитания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473617"/>
            <a:ext cx="2592288" cy="22215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имеет возможность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и проявления творчества в работе в соответствии со своим профессиональным уровнем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1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9664" y="1016732"/>
            <a:ext cx="3024336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агитбригада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51519" y="332656"/>
            <a:ext cx="5833361" cy="259228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кратковременное музыкально-речевое костюмированное выступление детей, несущее активную пропагандирующую нагрузку, призыв, раскрывающее творческий потенциал детей, объединяющее участников бригады общим делом. </a:t>
            </a:r>
            <a:r>
              <a:rPr lang="ru-RU" dirty="0" smtClean="0"/>
              <a:t>Органически соединяет в себе духовно - нравственное содержание с необычайно яркими формами его выражения.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20186115">
            <a:off x="-60020" y="3708825"/>
            <a:ext cx="3360979" cy="16561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 выступлений агитбригады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4860032" y="2786113"/>
            <a:ext cx="3096344" cy="100811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Разговорный жанр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4175956" y="3733176"/>
            <a:ext cx="3096344" cy="100811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Песни, частушки, стихи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3491880" y="4698713"/>
            <a:ext cx="3096344" cy="100811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композиции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753454" y="5706825"/>
            <a:ext cx="3096344" cy="100811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сценки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3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276872"/>
            <a:ext cx="2782982" cy="18722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проблемные ситуации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178518" y="188640"/>
            <a:ext cx="5040560" cy="1296143"/>
          </a:xfrm>
          <a:prstGeom prst="wedgeRoundRectCallout">
            <a:avLst>
              <a:gd name="adj1" fmla="val -69904"/>
              <a:gd name="adj2" fmla="val 107795"/>
              <a:gd name="adj3" fmla="val 16667"/>
            </a:avLst>
          </a:prstGeom>
          <a:solidFill>
            <a:srgbClr val="ED9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 должны строиться в соответствии с возможностями, интересами и особенностями детей, учитывать их социальный опыт.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45145" y="5157192"/>
            <a:ext cx="5373933" cy="1440160"/>
          </a:xfrm>
          <a:prstGeom prst="wedgeRoundRectCallout">
            <a:avLst>
              <a:gd name="adj1" fmla="val -68827"/>
              <a:gd name="adj2" fmla="val -118359"/>
              <a:gd name="adj3" fmla="val 16667"/>
            </a:avLst>
          </a:prstGeom>
          <a:solidFill>
            <a:srgbClr val="ED9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Проблемно-игровые ситуации с детьми могут быть посвящены таким темам: «Дорога домой», «Моя семья», «Кошкин дом», «Айболит в гостях у ребят», «В кругу друзей».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3178518" y="1844824"/>
            <a:ext cx="5472608" cy="273630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специально организованная игра, основанная на простом сюжете, отражающем какую-либо жизненную проблему, которую необходимо разрешить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404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</TotalTime>
  <Words>582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usr321</dc:creator>
  <cp:lastModifiedBy>razduj@yandex.ru</cp:lastModifiedBy>
  <cp:revision>33</cp:revision>
  <dcterms:created xsi:type="dcterms:W3CDTF">2024-02-14T07:35:24Z</dcterms:created>
  <dcterms:modified xsi:type="dcterms:W3CDTF">2024-09-24T13:18:36Z</dcterms:modified>
</cp:coreProperties>
</file>