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61" r:id="rId6"/>
    <p:sldId id="262" r:id="rId7"/>
    <p:sldId id="263" r:id="rId8"/>
    <p:sldId id="267" r:id="rId9"/>
    <p:sldId id="268" r:id="rId10"/>
    <p:sldId id="271" r:id="rId11"/>
    <p:sldId id="273" r:id="rId12"/>
    <p:sldId id="278" r:id="rId13"/>
    <p:sldId id="276" r:id="rId14"/>
    <p:sldId id="283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D5EED-1F97-4F2A-811F-B406A6F5E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6FCF6A-DAC1-4A22-A1C6-A0C1CA26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9BA167-AEEE-4559-9105-E11736C7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8F570-0948-42B2-B245-2276DF0C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469EB-3B43-40F1-9C8F-5C55808B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57502E-ADA1-4703-BE6A-90EC32899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2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3F820-8511-4AEB-A7F8-C180233D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C0C2A1-FF7D-471E-8FA1-A25D6995C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9927C-E196-4F8B-BE78-B0265D05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FB7E-4634-4081-90FA-BDF4F0374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3F617-253E-4968-935B-F729E238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3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565FE5-936C-4D58-B110-6BD636F51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0E107A-F4DC-4882-A245-18341C994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79F21D-998A-494D-B1AC-CEEA66F1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6098C-5E07-4A5C-846B-42D1D374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B1240-AFF0-4266-B9D2-CDF6D91E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2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E1750-A55B-4A2D-8471-C9510DBF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A60F8-AA53-40C9-B452-00103893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47A2D-2165-4A86-A3DC-98D52342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1C277-C663-437F-A88C-1F46E74B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5FF699-36C2-4C91-8E88-E8F1F952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9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92686-7282-45C5-A1CA-1E239648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41C1EB-8D1A-405A-90EE-EEF654850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63BF-95DB-451C-A393-8EB886D7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C378A-B188-426B-97F2-446EEF48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1D353-F7BC-4B27-8F9A-142ABD17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9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4AE4-53C9-4448-A18C-D97E48EB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FA3FE-A45F-4BC9-A0BA-ED0064F8B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21550F-444A-4C32-ACD5-A7E2B1E69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C50DEC-31B2-4797-BD25-9E88FE05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957C74-571A-4687-BAAE-8880B6DB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B2AE59-EF63-409D-B700-8512D8F0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6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1D196-6724-4B91-88B9-37A1AEA9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808C6-E189-4881-A60D-ABD64CDD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4CE4E8-3625-4901-941F-39E386435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44FE26-5621-48BB-BD4F-0093C73F8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617D29-96DE-4435-88B0-70690737D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4DCE13-EFEC-4B04-9F50-762BAB3A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A74D00-3619-4E6B-84AD-9D709753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968D57-4D33-4B2A-BC03-C35E07DF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9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C0A9B-6BA3-4967-B402-E8BA2E2F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CB36D5-C88F-42A1-98FD-DB440AAB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3BBD3A-F0E0-4278-A00F-9960D708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2CA90A-4144-4C1F-998C-A9BA38F9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4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C1FEDA-AE0F-4552-88F5-1E574F60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CF1511-058F-4DB8-8B8E-63E8C98A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A0D7AC-717A-4196-B600-38426866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5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674CB-933E-47AA-80B1-1254834D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F1EC3B-2DB2-407D-A200-9CEA49F9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3CFEB9-3240-4969-9D56-8483FE09F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F2006B-952D-421D-BA6A-A3121AD9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287F04-387E-42C3-8F43-31DF6689F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A591D-B38E-4EE4-A687-4DB4015E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4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71156-7968-4E0B-BC72-B01A8EE0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03F869-536E-4047-B517-DEEDAEFC6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E4CC05-2190-4B44-99F8-FD3A96F4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54FCE9-DED7-44ED-A344-37982091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E58A79-A089-48D5-B22C-EECD8971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FFEA4F-6BF2-4892-8445-F1D35AE8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338F6-2F64-4880-9A86-91B15CBE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F16AEF-67F7-40CD-BB5B-B72EAE489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1215D-997F-44B3-BB00-61FBD44F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5B34F-EC8D-454F-9882-95A213DFD72C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1FF930-B53D-4CDB-9D4D-8DA857BA9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C8DD5-4CDC-44A1-BB3D-16F785EEE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D0B3E7-1680-4C1F-BE26-F7D72BB204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19AC7-4E0F-43A5-BB44-6CD84AD14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452" y="1532633"/>
            <a:ext cx="9144000" cy="2387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 – ЗНАЧИМЫЙ 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b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«КТО ВЫ, ТАТАРЫ?»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0A7F7E-8262-4791-A3EC-A21BE272F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3307" y="5682529"/>
            <a:ext cx="9144000" cy="165576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МБОУ «СОШ № 11» г. КЕМЕРОВО</a:t>
            </a:r>
          </a:p>
          <a:p>
            <a:r>
              <a:rPr lang="ru-RU" sz="1800" b="1" dirty="0"/>
              <a:t>у</a:t>
            </a:r>
            <a:r>
              <a:rPr lang="ru-RU" sz="1800" b="1" dirty="0" smtClean="0"/>
              <a:t>чителя начальных классов</a:t>
            </a:r>
          </a:p>
          <a:p>
            <a:r>
              <a:rPr lang="ru-RU" sz="1800" b="1" dirty="0" smtClean="0"/>
              <a:t>Якушина Татьяна Анатольевна, Сидорова Анна Викторовна</a:t>
            </a: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3029" r="19338" b="23490"/>
          <a:stretch/>
        </p:blipFill>
        <p:spPr>
          <a:xfrm>
            <a:off x="10508130" y="110803"/>
            <a:ext cx="1191492" cy="1481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675" y="297126"/>
            <a:ext cx="1385455" cy="1108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5953" y="4339715"/>
            <a:ext cx="633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Фестиваль народного творчества «Истоки»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08130" y="5809672"/>
            <a:ext cx="181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Октябрь 2024 г.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278" y="3558986"/>
            <a:ext cx="2466110" cy="2977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888" y="169335"/>
            <a:ext cx="1109568" cy="1383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965" y="223916"/>
            <a:ext cx="2070736" cy="3320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66" y="169335"/>
            <a:ext cx="6406956" cy="64069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898" y="3377616"/>
            <a:ext cx="1936393" cy="3079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2701" y="2048285"/>
            <a:ext cx="285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Экспозиция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«Национальная кухня сибирских татар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921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52" y="169335"/>
            <a:ext cx="1109568" cy="1383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3" y="74593"/>
            <a:ext cx="5480842" cy="6662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450" y="2680290"/>
            <a:ext cx="2388695" cy="2800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6074" y="5647303"/>
            <a:ext cx="3519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Создание коллекции национального </a:t>
            </a:r>
          </a:p>
          <a:p>
            <a:pPr algn="ctr"/>
            <a:r>
              <a:rPr lang="ru-RU" b="1" dirty="0" smtClean="0"/>
              <a:t>костюма татар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745" y="286762"/>
            <a:ext cx="5033216" cy="23221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963" y="4158944"/>
            <a:ext cx="4227653" cy="1950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75963" y="2922388"/>
            <a:ext cx="431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Мастер – класс по изготовлению татарской посуды совместно с ремесленной школой «Счастье»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103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252" y="104681"/>
            <a:ext cx="1109568" cy="1383912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727EAFB0-004B-4FB3-BDC3-851F5AC75A2C}"/>
              </a:ext>
            </a:extLst>
          </p:cNvPr>
          <p:cNvGrpSpPr>
            <a:grpSpLocks/>
          </p:cNvGrpSpPr>
          <p:nvPr/>
        </p:nvGrpSpPr>
        <p:grpSpPr bwMode="auto">
          <a:xfrm>
            <a:off x="3234117" y="289069"/>
            <a:ext cx="5189538" cy="606425"/>
            <a:chOff x="1248" y="1440"/>
            <a:chExt cx="3269" cy="382"/>
          </a:xfrm>
        </p:grpSpPr>
        <p:sp>
          <p:nvSpPr>
            <p:cNvPr id="8" name="Line 3">
              <a:extLst>
                <a:ext uri="{FF2B5EF4-FFF2-40B4-BE49-F238E27FC236}">
                  <a16:creationId xmlns:a16="http://schemas.microsoft.com/office/drawing/2014/main" id="{5FD46865-0423-44D3-B678-EDBD5AAA673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9B29DDF-CBA2-4879-B354-0E6830DAAC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6869D1AC-0AE0-46AE-8600-586EB90D5B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23" y="1454"/>
              <a:ext cx="259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Заключительный этап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9C4324A7-4ED7-4091-83E6-677C15DD96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5710" y="1742962"/>
            <a:ext cx="11092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П</a:t>
            </a:r>
            <a:r>
              <a:rPr lang="ru-RU" sz="2400" dirty="0" smtClean="0"/>
              <a:t>резентация </a:t>
            </a:r>
            <a:r>
              <a:rPr lang="ru-RU" sz="2400" dirty="0"/>
              <a:t>проекта в школьном народном краеведческом музее – комплексе им. П. М. Петренко;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П</a:t>
            </a:r>
            <a:r>
              <a:rPr lang="ru-RU" sz="2400" dirty="0" smtClean="0"/>
              <a:t>резентация </a:t>
            </a:r>
            <a:r>
              <a:rPr lang="ru-RU" sz="2400" dirty="0"/>
              <a:t>проекта в рамках муниципального проекта «Музейный туризм»;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Презентация </a:t>
            </a:r>
            <a:r>
              <a:rPr lang="ru-RU" sz="2400" dirty="0"/>
              <a:t>проекта среди воспитанников МБДОУ № 92,102, </a:t>
            </a:r>
            <a:r>
              <a:rPr lang="ru-RU" sz="2400" dirty="0" smtClean="0"/>
              <a:t>109, 120</a:t>
            </a:r>
            <a:r>
              <a:rPr lang="ru-RU" sz="2400" dirty="0"/>
              <a:t>, 127,128;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М</a:t>
            </a:r>
            <a:r>
              <a:rPr lang="ru-RU" sz="2400" dirty="0" smtClean="0"/>
              <a:t>астер </a:t>
            </a:r>
            <a:r>
              <a:rPr lang="ru-RU" sz="2400" dirty="0"/>
              <a:t>класс по изготовлению татарской национальной куклы для воспитанников МБДОУ 127;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М</a:t>
            </a:r>
            <a:r>
              <a:rPr lang="ru-RU" sz="2400" dirty="0" smtClean="0"/>
              <a:t>астер </a:t>
            </a:r>
            <a:r>
              <a:rPr lang="ru-RU" sz="2400" dirty="0"/>
              <a:t>класс по изготовлению татарских сапог для </a:t>
            </a:r>
            <a:r>
              <a:rPr lang="ru-RU" sz="2400" dirty="0" smtClean="0"/>
              <a:t>студентов </a:t>
            </a:r>
            <a:r>
              <a:rPr lang="ru-RU" sz="2400" dirty="0"/>
              <a:t>Кузбасского педагогического колледжа;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П</a:t>
            </a:r>
            <a:r>
              <a:rPr lang="ru-RU" sz="2400" dirty="0" smtClean="0"/>
              <a:t>резентация </a:t>
            </a:r>
            <a:r>
              <a:rPr lang="ru-RU" sz="2400" dirty="0"/>
              <a:t>проекта среди воспитанников детского дома № 2;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П</a:t>
            </a:r>
            <a:r>
              <a:rPr lang="ru-RU" sz="2400" dirty="0" smtClean="0"/>
              <a:t>резентация </a:t>
            </a:r>
            <a:r>
              <a:rPr lang="ru-RU" sz="2400" dirty="0"/>
              <a:t>проекта среди сотрудников и </a:t>
            </a:r>
            <a:r>
              <a:rPr lang="ru-RU" sz="2400" dirty="0" err="1"/>
              <a:t>благополучателей</a:t>
            </a:r>
            <a:r>
              <a:rPr lang="ru-RU" sz="2400" dirty="0"/>
              <a:t> ЦРН Кировского района, МАУ «КЦСОН г. Кемерово» Кировского района;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П</a:t>
            </a:r>
            <a:r>
              <a:rPr lang="ru-RU" sz="2400" dirty="0" smtClean="0"/>
              <a:t>роведение </a:t>
            </a:r>
            <a:r>
              <a:rPr lang="ru-RU" sz="2400" dirty="0"/>
              <a:t>анализа проделанной работы среди творческих рабочих групп.</a:t>
            </a:r>
          </a:p>
        </p:txBody>
      </p:sp>
    </p:spTree>
    <p:extLst>
      <p:ext uri="{BB962C8B-B14F-4D97-AF65-F5344CB8AC3E}">
        <p14:creationId xmlns:p14="http://schemas.microsoft.com/office/powerpoint/2010/main" val="294272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253" y="233990"/>
            <a:ext cx="1109568" cy="1383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0" y="477691"/>
            <a:ext cx="6234546" cy="2879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910" y="3602181"/>
            <a:ext cx="6132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Презентация экспозиции в школьном музее – комплексе им. П.М. Петренко в рамках городского межведомственного проекта «Музейный туризм»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7" y="2391913"/>
            <a:ext cx="5394036" cy="4045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0400" y="5514110"/>
            <a:ext cx="454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Экскурсия в школьный музей – комплекс им. П. М. Петренко для воспитанников </a:t>
            </a:r>
          </a:p>
          <a:p>
            <a:pPr algn="ctr"/>
            <a:r>
              <a:rPr lang="ru-RU" b="1" dirty="0" smtClean="0"/>
              <a:t>МБДОУ 92,102</a:t>
            </a:r>
            <a:r>
              <a:rPr lang="ru-RU" b="1" dirty="0" smtClean="0"/>
              <a:t>, 109, 120,127,128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373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416" y="160099"/>
            <a:ext cx="1109568" cy="1383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0145" y="95490"/>
            <a:ext cx="4507346" cy="2082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72780" y="2206701"/>
            <a:ext cx="9254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Презентация проекта </a:t>
            </a:r>
          </a:p>
          <a:p>
            <a:pPr algn="ctr"/>
            <a:r>
              <a:rPr lang="ru-RU" sz="2000" b="1" dirty="0" smtClean="0"/>
              <a:t>для воспитанников Детского Дома № 2</a:t>
            </a:r>
          </a:p>
          <a:p>
            <a:pPr algn="ctr"/>
            <a:r>
              <a:rPr lang="ru-RU" sz="2000" b="1" dirty="0" smtClean="0"/>
              <a:t> г. Кемерово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196" y="3546145"/>
            <a:ext cx="2412665" cy="2140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091" y="1797804"/>
            <a:ext cx="2881143" cy="1833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51662" y="5686674"/>
            <a:ext cx="6000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Мастер класс по изготовлению </a:t>
            </a:r>
          </a:p>
          <a:p>
            <a:pPr algn="ctr"/>
            <a:r>
              <a:rPr lang="ru-RU" sz="2000" b="1" dirty="0" smtClean="0"/>
              <a:t>татарской куклы в рамках регионального </a:t>
            </a:r>
          </a:p>
          <a:p>
            <a:pPr algn="ctr"/>
            <a:r>
              <a:rPr lang="ru-RU" sz="2000" b="1" dirty="0" smtClean="0"/>
              <a:t>проекта «</a:t>
            </a:r>
            <a:r>
              <a:rPr lang="ru-RU" sz="2000" b="1" dirty="0" err="1" smtClean="0"/>
              <a:t>УчимЗнаемКу</a:t>
            </a:r>
            <a:r>
              <a:rPr lang="en-US" sz="2000" b="1" dirty="0" smtClean="0"/>
              <a:t>Z</a:t>
            </a:r>
            <a:r>
              <a:rPr lang="ru-RU" sz="2000" b="1" dirty="0" err="1" smtClean="0"/>
              <a:t>басс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6603" y="3216490"/>
            <a:ext cx="3907271" cy="1804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602" y="5221625"/>
            <a:ext cx="4164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Мастер – класс по изготовлению татарской куклы для </a:t>
            </a:r>
            <a:r>
              <a:rPr lang="ru-RU" sz="2000" b="1" dirty="0" err="1" smtClean="0"/>
              <a:t>благополучателей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ЦРН Кировского района, КЦСОН</a:t>
            </a:r>
            <a:endParaRPr lang="ru-RU" sz="20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01" y="0"/>
            <a:ext cx="3833144" cy="46284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80052" y="4512350"/>
            <a:ext cx="3764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Мастер-класс по изготовлению татарской куклы для дошкольников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46728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907" y="76971"/>
            <a:ext cx="1109568" cy="1383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03" y="1756447"/>
            <a:ext cx="10264646" cy="4736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2582" y="341154"/>
            <a:ext cx="5708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Социально- значимый проект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«Кто Вы, Татары?»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855" y="74381"/>
            <a:ext cx="1111647" cy="1385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4547" y="230909"/>
            <a:ext cx="9476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Цель: </a:t>
            </a:r>
            <a:r>
              <a:rPr lang="ru-RU" sz="2400" b="1" dirty="0" smtClean="0">
                <a:solidFill>
                  <a:srgbClr val="002060"/>
                </a:solidFill>
              </a:rPr>
              <a:t>ЗНАКОМСТВО УЧАЩИХСЯ,  В ТОМ ЧИСЛЕ УЧАЩИХСЯ С ОВЗ, ПРЕДСТАВИТЕЛЕЙ СОЦИУМА г. КЕМЕРОВО С КУЛЬТУРОЙ, ТРАДИЦИЯМИ И БЫТОМ ТАТАРСКОГО НАРОДА.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827" y="1459664"/>
            <a:ext cx="118276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/>
              <a:t>Задачи: </a:t>
            </a:r>
            <a:endParaRPr lang="ru-RU" sz="3200" b="1" dirty="0" smtClean="0"/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учащихся, представителей социума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культурой и бытом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татарского народа.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развитию представлений учащихся об истории родного края, расширять кругозор, словарный запас.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восприятию культур других народов, ценить и уважать человеческие достоинства и индивидуальность.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отбирать полезную и интересную информацию из различных источников; анализировать и систематизировать полученный материал.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коммуникативные качества, умения налаживать дружеские отношения в коллективе сверстников.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Пополнить и обогатить предметно развивающую образовательную среду.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345" y="76971"/>
            <a:ext cx="671419" cy="837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188" t="-2385" r="7181" b="-1"/>
          <a:stretch/>
        </p:blipFill>
        <p:spPr>
          <a:xfrm>
            <a:off x="4229685" y="2355840"/>
            <a:ext cx="3758174" cy="2258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308202" y="1239992"/>
            <a:ext cx="34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Родительская общественность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1932" y="2674971"/>
            <a:ext cx="5554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Учащиеся с ОВЗ,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люди с ограниченными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возможностями здоровья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5593" y="1799565"/>
            <a:ext cx="4234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Преподаватели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КемГУ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КемГИК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99403" y="599236"/>
            <a:ext cx="476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ЦРН (Центр по работе с населением),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МАУ «КЦСОН г. Кемерово»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6320" y="4092353"/>
            <a:ext cx="824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МБДОУ № 92, 102, 120,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109, 127, 128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76732" y="4305580"/>
            <a:ext cx="4387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Национальная комната татарского быта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«Ак </a:t>
            </a:r>
            <a:r>
              <a:rPr lang="ru-RU" sz="2400" b="1" dirty="0" err="1" smtClean="0">
                <a:solidFill>
                  <a:srgbClr val="002060"/>
                </a:solidFill>
              </a:rPr>
              <a:t>Калфак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6546" y="1763381"/>
            <a:ext cx="3825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Воспитанники детского дома № 2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5131" y="810326"/>
            <a:ext cx="4368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Проект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</a:rPr>
              <a:t>УчимЗнаем</a:t>
            </a:r>
            <a:r>
              <a:rPr lang="ru-RU" sz="2400" b="1" dirty="0" smtClean="0">
                <a:solidFill>
                  <a:srgbClr val="002060"/>
                </a:solidFill>
              </a:rPr>
              <a:t> Ку</a:t>
            </a:r>
            <a:r>
              <a:rPr lang="en-US" sz="2400" b="1" dirty="0" smtClean="0">
                <a:solidFill>
                  <a:srgbClr val="002060"/>
                </a:solidFill>
              </a:rPr>
              <a:t>Z</a:t>
            </a:r>
            <a:r>
              <a:rPr lang="ru-RU" sz="2400" b="1" dirty="0" err="1" smtClean="0">
                <a:solidFill>
                  <a:srgbClr val="002060"/>
                </a:solidFill>
              </a:rPr>
              <a:t>басс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9685" y="202385"/>
            <a:ext cx="447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ПАРТНЕРЫ ПРОЕКТА</a:t>
            </a:r>
            <a:endParaRPr lang="ru-RU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0344" y="2837971"/>
            <a:ext cx="3620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Музей ИЗО, Музей </a:t>
            </a:r>
            <a:r>
              <a:rPr lang="ru-RU" sz="2400" b="1" dirty="0" err="1" smtClean="0">
                <a:solidFill>
                  <a:srgbClr val="002060"/>
                </a:solidFill>
              </a:rPr>
              <a:t>КемГУ</a:t>
            </a:r>
            <a:r>
              <a:rPr lang="ru-RU" sz="2400" b="1" dirty="0" smtClean="0">
                <a:solidFill>
                  <a:srgbClr val="002060"/>
                </a:solidFill>
              </a:rPr>
              <a:t> «Археология, этнография и экология Сибири»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0989" y="5065776"/>
            <a:ext cx="4425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ГКУК «Специальная библиотека Кузбасса для незрячих и слабовидящих»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7859" y="5170239"/>
            <a:ext cx="4425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МБОУ для детей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 нарушением зрения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«ОШ № 20»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95872" y="5648335"/>
            <a:ext cx="4425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Библиотека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«Читай – город»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74AB4-956D-47C6-A0A2-CA143FB0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93" y="374309"/>
            <a:ext cx="10515600" cy="7801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ЭТАПЫ ПРОЕКТА:</a:t>
            </a:r>
            <a:endParaRPr lang="ru-RU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27EAFB0-004B-4FB3-BDC3-851F5AC75A2C}"/>
              </a:ext>
            </a:extLst>
          </p:cNvPr>
          <p:cNvGrpSpPr>
            <a:grpSpLocks/>
          </p:cNvGrpSpPr>
          <p:nvPr/>
        </p:nvGrpSpPr>
        <p:grpSpPr bwMode="auto">
          <a:xfrm>
            <a:off x="1520400" y="4619245"/>
            <a:ext cx="4865692" cy="666750"/>
            <a:chOff x="1248" y="1440"/>
            <a:chExt cx="3065" cy="420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5FD46865-0423-44D3-B678-EDBD5AAA6731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0" y="1786"/>
              <a:ext cx="2873" cy="4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9B29DDF-CBA2-4879-B354-0E6830DAAC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6869D1AC-0AE0-46AE-8600-586EB90D5B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492"/>
              <a:ext cx="205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Заключительный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9C4324A7-4ED7-4091-83E6-677C15DD96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003AA6B2-D127-49EA-BC9A-BC9335AE7C61}"/>
              </a:ext>
            </a:extLst>
          </p:cNvPr>
          <p:cNvGrpSpPr>
            <a:grpSpLocks/>
          </p:cNvGrpSpPr>
          <p:nvPr/>
        </p:nvGrpSpPr>
        <p:grpSpPr bwMode="auto">
          <a:xfrm>
            <a:off x="1608966" y="1781561"/>
            <a:ext cx="5321305" cy="601663"/>
            <a:chOff x="1248" y="2030"/>
            <a:chExt cx="3352" cy="379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3C42A822-A52C-4162-8C3C-C13E1BE25E25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0" y="2361"/>
              <a:ext cx="3076" cy="19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99461AE-4FAA-4DFF-98DD-5AEFC5DE1B8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EBC6214E-62E0-4B23-99B8-6F58323EFC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0" y="2041"/>
              <a:ext cx="240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Подготовительный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177E5DB1-2C96-411F-8F75-469D3FA2EF5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3BCBD00D-5DCD-47CA-B082-FF85672A5125}"/>
              </a:ext>
            </a:extLst>
          </p:cNvPr>
          <p:cNvGrpSpPr>
            <a:grpSpLocks/>
          </p:cNvGrpSpPr>
          <p:nvPr/>
        </p:nvGrpSpPr>
        <p:grpSpPr bwMode="auto">
          <a:xfrm>
            <a:off x="1596600" y="2691128"/>
            <a:ext cx="3806827" cy="652463"/>
            <a:chOff x="1248" y="2640"/>
            <a:chExt cx="2398" cy="411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62DE8AC5-5DE1-49B7-BCFD-5ABE198E0028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505" y="2998"/>
              <a:ext cx="2141" cy="9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B394B5BB-8A72-4BF1-9DD9-EAEA103D115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04A385F2-5B59-4CD6-95AE-40B3E0BCC04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8" y="2683"/>
              <a:ext cx="139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Поисковый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DB2E2C37-83A6-49FF-BE63-BDBE33515C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13517FC6-7009-48B9-B327-3053635C53C8}"/>
              </a:ext>
            </a:extLst>
          </p:cNvPr>
          <p:cNvGrpSpPr>
            <a:grpSpLocks/>
          </p:cNvGrpSpPr>
          <p:nvPr/>
        </p:nvGrpSpPr>
        <p:grpSpPr bwMode="auto">
          <a:xfrm>
            <a:off x="1520400" y="3629267"/>
            <a:ext cx="4298954" cy="650875"/>
            <a:chOff x="1248" y="3230"/>
            <a:chExt cx="2708" cy="41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21E42B30-A099-4C3C-BEAD-E71978DCC4E9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1" y="3566"/>
              <a:ext cx="2515" cy="1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6B5E8CB3-DDF8-4EB6-B649-D397D670575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AA79F2EA-128D-4BCA-A934-882B0AB4CC5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70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Практический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8469D4E7-0B4C-4B63-827D-01F7E69B21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25" y="0"/>
            <a:ext cx="110956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997" y="157509"/>
            <a:ext cx="977977" cy="1218710"/>
          </a:xfrm>
          <a:prstGeom prst="rect">
            <a:avLst/>
          </a:prstGeom>
        </p:spPr>
      </p:pic>
      <p:grpSp>
        <p:nvGrpSpPr>
          <p:cNvPr id="12" name="Group 7">
            <a:extLst>
              <a:ext uri="{FF2B5EF4-FFF2-40B4-BE49-F238E27FC236}">
                <a16:creationId xmlns:a16="http://schemas.microsoft.com/office/drawing/2014/main" id="{003AA6B2-D127-49EA-BC9A-BC9335AE7C61}"/>
              </a:ext>
            </a:extLst>
          </p:cNvPr>
          <p:cNvGrpSpPr>
            <a:grpSpLocks/>
          </p:cNvGrpSpPr>
          <p:nvPr/>
        </p:nvGrpSpPr>
        <p:grpSpPr bwMode="auto">
          <a:xfrm>
            <a:off x="3001802" y="281195"/>
            <a:ext cx="7017024" cy="614787"/>
            <a:chOff x="1248" y="2012"/>
            <a:chExt cx="3585" cy="368"/>
          </a:xfrm>
        </p:grpSpPr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3C42A822-A52C-4162-8C3C-C13E1BE25E2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A99461AE-4FAA-4DFF-98DD-5AEFC5DE1B8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EBC6214E-62E0-4B23-99B8-6F58323EFC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035" y="2012"/>
              <a:ext cx="27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Подготовительный этап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177E5DB1-2C96-411F-8F75-469D3FA2EF5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4279" y="1115772"/>
            <a:ext cx="11874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Творческая группа:</a:t>
            </a:r>
          </a:p>
          <a:p>
            <a:pPr marL="342900" indent="-342900">
              <a:buAutoNum type="arabicParenR"/>
            </a:pPr>
            <a:r>
              <a:rPr lang="ru-RU" sz="2400" b="1" dirty="0" smtClean="0">
                <a:solidFill>
                  <a:srgbClr val="002060"/>
                </a:solidFill>
              </a:rPr>
              <a:t>Учащиеся 3-8 классов </a:t>
            </a:r>
          </a:p>
          <a:p>
            <a:pPr marL="342900" indent="-342900">
              <a:buAutoNum type="arabicParenR"/>
            </a:pPr>
            <a:r>
              <a:rPr lang="ru-RU" sz="2400" b="1" dirty="0" smtClean="0">
                <a:solidFill>
                  <a:srgbClr val="002060"/>
                </a:solidFill>
              </a:rPr>
              <a:t>Учителя школы </a:t>
            </a:r>
          </a:p>
          <a:p>
            <a:pPr marL="342900" indent="-342900">
              <a:buAutoNum type="arabicParenR"/>
            </a:pPr>
            <a:r>
              <a:rPr lang="ru-RU" sz="2400" b="1" dirty="0" smtClean="0">
                <a:solidFill>
                  <a:srgbClr val="002060"/>
                </a:solidFill>
              </a:rPr>
              <a:t>Родительская общественность (представители татарского народа)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945" y="2793746"/>
            <a:ext cx="4241563" cy="32669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79" y="2851252"/>
            <a:ext cx="3868194" cy="32094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790" y="2776190"/>
            <a:ext cx="2801246" cy="3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25" y="95444"/>
            <a:ext cx="1109568" cy="1383912"/>
          </a:xfrm>
          <a:prstGeom prst="rect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3BCBD00D-5DCD-47CA-B082-FF85672A5125}"/>
              </a:ext>
            </a:extLst>
          </p:cNvPr>
          <p:cNvGrpSpPr>
            <a:grpSpLocks/>
          </p:cNvGrpSpPr>
          <p:nvPr/>
        </p:nvGrpSpPr>
        <p:grpSpPr bwMode="auto">
          <a:xfrm>
            <a:off x="3239711" y="174752"/>
            <a:ext cx="5105400" cy="650875"/>
            <a:chOff x="1248" y="2640"/>
            <a:chExt cx="3216" cy="410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62DE8AC5-5DE1-49B7-BCFD-5ABE198E002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B394B5BB-8A72-4BF1-9DD9-EAEA103D115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" name="Text Box 15">
              <a:extLst>
                <a:ext uri="{FF2B5EF4-FFF2-40B4-BE49-F238E27FC236}">
                  <a16:creationId xmlns:a16="http://schemas.microsoft.com/office/drawing/2014/main" id="{04A385F2-5B59-4CD6-95AE-40B3E0BCC04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2682"/>
              <a:ext cx="139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Поисковый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id="{DB2E2C37-83A6-49FF-BE63-BDBE33515C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1673" y="901827"/>
            <a:ext cx="112868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Анализ </a:t>
            </a:r>
            <a:r>
              <a:rPr lang="ru-RU" sz="2400" b="1" dirty="0">
                <a:solidFill>
                  <a:srgbClr val="002060"/>
                </a:solidFill>
              </a:rPr>
              <a:t>исторических источников и литературы по теме.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Работа с изданиями из школьной библиотеки, электронными ресурсами районной библиотеки </a:t>
            </a:r>
            <a:r>
              <a:rPr lang="ru-RU" sz="2400" b="1" dirty="0" smtClean="0">
                <a:solidFill>
                  <a:srgbClr val="002060"/>
                </a:solidFill>
              </a:rPr>
              <a:t>«Читай - город», </a:t>
            </a:r>
            <a:r>
              <a:rPr lang="ru-RU" sz="2400" b="1" dirty="0">
                <a:solidFill>
                  <a:srgbClr val="002060"/>
                </a:solidFill>
              </a:rPr>
              <a:t>с информационными источниками сети </a:t>
            </a:r>
            <a:r>
              <a:rPr lang="ru-RU" sz="2400" b="1" dirty="0" smtClean="0">
                <a:solidFill>
                  <a:srgbClr val="002060"/>
                </a:solidFill>
              </a:rPr>
              <a:t>Интернет.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Э</a:t>
            </a:r>
            <a:r>
              <a:rPr lang="ru-RU" sz="2400" b="1" dirty="0" smtClean="0">
                <a:solidFill>
                  <a:srgbClr val="002060"/>
                </a:solidFill>
              </a:rPr>
              <a:t>кскурсия </a:t>
            </a:r>
            <a:r>
              <a:rPr lang="ru-RU" sz="2400" b="1" dirty="0">
                <a:solidFill>
                  <a:srgbClr val="002060"/>
                </a:solidFill>
              </a:rPr>
              <a:t>в музей «Археологии, этнографии и экологии Сибири» </a:t>
            </a:r>
            <a:r>
              <a:rPr lang="ru-RU" sz="2400" b="1" dirty="0" err="1" smtClean="0">
                <a:solidFill>
                  <a:srgbClr val="002060"/>
                </a:solidFill>
              </a:rPr>
              <a:t>КемГУ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стреча </a:t>
            </a:r>
            <a:r>
              <a:rPr lang="ru-RU" sz="2400" b="1" dirty="0">
                <a:solidFill>
                  <a:srgbClr val="002060"/>
                </a:solidFill>
              </a:rPr>
              <a:t>с </a:t>
            </a:r>
            <a:r>
              <a:rPr lang="ru-RU" sz="2400" b="1" dirty="0" err="1">
                <a:solidFill>
                  <a:srgbClr val="002060"/>
                </a:solidFill>
              </a:rPr>
              <a:t>А.М.Кулемзиным</a:t>
            </a:r>
            <a:r>
              <a:rPr lang="ru-RU" sz="2400" b="1" dirty="0">
                <a:solidFill>
                  <a:srgbClr val="002060"/>
                </a:solidFill>
              </a:rPr>
              <a:t>, доктором исторических наук, профессором, основателем первой в азиатской части России кафедры археологии в </a:t>
            </a:r>
            <a:r>
              <a:rPr lang="ru-RU" sz="2400" b="1" dirty="0" err="1" smtClean="0">
                <a:solidFill>
                  <a:srgbClr val="002060"/>
                </a:solidFill>
              </a:rPr>
              <a:t>КемГУ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</a:rPr>
              <a:t>егиональная </a:t>
            </a:r>
            <a:r>
              <a:rPr lang="ru-RU" sz="2400" b="1" dirty="0">
                <a:solidFill>
                  <a:srgbClr val="002060"/>
                </a:solidFill>
              </a:rPr>
              <a:t>ОО «Центр татарской культуры</a:t>
            </a:r>
            <a:r>
              <a:rPr lang="ru-RU" sz="2400" b="1" dirty="0" smtClean="0">
                <a:solidFill>
                  <a:srgbClr val="002060"/>
                </a:solidFill>
              </a:rPr>
              <a:t>».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</a:rPr>
              <a:t>абота </a:t>
            </a:r>
            <a:r>
              <a:rPr lang="ru-RU" sz="2400" b="1" dirty="0">
                <a:solidFill>
                  <a:srgbClr val="002060"/>
                </a:solidFill>
              </a:rPr>
              <a:t>с информацией виртуального- экскурсионного проекта «Татары Кузбасса</a:t>
            </a:r>
            <a:r>
              <a:rPr lang="ru-RU" sz="2400" b="1" dirty="0" smtClean="0">
                <a:solidFill>
                  <a:srgbClr val="002060"/>
                </a:solidFill>
              </a:rPr>
              <a:t>».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</a:rPr>
              <a:t>бор </a:t>
            </a:r>
            <a:r>
              <a:rPr lang="ru-RU" sz="2400" b="1" dirty="0">
                <a:solidFill>
                  <a:srgbClr val="002060"/>
                </a:solidFill>
              </a:rPr>
              <a:t>информации в рамках сотрудничества с национальной комнатой татарского быта «Ак </a:t>
            </a:r>
            <a:r>
              <a:rPr lang="ru-RU" sz="2400" b="1" dirty="0" err="1">
                <a:solidFill>
                  <a:srgbClr val="002060"/>
                </a:solidFill>
              </a:rPr>
              <a:t>Калфак</a:t>
            </a:r>
            <a:r>
              <a:rPr lang="ru-RU" sz="2400" b="1" dirty="0">
                <a:solidFill>
                  <a:srgbClr val="002060"/>
                </a:solidFill>
              </a:rPr>
              <a:t>» г. </a:t>
            </a:r>
            <a:r>
              <a:rPr lang="ru-RU" sz="2400" b="1" dirty="0" smtClean="0">
                <a:solidFill>
                  <a:srgbClr val="002060"/>
                </a:solidFill>
              </a:rPr>
              <a:t>Кемерово.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Э</a:t>
            </a:r>
            <a:r>
              <a:rPr lang="ru-RU" sz="2400" b="1" dirty="0" smtClean="0">
                <a:solidFill>
                  <a:srgbClr val="002060"/>
                </a:solidFill>
              </a:rPr>
              <a:t>кскурсия </a:t>
            </a:r>
            <a:r>
              <a:rPr lang="ru-RU" sz="2400" b="1" dirty="0">
                <a:solidFill>
                  <a:srgbClr val="002060"/>
                </a:solidFill>
              </a:rPr>
              <a:t>в музей заповедник «Томская </a:t>
            </a:r>
            <a:r>
              <a:rPr lang="ru-RU" sz="2400" b="1" dirty="0" err="1">
                <a:solidFill>
                  <a:srgbClr val="002060"/>
                </a:solidFill>
              </a:rPr>
              <a:t>писаница</a:t>
            </a:r>
            <a:r>
              <a:rPr lang="ru-RU" sz="2400" b="1" dirty="0">
                <a:solidFill>
                  <a:srgbClr val="002060"/>
                </a:solidFill>
              </a:rPr>
              <a:t>» «Татарское подворье</a:t>
            </a:r>
            <a:r>
              <a:rPr lang="ru-RU" sz="2400" b="1" dirty="0" smtClean="0">
                <a:solidFill>
                  <a:srgbClr val="002060"/>
                </a:solidFill>
              </a:rPr>
              <a:t>».</a:t>
            </a: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</a:rPr>
              <a:t>нализ </a:t>
            </a:r>
            <a:r>
              <a:rPr lang="ru-RU" sz="2400" b="1" dirty="0">
                <a:solidFill>
                  <a:srgbClr val="002060"/>
                </a:solidFill>
              </a:rPr>
              <a:t>и систематизация собранного материала, построение маршрута работы над созданием экспозиции.</a:t>
            </a:r>
          </a:p>
        </p:txBody>
      </p:sp>
    </p:spTree>
    <p:extLst>
      <p:ext uri="{BB962C8B-B14F-4D97-AF65-F5344CB8AC3E}">
        <p14:creationId xmlns:p14="http://schemas.microsoft.com/office/powerpoint/2010/main" val="23232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543" y="224754"/>
            <a:ext cx="1109568" cy="1383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3" y="2749460"/>
            <a:ext cx="3882954" cy="29122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50" y="107071"/>
            <a:ext cx="5211610" cy="2062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0" y="2735219"/>
            <a:ext cx="2178393" cy="2904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558" y="107071"/>
            <a:ext cx="2748022" cy="2062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06400" y="2287646"/>
            <a:ext cx="6714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Работа с литературными и интернет источниками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38598" y="2225942"/>
            <a:ext cx="300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Экскурсии в библиотеки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82323" y="5871029"/>
            <a:ext cx="344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Встречи с представителями </a:t>
            </a:r>
            <a:endParaRPr lang="ru-RU" b="1" dirty="0" smtClean="0"/>
          </a:p>
          <a:p>
            <a:pPr algn="ctr"/>
            <a:r>
              <a:rPr lang="ru-RU" b="1" dirty="0" smtClean="0"/>
              <a:t>ОО </a:t>
            </a:r>
            <a:r>
              <a:rPr lang="ru-RU" b="1" dirty="0" smtClean="0"/>
              <a:t>«Центр татарской культуры»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95350" y="5853041"/>
            <a:ext cx="377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Посещение национальной </a:t>
            </a:r>
            <a:endParaRPr lang="ru-RU" b="1" dirty="0" smtClean="0"/>
          </a:p>
          <a:p>
            <a:pPr algn="ctr"/>
            <a:r>
              <a:rPr lang="ru-RU" b="1" dirty="0" smtClean="0"/>
              <a:t>комнаты </a:t>
            </a:r>
            <a:r>
              <a:rPr lang="ru-RU" b="1" dirty="0" smtClean="0"/>
              <a:t>татарского быта «Ак </a:t>
            </a:r>
            <a:r>
              <a:rPr lang="ru-RU" b="1" dirty="0" err="1" smtClean="0"/>
              <a:t>Калфак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69" y="2744052"/>
            <a:ext cx="2113999" cy="30178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91653" y="5871029"/>
            <a:ext cx="4359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Экскурсия в музей «Археологии, этнографии и экологии Сибири» </a:t>
            </a:r>
          </a:p>
          <a:p>
            <a:pPr algn="ctr"/>
            <a:r>
              <a:rPr lang="ru-RU" b="1" dirty="0" smtClean="0"/>
              <a:t>при </a:t>
            </a:r>
            <a:r>
              <a:rPr lang="ru-RU" b="1" dirty="0" err="1" smtClean="0"/>
              <a:t>КемГУ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239" y="1939637"/>
            <a:ext cx="2701949" cy="20238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10796" y="3963468"/>
            <a:ext cx="3823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Рабочая встреча с доктором исторических наук, </a:t>
            </a:r>
            <a:endParaRPr lang="ru-RU" b="1" dirty="0" smtClean="0"/>
          </a:p>
          <a:p>
            <a:pPr algn="ctr"/>
            <a:r>
              <a:rPr lang="ru-RU" b="1" dirty="0" smtClean="0"/>
              <a:t>профессором</a:t>
            </a:r>
            <a:r>
              <a:rPr lang="ru-RU" b="1" dirty="0" smtClean="0"/>
              <a:t>, </a:t>
            </a:r>
            <a:endParaRPr lang="ru-RU" b="1" dirty="0" smtClean="0"/>
          </a:p>
          <a:p>
            <a:pPr algn="ctr"/>
            <a:r>
              <a:rPr lang="ru-RU" b="1" dirty="0" smtClean="0"/>
              <a:t>основателем </a:t>
            </a:r>
            <a:r>
              <a:rPr lang="ru-RU" b="1" dirty="0" smtClean="0"/>
              <a:t>кафедры </a:t>
            </a:r>
            <a:endParaRPr lang="ru-RU" b="1" dirty="0" smtClean="0"/>
          </a:p>
          <a:p>
            <a:pPr algn="ctr"/>
            <a:r>
              <a:rPr lang="ru-RU" b="1" dirty="0" smtClean="0"/>
              <a:t>археологии </a:t>
            </a:r>
            <a:r>
              <a:rPr lang="ru-RU" b="1" dirty="0" smtClean="0"/>
              <a:t>в </a:t>
            </a:r>
            <a:r>
              <a:rPr lang="ru-RU" b="1" dirty="0" err="1" smtClean="0"/>
              <a:t>КемГУ</a:t>
            </a:r>
            <a:r>
              <a:rPr lang="ru-RU" b="1" dirty="0" smtClean="0"/>
              <a:t> </a:t>
            </a:r>
            <a:r>
              <a:rPr lang="ru-RU" b="1" dirty="0" err="1" smtClean="0"/>
              <a:t>А.М.Кулемзиным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419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762" y="109449"/>
            <a:ext cx="1109568" cy="1383912"/>
          </a:xfrm>
          <a:prstGeom prst="rect">
            <a:avLst/>
          </a:prstGeom>
        </p:spPr>
      </p:pic>
      <p:grpSp>
        <p:nvGrpSpPr>
          <p:cNvPr id="6" name="Group 17">
            <a:extLst>
              <a:ext uri="{FF2B5EF4-FFF2-40B4-BE49-F238E27FC236}">
                <a16:creationId xmlns:a16="http://schemas.microsoft.com/office/drawing/2014/main" id="{13517FC6-7009-48B9-B327-3053635C53C8}"/>
              </a:ext>
            </a:extLst>
          </p:cNvPr>
          <p:cNvGrpSpPr>
            <a:grpSpLocks/>
          </p:cNvGrpSpPr>
          <p:nvPr/>
        </p:nvGrpSpPr>
        <p:grpSpPr bwMode="auto">
          <a:xfrm>
            <a:off x="4113092" y="247367"/>
            <a:ext cx="5105400" cy="650875"/>
            <a:chOff x="1248" y="3230"/>
            <a:chExt cx="3216" cy="410"/>
          </a:xfrm>
        </p:grpSpPr>
        <p:sp>
          <p:nvSpPr>
            <p:cNvPr id="7" name="Line 18">
              <a:extLst>
                <a:ext uri="{FF2B5EF4-FFF2-40B4-BE49-F238E27FC236}">
                  <a16:creationId xmlns:a16="http://schemas.microsoft.com/office/drawing/2014/main" id="{21E42B30-A099-4C3C-BEAD-E71978DCC4E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9">
              <a:extLst>
                <a:ext uri="{FF2B5EF4-FFF2-40B4-BE49-F238E27FC236}">
                  <a16:creationId xmlns:a16="http://schemas.microsoft.com/office/drawing/2014/main" id="{6B5E8CB3-DDF8-4EB6-B649-D397D670575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" name="Text Box 20">
              <a:extLst>
                <a:ext uri="{FF2B5EF4-FFF2-40B4-BE49-F238E27FC236}">
                  <a16:creationId xmlns:a16="http://schemas.microsoft.com/office/drawing/2014/main" id="{AA79F2EA-128D-4BCA-A934-882B0AB4CC5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54" y="3272"/>
              <a:ext cx="223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b="1" dirty="0" smtClean="0">
                  <a:solidFill>
                    <a:srgbClr val="002060"/>
                  </a:solidFill>
                </a:rPr>
                <a:t>Практический этап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8469D4E7-0B4C-4B63-827D-01F7E69B21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1745" y="1158565"/>
            <a:ext cx="1098203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Ц</a:t>
            </a:r>
            <a:r>
              <a:rPr lang="ru-RU" sz="2000" dirty="0" smtClean="0"/>
              <a:t>икл </a:t>
            </a:r>
            <a:r>
              <a:rPr lang="ru-RU" sz="2000" dirty="0"/>
              <a:t>тематических занятий для учащихся </a:t>
            </a:r>
            <a:r>
              <a:rPr lang="ru-RU" sz="2000" dirty="0" smtClean="0"/>
              <a:t>«</a:t>
            </a:r>
            <a:r>
              <a:rPr lang="ru-RU" sz="2000" dirty="0"/>
              <a:t>Наследие сибирских татар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Э</a:t>
            </a:r>
            <a:r>
              <a:rPr lang="ru-RU" sz="2000" dirty="0" smtClean="0"/>
              <a:t>кскурсия </a:t>
            </a:r>
            <a:r>
              <a:rPr lang="ru-RU" sz="2000" dirty="0"/>
              <a:t>в Соборную мечеть «</a:t>
            </a:r>
            <a:r>
              <a:rPr lang="ru-RU" sz="2000" dirty="0" err="1"/>
              <a:t>Мунира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В</a:t>
            </a:r>
            <a:r>
              <a:rPr lang="ru-RU" sz="2000" dirty="0" smtClean="0"/>
              <a:t>иртуальный </a:t>
            </a:r>
            <a:r>
              <a:rPr lang="ru-RU" sz="2000" dirty="0"/>
              <a:t>гид «Быт, культура и традиции сибирских татар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экспозиции «Национальная кухня сибирских татар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татарской национальной посуды (в рамках сотрудничества с ремесленной школой «Счастье</a:t>
            </a:r>
            <a:r>
              <a:rPr lang="ru-RU" sz="2000" dirty="0" smtClean="0"/>
              <a:t>»).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К</a:t>
            </a:r>
            <a:r>
              <a:rPr lang="ru-RU" sz="2000" dirty="0" smtClean="0"/>
              <a:t>оллекция </a:t>
            </a:r>
            <a:r>
              <a:rPr lang="ru-RU" sz="2000" dirty="0"/>
              <a:t>костюмов «Национальный женский и мужской татарский костюм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Коллекция </a:t>
            </a:r>
            <a:r>
              <a:rPr lang="ru-RU" sz="2000" dirty="0"/>
              <a:t>татарского домашнего </a:t>
            </a:r>
            <a:r>
              <a:rPr lang="ru-RU" sz="2000" dirty="0" smtClean="0"/>
              <a:t>текстиля.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национальной татарской </a:t>
            </a:r>
            <a:r>
              <a:rPr lang="ru-RU" sz="2000" dirty="0" err="1"/>
              <a:t>видеосказки</a:t>
            </a:r>
            <a:r>
              <a:rPr lang="ru-RU" sz="2000" dirty="0"/>
              <a:t> «</a:t>
            </a:r>
            <a:r>
              <a:rPr lang="ru-RU" sz="2000" dirty="0" err="1"/>
              <a:t>Шурале</a:t>
            </a:r>
            <a:r>
              <a:rPr lang="ru-RU" sz="2000" dirty="0"/>
              <a:t>» в рамках школьного фестиваля «Театральные подмостки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национальной татарской </a:t>
            </a:r>
            <a:r>
              <a:rPr lang="ru-RU" sz="2000" dirty="0" err="1"/>
              <a:t>видеосказки</a:t>
            </a:r>
            <a:r>
              <a:rPr lang="ru-RU" sz="2000" dirty="0"/>
              <a:t> «</a:t>
            </a:r>
            <a:r>
              <a:rPr lang="ru-RU" sz="2000" dirty="0" err="1"/>
              <a:t>Шурале</a:t>
            </a:r>
            <a:r>
              <a:rPr lang="ru-RU" sz="2000" dirty="0"/>
              <a:t>» с </a:t>
            </a:r>
            <a:r>
              <a:rPr lang="ru-RU" sz="2000" dirty="0" err="1"/>
              <a:t>сурдопереводом</a:t>
            </a:r>
            <a:r>
              <a:rPr lang="ru-RU" sz="2000" dirty="0"/>
              <a:t> для детей слабослышащих, </a:t>
            </a:r>
            <a:r>
              <a:rPr lang="ru-RU" sz="2000" dirty="0" smtClean="0"/>
              <a:t>Создание </a:t>
            </a:r>
            <a:r>
              <a:rPr lang="ru-RU" sz="2000" dirty="0"/>
              <a:t>сборника фольклорных произведений татарского народа (рабочий, презентационный</a:t>
            </a:r>
            <a:r>
              <a:rPr lang="ru-RU" sz="2000" dirty="0" smtClean="0"/>
              <a:t>).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 err="1"/>
              <a:t>видеомастер</a:t>
            </a:r>
            <a:r>
              <a:rPr lang="ru-RU" sz="2000" dirty="0"/>
              <a:t>-класса по изготовлению национальной татарской </a:t>
            </a:r>
            <a:r>
              <a:rPr lang="ru-RU" sz="2000" dirty="0" smtClean="0"/>
              <a:t>куклы.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экспозиции «В гостях у сибирских татар» в музее </a:t>
            </a:r>
            <a:r>
              <a:rPr lang="ru-RU" sz="2000" dirty="0" smtClean="0"/>
              <a:t>школы.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Р</a:t>
            </a:r>
            <a:r>
              <a:rPr lang="ru-RU" sz="2000" dirty="0" smtClean="0"/>
              <a:t>азработка </a:t>
            </a:r>
            <a:r>
              <a:rPr lang="ru-RU" sz="2000" dirty="0"/>
              <a:t>текста экскурсии по экспозиции «В гостях у сибирских татар</a:t>
            </a:r>
            <a:r>
              <a:rPr lang="ru-RU" sz="2000" dirty="0" smtClean="0"/>
              <a:t>».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Д</a:t>
            </a:r>
            <a:r>
              <a:rPr lang="ru-RU" sz="2000" dirty="0" smtClean="0"/>
              <a:t>истанционные </a:t>
            </a:r>
            <a:r>
              <a:rPr lang="ru-RU" sz="2000" dirty="0"/>
              <a:t>консультации для участников творческих </a:t>
            </a:r>
            <a:r>
              <a:rPr lang="ru-RU" sz="2000" dirty="0" smtClean="0"/>
              <a:t>групп.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С</a:t>
            </a:r>
            <a:r>
              <a:rPr lang="ru-RU" sz="2000" dirty="0" smtClean="0"/>
              <a:t>истематизация </a:t>
            </a:r>
            <a:r>
              <a:rPr lang="ru-RU" sz="2000" dirty="0"/>
              <a:t>полученной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41347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888" y="141626"/>
            <a:ext cx="1109568" cy="1383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1" y="141626"/>
            <a:ext cx="2373744" cy="3164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50" y="30934"/>
            <a:ext cx="2788341" cy="3275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73" y="238424"/>
            <a:ext cx="2279430" cy="3037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087" y="4211782"/>
            <a:ext cx="1874270" cy="2495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798" y="4299473"/>
            <a:ext cx="3212052" cy="2407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085" y="1735043"/>
            <a:ext cx="3515605" cy="4424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593" y="4127444"/>
            <a:ext cx="1907205" cy="2579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911" y="3592960"/>
            <a:ext cx="812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Циклы тематических занятий «Наследие сибирских татар»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347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727</Words>
  <Application>Microsoft Office PowerPoint</Application>
  <PresentationFormat>Широкоэкранный</PresentationFormat>
  <Paragraphs>119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СОЦИАЛЬНО – ЗНАЧИМЫЙ  ПРОЕКТ «КТО ВЫ, ТАТАРЫ?»</vt:lpstr>
      <vt:lpstr>Презентация PowerPoint</vt:lpstr>
      <vt:lpstr>Презентация PowerPoint</vt:lpstr>
      <vt:lpstr>ЭТАПЫ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1</cp:lastModifiedBy>
  <cp:revision>250</cp:revision>
  <dcterms:created xsi:type="dcterms:W3CDTF">2021-06-25T08:46:26Z</dcterms:created>
  <dcterms:modified xsi:type="dcterms:W3CDTF">2024-10-26T14:16:40Z</dcterms:modified>
</cp:coreProperties>
</file>