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1" r:id="rId5"/>
    <p:sldId id="260" r:id="rId6"/>
    <p:sldId id="262" r:id="rId7"/>
    <p:sldId id="266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EBAE2"/>
    <a:srgbClr val="7CAFDE"/>
    <a:srgbClr val="32B8B2"/>
    <a:srgbClr val="D0AD1A"/>
    <a:srgbClr val="DE0C0C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279C1-0D1F-4953-BE91-2451CD5CD0E3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CA5F3-C633-49C7-AE91-CEFA5005DE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83188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279C1-0D1F-4953-BE91-2451CD5CD0E3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CA5F3-C633-49C7-AE91-CEFA5005DE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7702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279C1-0D1F-4953-BE91-2451CD5CD0E3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CA5F3-C633-49C7-AE91-CEFA5005DE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0369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279C1-0D1F-4953-BE91-2451CD5CD0E3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CA5F3-C633-49C7-AE91-CEFA5005DE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21357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279C1-0D1F-4953-BE91-2451CD5CD0E3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CA5F3-C633-49C7-AE91-CEFA5005DE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46817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279C1-0D1F-4953-BE91-2451CD5CD0E3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CA5F3-C633-49C7-AE91-CEFA5005DE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29678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279C1-0D1F-4953-BE91-2451CD5CD0E3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CA5F3-C633-49C7-AE91-CEFA5005DE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11346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279C1-0D1F-4953-BE91-2451CD5CD0E3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CA5F3-C633-49C7-AE91-CEFA5005DE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81913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279C1-0D1F-4953-BE91-2451CD5CD0E3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CA5F3-C633-49C7-AE91-CEFA5005DE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69466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279C1-0D1F-4953-BE91-2451CD5CD0E3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CA5F3-C633-49C7-AE91-CEFA5005DE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9615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279C1-0D1F-4953-BE91-2451CD5CD0E3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CA5F3-C633-49C7-AE91-CEFA5005DE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7786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8279C1-0D1F-4953-BE91-2451CD5CD0E3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5CA5F3-C633-49C7-AE91-CEFA5005DE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9120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лилиния 7"/>
          <p:cNvSpPr/>
          <p:nvPr/>
        </p:nvSpPr>
        <p:spPr>
          <a:xfrm>
            <a:off x="2653923" y="120514"/>
            <a:ext cx="6144322" cy="2587083"/>
          </a:xfrm>
          <a:custGeom>
            <a:avLst/>
            <a:gdLst>
              <a:gd name="connsiteX0" fmla="*/ 205570 w 5537777"/>
              <a:gd name="connsiteY0" fmla="*/ 662876 h 1923177"/>
              <a:gd name="connsiteX1" fmla="*/ 350535 w 5537777"/>
              <a:gd name="connsiteY1" fmla="*/ 71861 h 1923177"/>
              <a:gd name="connsiteX2" fmla="*/ 1041911 w 5537777"/>
              <a:gd name="connsiteY2" fmla="*/ 60710 h 1923177"/>
              <a:gd name="connsiteX3" fmla="*/ 1722135 w 5537777"/>
              <a:gd name="connsiteY3" fmla="*/ 306037 h 1923177"/>
              <a:gd name="connsiteX4" fmla="*/ 2692292 w 5537777"/>
              <a:gd name="connsiteY4" fmla="*/ 49559 h 1923177"/>
              <a:gd name="connsiteX5" fmla="*/ 3796262 w 5537777"/>
              <a:gd name="connsiteY5" fmla="*/ 27256 h 1923177"/>
              <a:gd name="connsiteX6" fmla="*/ 4487638 w 5537777"/>
              <a:gd name="connsiteY6" fmla="*/ 350642 h 1923177"/>
              <a:gd name="connsiteX7" fmla="*/ 5457794 w 5537777"/>
              <a:gd name="connsiteY7" fmla="*/ 852447 h 1923177"/>
              <a:gd name="connsiteX8" fmla="*/ 5357433 w 5537777"/>
              <a:gd name="connsiteY8" fmla="*/ 1878359 h 1923177"/>
              <a:gd name="connsiteX9" fmla="*/ 4364974 w 5537777"/>
              <a:gd name="connsiteY9" fmla="*/ 1744544 h 1923177"/>
              <a:gd name="connsiteX10" fmla="*/ 3350213 w 5537777"/>
              <a:gd name="connsiteY10" fmla="*/ 1789149 h 1923177"/>
              <a:gd name="connsiteX11" fmla="*/ 2971072 w 5537777"/>
              <a:gd name="connsiteY11" fmla="*/ 1242739 h 1923177"/>
              <a:gd name="connsiteX12" fmla="*/ 2279696 w 5537777"/>
              <a:gd name="connsiteY12" fmla="*/ 1242739 h 1923177"/>
              <a:gd name="connsiteX13" fmla="*/ 975004 w 5537777"/>
              <a:gd name="connsiteY13" fmla="*/ 1287344 h 1923177"/>
              <a:gd name="connsiteX14" fmla="*/ 38301 w 5537777"/>
              <a:gd name="connsiteY14" fmla="*/ 1153530 h 1923177"/>
              <a:gd name="connsiteX15" fmla="*/ 205570 w 5537777"/>
              <a:gd name="connsiteY15" fmla="*/ 662876 h 1923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537777" h="1923177">
                <a:moveTo>
                  <a:pt x="205570" y="662876"/>
                </a:moveTo>
                <a:cubicBezTo>
                  <a:pt x="257609" y="482598"/>
                  <a:pt x="211145" y="172222"/>
                  <a:pt x="350535" y="71861"/>
                </a:cubicBezTo>
                <a:cubicBezTo>
                  <a:pt x="489925" y="-28500"/>
                  <a:pt x="813311" y="21681"/>
                  <a:pt x="1041911" y="60710"/>
                </a:cubicBezTo>
                <a:cubicBezTo>
                  <a:pt x="1270511" y="99739"/>
                  <a:pt x="1447072" y="307895"/>
                  <a:pt x="1722135" y="306037"/>
                </a:cubicBezTo>
                <a:cubicBezTo>
                  <a:pt x="1997198" y="304179"/>
                  <a:pt x="2346604" y="96022"/>
                  <a:pt x="2692292" y="49559"/>
                </a:cubicBezTo>
                <a:cubicBezTo>
                  <a:pt x="3037980" y="3096"/>
                  <a:pt x="3497038" y="-22925"/>
                  <a:pt x="3796262" y="27256"/>
                </a:cubicBezTo>
                <a:cubicBezTo>
                  <a:pt x="4095486" y="77436"/>
                  <a:pt x="4210716" y="213110"/>
                  <a:pt x="4487638" y="350642"/>
                </a:cubicBezTo>
                <a:cubicBezTo>
                  <a:pt x="4764560" y="488174"/>
                  <a:pt x="5312828" y="597827"/>
                  <a:pt x="5457794" y="852447"/>
                </a:cubicBezTo>
                <a:cubicBezTo>
                  <a:pt x="5602760" y="1107067"/>
                  <a:pt x="5539570" y="1729676"/>
                  <a:pt x="5357433" y="1878359"/>
                </a:cubicBezTo>
                <a:cubicBezTo>
                  <a:pt x="5175296" y="2027042"/>
                  <a:pt x="4699511" y="1759412"/>
                  <a:pt x="4364974" y="1744544"/>
                </a:cubicBezTo>
                <a:cubicBezTo>
                  <a:pt x="4030437" y="1729676"/>
                  <a:pt x="3582530" y="1872783"/>
                  <a:pt x="3350213" y="1789149"/>
                </a:cubicBezTo>
                <a:cubicBezTo>
                  <a:pt x="3117896" y="1705515"/>
                  <a:pt x="3149491" y="1333807"/>
                  <a:pt x="2971072" y="1242739"/>
                </a:cubicBezTo>
                <a:cubicBezTo>
                  <a:pt x="2792653" y="1151671"/>
                  <a:pt x="2612374" y="1235305"/>
                  <a:pt x="2279696" y="1242739"/>
                </a:cubicBezTo>
                <a:cubicBezTo>
                  <a:pt x="1947018" y="1250173"/>
                  <a:pt x="1348570" y="1302212"/>
                  <a:pt x="975004" y="1287344"/>
                </a:cubicBezTo>
                <a:cubicBezTo>
                  <a:pt x="601438" y="1272476"/>
                  <a:pt x="170257" y="1261325"/>
                  <a:pt x="38301" y="1153530"/>
                </a:cubicBezTo>
                <a:cubicBezTo>
                  <a:pt x="-93655" y="1045735"/>
                  <a:pt x="153531" y="843154"/>
                  <a:pt x="205570" y="662876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softEdge rad="381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1661" y="297494"/>
            <a:ext cx="4988845" cy="1325563"/>
          </a:xfrm>
        </p:spPr>
        <p:txBody>
          <a:bodyPr/>
          <a:lstStyle/>
          <a:p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Строение атома</a:t>
            </a:r>
          </a:p>
        </p:txBody>
      </p:sp>
      <p:sp>
        <p:nvSpPr>
          <p:cNvPr id="4" name="Полилиния 3"/>
          <p:cNvSpPr/>
          <p:nvPr/>
        </p:nvSpPr>
        <p:spPr>
          <a:xfrm>
            <a:off x="458311" y="2100490"/>
            <a:ext cx="4894274" cy="4408133"/>
          </a:xfrm>
          <a:custGeom>
            <a:avLst/>
            <a:gdLst>
              <a:gd name="connsiteX0" fmla="*/ 924175 w 4331803"/>
              <a:gd name="connsiteY0" fmla="*/ 1080275 h 4028673"/>
              <a:gd name="connsiteX1" fmla="*/ 1980089 w 4331803"/>
              <a:gd name="connsiteY1" fmla="*/ 2589 h 4028673"/>
              <a:gd name="connsiteX2" fmla="*/ 3536746 w 4331803"/>
              <a:gd name="connsiteY2" fmla="*/ 819018 h 4028673"/>
              <a:gd name="connsiteX3" fmla="*/ 4331403 w 4331803"/>
              <a:gd name="connsiteY3" fmla="*/ 2070875 h 4028673"/>
              <a:gd name="connsiteX4" fmla="*/ 3645603 w 4331803"/>
              <a:gd name="connsiteY4" fmla="*/ 2691361 h 4028673"/>
              <a:gd name="connsiteX5" fmla="*/ 3732689 w 4331803"/>
              <a:gd name="connsiteY5" fmla="*/ 3801704 h 4028673"/>
              <a:gd name="connsiteX6" fmla="*/ 2186918 w 4331803"/>
              <a:gd name="connsiteY6" fmla="*/ 3932332 h 4028673"/>
              <a:gd name="connsiteX7" fmla="*/ 1468461 w 4331803"/>
              <a:gd name="connsiteY7" fmla="*/ 2669589 h 4028673"/>
              <a:gd name="connsiteX8" fmla="*/ 510518 w 4331803"/>
              <a:gd name="connsiteY8" fmla="*/ 2484532 h 4028673"/>
              <a:gd name="connsiteX9" fmla="*/ 9775 w 4331803"/>
              <a:gd name="connsiteY9" fmla="*/ 1570132 h 4028673"/>
              <a:gd name="connsiteX10" fmla="*/ 924175 w 4331803"/>
              <a:gd name="connsiteY10" fmla="*/ 1080275 h 4028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331803" h="4028673">
                <a:moveTo>
                  <a:pt x="924175" y="1080275"/>
                </a:moveTo>
                <a:cubicBezTo>
                  <a:pt x="1252561" y="819018"/>
                  <a:pt x="1544660" y="46132"/>
                  <a:pt x="1980089" y="2589"/>
                </a:cubicBezTo>
                <a:cubicBezTo>
                  <a:pt x="2415518" y="-40954"/>
                  <a:pt x="3144860" y="474304"/>
                  <a:pt x="3536746" y="819018"/>
                </a:cubicBezTo>
                <a:cubicBezTo>
                  <a:pt x="3928632" y="1163732"/>
                  <a:pt x="4313260" y="1758818"/>
                  <a:pt x="4331403" y="2070875"/>
                </a:cubicBezTo>
                <a:cubicBezTo>
                  <a:pt x="4349546" y="2382932"/>
                  <a:pt x="3745389" y="2402890"/>
                  <a:pt x="3645603" y="2691361"/>
                </a:cubicBezTo>
                <a:cubicBezTo>
                  <a:pt x="3545817" y="2979832"/>
                  <a:pt x="3975803" y="3594876"/>
                  <a:pt x="3732689" y="3801704"/>
                </a:cubicBezTo>
                <a:cubicBezTo>
                  <a:pt x="3489575" y="4008533"/>
                  <a:pt x="2564289" y="4121018"/>
                  <a:pt x="2186918" y="3932332"/>
                </a:cubicBezTo>
                <a:cubicBezTo>
                  <a:pt x="1809547" y="3743646"/>
                  <a:pt x="1747861" y="2910889"/>
                  <a:pt x="1468461" y="2669589"/>
                </a:cubicBezTo>
                <a:cubicBezTo>
                  <a:pt x="1189061" y="2428289"/>
                  <a:pt x="753632" y="2667775"/>
                  <a:pt x="510518" y="2484532"/>
                </a:cubicBezTo>
                <a:cubicBezTo>
                  <a:pt x="267404" y="2301289"/>
                  <a:pt x="-60982" y="1796918"/>
                  <a:pt x="9775" y="1570132"/>
                </a:cubicBezTo>
                <a:cubicBezTo>
                  <a:pt x="80532" y="1343346"/>
                  <a:pt x="595789" y="1341532"/>
                  <a:pt x="924175" y="1080275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effectLst>
            <a:reflection endPos="0" dist="50800" dir="5400000" sy="-100000" algn="bl" rotWithShape="0"/>
            <a:softEdge rad="279400"/>
          </a:effectLst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олилиния 4"/>
          <p:cNvSpPr/>
          <p:nvPr/>
        </p:nvSpPr>
        <p:spPr>
          <a:xfrm>
            <a:off x="7281746" y="3724507"/>
            <a:ext cx="4516243" cy="3116309"/>
          </a:xfrm>
          <a:custGeom>
            <a:avLst/>
            <a:gdLst>
              <a:gd name="connsiteX0" fmla="*/ 658652 w 4104386"/>
              <a:gd name="connsiteY0" fmla="*/ 1842579 h 2452858"/>
              <a:gd name="connsiteX1" fmla="*/ 78789 w 4104386"/>
              <a:gd name="connsiteY1" fmla="*/ 1586101 h 2452858"/>
              <a:gd name="connsiteX2" fmla="*/ 101091 w 4104386"/>
              <a:gd name="connsiteY2" fmla="*/ 883574 h 2452858"/>
              <a:gd name="connsiteX3" fmla="*/ 959735 w 4104386"/>
              <a:gd name="connsiteY3" fmla="*/ 571340 h 2452858"/>
              <a:gd name="connsiteX4" fmla="*/ 1952194 w 4104386"/>
              <a:gd name="connsiteY4" fmla="*/ 13779 h 2452858"/>
              <a:gd name="connsiteX5" fmla="*/ 2966955 w 4104386"/>
              <a:gd name="connsiteY5" fmla="*/ 247955 h 2452858"/>
              <a:gd name="connsiteX6" fmla="*/ 3557969 w 4104386"/>
              <a:gd name="connsiteY6" fmla="*/ 1084296 h 2452858"/>
              <a:gd name="connsiteX7" fmla="*/ 4104379 w 4104386"/>
              <a:gd name="connsiteY7" fmla="*/ 1697613 h 2452858"/>
              <a:gd name="connsiteX8" fmla="*/ 3569121 w 4104386"/>
              <a:gd name="connsiteY8" fmla="*/ 2433594 h 2452858"/>
              <a:gd name="connsiteX9" fmla="*/ 3000408 w 4104386"/>
              <a:gd name="connsiteY9" fmla="*/ 2188267 h 2452858"/>
              <a:gd name="connsiteX10" fmla="*/ 2844291 w 4104386"/>
              <a:gd name="connsiteY10" fmla="*/ 1653008 h 2452858"/>
              <a:gd name="connsiteX11" fmla="*/ 1963345 w 4104386"/>
              <a:gd name="connsiteY11" fmla="*/ 1987545 h 2452858"/>
              <a:gd name="connsiteX12" fmla="*/ 1026643 w 4104386"/>
              <a:gd name="connsiteY12" fmla="*/ 2032150 h 2452858"/>
              <a:gd name="connsiteX13" fmla="*/ 602896 w 4104386"/>
              <a:gd name="connsiteY13" fmla="*/ 1831428 h 2452858"/>
              <a:gd name="connsiteX14" fmla="*/ 658652 w 4104386"/>
              <a:gd name="connsiteY14" fmla="*/ 1842579 h 2452858"/>
              <a:gd name="connsiteX0" fmla="*/ 767974 w 4213708"/>
              <a:gd name="connsiteY0" fmla="*/ 1828815 h 2439094"/>
              <a:gd name="connsiteX1" fmla="*/ 188111 w 4213708"/>
              <a:gd name="connsiteY1" fmla="*/ 1572337 h 2439094"/>
              <a:gd name="connsiteX2" fmla="*/ 210413 w 4213708"/>
              <a:gd name="connsiteY2" fmla="*/ 869810 h 2439094"/>
              <a:gd name="connsiteX3" fmla="*/ 118785 w 4213708"/>
              <a:gd name="connsiteY3" fmla="*/ 226636 h 2439094"/>
              <a:gd name="connsiteX4" fmla="*/ 2061516 w 4213708"/>
              <a:gd name="connsiteY4" fmla="*/ 15 h 2439094"/>
              <a:gd name="connsiteX5" fmla="*/ 3076277 w 4213708"/>
              <a:gd name="connsiteY5" fmla="*/ 234191 h 2439094"/>
              <a:gd name="connsiteX6" fmla="*/ 3667291 w 4213708"/>
              <a:gd name="connsiteY6" fmla="*/ 1070532 h 2439094"/>
              <a:gd name="connsiteX7" fmla="*/ 4213701 w 4213708"/>
              <a:gd name="connsiteY7" fmla="*/ 1683849 h 2439094"/>
              <a:gd name="connsiteX8" fmla="*/ 3678443 w 4213708"/>
              <a:gd name="connsiteY8" fmla="*/ 2419830 h 2439094"/>
              <a:gd name="connsiteX9" fmla="*/ 3109730 w 4213708"/>
              <a:gd name="connsiteY9" fmla="*/ 2174503 h 2439094"/>
              <a:gd name="connsiteX10" fmla="*/ 2953613 w 4213708"/>
              <a:gd name="connsiteY10" fmla="*/ 1639244 h 2439094"/>
              <a:gd name="connsiteX11" fmla="*/ 2072667 w 4213708"/>
              <a:gd name="connsiteY11" fmla="*/ 1973781 h 2439094"/>
              <a:gd name="connsiteX12" fmla="*/ 1135965 w 4213708"/>
              <a:gd name="connsiteY12" fmla="*/ 2018386 h 2439094"/>
              <a:gd name="connsiteX13" fmla="*/ 712218 w 4213708"/>
              <a:gd name="connsiteY13" fmla="*/ 1817664 h 2439094"/>
              <a:gd name="connsiteX14" fmla="*/ 767974 w 4213708"/>
              <a:gd name="connsiteY14" fmla="*/ 1828815 h 2439094"/>
              <a:gd name="connsiteX0" fmla="*/ 1522403 w 4968137"/>
              <a:gd name="connsiteY0" fmla="*/ 1828815 h 2439094"/>
              <a:gd name="connsiteX1" fmla="*/ 6667 w 4968137"/>
              <a:gd name="connsiteY1" fmla="*/ 1689140 h 2439094"/>
              <a:gd name="connsiteX2" fmla="*/ 964842 w 4968137"/>
              <a:gd name="connsiteY2" fmla="*/ 869810 h 2439094"/>
              <a:gd name="connsiteX3" fmla="*/ 873214 w 4968137"/>
              <a:gd name="connsiteY3" fmla="*/ 226636 h 2439094"/>
              <a:gd name="connsiteX4" fmla="*/ 2815945 w 4968137"/>
              <a:gd name="connsiteY4" fmla="*/ 15 h 2439094"/>
              <a:gd name="connsiteX5" fmla="*/ 3830706 w 4968137"/>
              <a:gd name="connsiteY5" fmla="*/ 234191 h 2439094"/>
              <a:gd name="connsiteX6" fmla="*/ 4421720 w 4968137"/>
              <a:gd name="connsiteY6" fmla="*/ 1070532 h 2439094"/>
              <a:gd name="connsiteX7" fmla="*/ 4968130 w 4968137"/>
              <a:gd name="connsiteY7" fmla="*/ 1683849 h 2439094"/>
              <a:gd name="connsiteX8" fmla="*/ 4432872 w 4968137"/>
              <a:gd name="connsiteY8" fmla="*/ 2419830 h 2439094"/>
              <a:gd name="connsiteX9" fmla="*/ 3864159 w 4968137"/>
              <a:gd name="connsiteY9" fmla="*/ 2174503 h 2439094"/>
              <a:gd name="connsiteX10" fmla="*/ 3708042 w 4968137"/>
              <a:gd name="connsiteY10" fmla="*/ 1639244 h 2439094"/>
              <a:gd name="connsiteX11" fmla="*/ 2827096 w 4968137"/>
              <a:gd name="connsiteY11" fmla="*/ 1973781 h 2439094"/>
              <a:gd name="connsiteX12" fmla="*/ 1890394 w 4968137"/>
              <a:gd name="connsiteY12" fmla="*/ 2018386 h 2439094"/>
              <a:gd name="connsiteX13" fmla="*/ 1466647 w 4968137"/>
              <a:gd name="connsiteY13" fmla="*/ 1817664 h 2439094"/>
              <a:gd name="connsiteX14" fmla="*/ 1522403 w 4968137"/>
              <a:gd name="connsiteY14" fmla="*/ 1828815 h 2439094"/>
              <a:gd name="connsiteX0" fmla="*/ 1591904 w 5037638"/>
              <a:gd name="connsiteY0" fmla="*/ 1828815 h 2439094"/>
              <a:gd name="connsiteX1" fmla="*/ 76168 w 5037638"/>
              <a:gd name="connsiteY1" fmla="*/ 1689140 h 2439094"/>
              <a:gd name="connsiteX2" fmla="*/ 300043 w 5037638"/>
              <a:gd name="connsiteY2" fmla="*/ 869810 h 2439094"/>
              <a:gd name="connsiteX3" fmla="*/ 942715 w 5037638"/>
              <a:gd name="connsiteY3" fmla="*/ 226636 h 2439094"/>
              <a:gd name="connsiteX4" fmla="*/ 2885446 w 5037638"/>
              <a:gd name="connsiteY4" fmla="*/ 15 h 2439094"/>
              <a:gd name="connsiteX5" fmla="*/ 3900207 w 5037638"/>
              <a:gd name="connsiteY5" fmla="*/ 234191 h 2439094"/>
              <a:gd name="connsiteX6" fmla="*/ 4491221 w 5037638"/>
              <a:gd name="connsiteY6" fmla="*/ 1070532 h 2439094"/>
              <a:gd name="connsiteX7" fmla="*/ 5037631 w 5037638"/>
              <a:gd name="connsiteY7" fmla="*/ 1683849 h 2439094"/>
              <a:gd name="connsiteX8" fmla="*/ 4502373 w 5037638"/>
              <a:gd name="connsiteY8" fmla="*/ 2419830 h 2439094"/>
              <a:gd name="connsiteX9" fmla="*/ 3933660 w 5037638"/>
              <a:gd name="connsiteY9" fmla="*/ 2174503 h 2439094"/>
              <a:gd name="connsiteX10" fmla="*/ 3777543 w 5037638"/>
              <a:gd name="connsiteY10" fmla="*/ 1639244 h 2439094"/>
              <a:gd name="connsiteX11" fmla="*/ 2896597 w 5037638"/>
              <a:gd name="connsiteY11" fmla="*/ 1973781 h 2439094"/>
              <a:gd name="connsiteX12" fmla="*/ 1959895 w 5037638"/>
              <a:gd name="connsiteY12" fmla="*/ 2018386 h 2439094"/>
              <a:gd name="connsiteX13" fmla="*/ 1536148 w 5037638"/>
              <a:gd name="connsiteY13" fmla="*/ 1817664 h 2439094"/>
              <a:gd name="connsiteX14" fmla="*/ 1591904 w 5037638"/>
              <a:gd name="connsiteY14" fmla="*/ 1828815 h 2439094"/>
              <a:gd name="connsiteX0" fmla="*/ 1591904 w 5037638"/>
              <a:gd name="connsiteY0" fmla="*/ 1828815 h 2434643"/>
              <a:gd name="connsiteX1" fmla="*/ 76168 w 5037638"/>
              <a:gd name="connsiteY1" fmla="*/ 1689140 h 2434643"/>
              <a:gd name="connsiteX2" fmla="*/ 300043 w 5037638"/>
              <a:gd name="connsiteY2" fmla="*/ 869810 h 2434643"/>
              <a:gd name="connsiteX3" fmla="*/ 942715 w 5037638"/>
              <a:gd name="connsiteY3" fmla="*/ 226636 h 2434643"/>
              <a:gd name="connsiteX4" fmla="*/ 2885446 w 5037638"/>
              <a:gd name="connsiteY4" fmla="*/ 15 h 2434643"/>
              <a:gd name="connsiteX5" fmla="*/ 3900207 w 5037638"/>
              <a:gd name="connsiteY5" fmla="*/ 234191 h 2434643"/>
              <a:gd name="connsiteX6" fmla="*/ 4491221 w 5037638"/>
              <a:gd name="connsiteY6" fmla="*/ 1070532 h 2434643"/>
              <a:gd name="connsiteX7" fmla="*/ 5037631 w 5037638"/>
              <a:gd name="connsiteY7" fmla="*/ 1683849 h 2434643"/>
              <a:gd name="connsiteX8" fmla="*/ 4502373 w 5037638"/>
              <a:gd name="connsiteY8" fmla="*/ 2419830 h 2434643"/>
              <a:gd name="connsiteX9" fmla="*/ 3933660 w 5037638"/>
              <a:gd name="connsiteY9" fmla="*/ 2174503 h 2434643"/>
              <a:gd name="connsiteX10" fmla="*/ 3489582 w 5037638"/>
              <a:gd name="connsiteY10" fmla="*/ 2145389 h 2434643"/>
              <a:gd name="connsiteX11" fmla="*/ 2896597 w 5037638"/>
              <a:gd name="connsiteY11" fmla="*/ 1973781 h 2434643"/>
              <a:gd name="connsiteX12" fmla="*/ 1959895 w 5037638"/>
              <a:gd name="connsiteY12" fmla="*/ 2018386 h 2434643"/>
              <a:gd name="connsiteX13" fmla="*/ 1536148 w 5037638"/>
              <a:gd name="connsiteY13" fmla="*/ 1817664 h 2434643"/>
              <a:gd name="connsiteX14" fmla="*/ 1591904 w 5037638"/>
              <a:gd name="connsiteY14" fmla="*/ 1828815 h 2434643"/>
              <a:gd name="connsiteX0" fmla="*/ 1591904 w 5037638"/>
              <a:gd name="connsiteY0" fmla="*/ 1828815 h 2434643"/>
              <a:gd name="connsiteX1" fmla="*/ 76168 w 5037638"/>
              <a:gd name="connsiteY1" fmla="*/ 1689140 h 2434643"/>
              <a:gd name="connsiteX2" fmla="*/ 300043 w 5037638"/>
              <a:gd name="connsiteY2" fmla="*/ 869810 h 2434643"/>
              <a:gd name="connsiteX3" fmla="*/ 942715 w 5037638"/>
              <a:gd name="connsiteY3" fmla="*/ 226636 h 2434643"/>
              <a:gd name="connsiteX4" fmla="*/ 2885446 w 5037638"/>
              <a:gd name="connsiteY4" fmla="*/ 15 h 2434643"/>
              <a:gd name="connsiteX5" fmla="*/ 3900207 w 5037638"/>
              <a:gd name="connsiteY5" fmla="*/ 234191 h 2434643"/>
              <a:gd name="connsiteX6" fmla="*/ 4491221 w 5037638"/>
              <a:gd name="connsiteY6" fmla="*/ 1070532 h 2434643"/>
              <a:gd name="connsiteX7" fmla="*/ 5037631 w 5037638"/>
              <a:gd name="connsiteY7" fmla="*/ 1683849 h 2434643"/>
              <a:gd name="connsiteX8" fmla="*/ 4502373 w 5037638"/>
              <a:gd name="connsiteY8" fmla="*/ 2419830 h 2434643"/>
              <a:gd name="connsiteX9" fmla="*/ 3933660 w 5037638"/>
              <a:gd name="connsiteY9" fmla="*/ 2174503 h 2434643"/>
              <a:gd name="connsiteX10" fmla="*/ 3489582 w 5037638"/>
              <a:gd name="connsiteY10" fmla="*/ 2145389 h 2434643"/>
              <a:gd name="connsiteX11" fmla="*/ 2896597 w 5037638"/>
              <a:gd name="connsiteY11" fmla="*/ 2256054 h 2434643"/>
              <a:gd name="connsiteX12" fmla="*/ 1959895 w 5037638"/>
              <a:gd name="connsiteY12" fmla="*/ 2018386 h 2434643"/>
              <a:gd name="connsiteX13" fmla="*/ 1536148 w 5037638"/>
              <a:gd name="connsiteY13" fmla="*/ 1817664 h 2434643"/>
              <a:gd name="connsiteX14" fmla="*/ 1591904 w 5037638"/>
              <a:gd name="connsiteY14" fmla="*/ 1828815 h 2434643"/>
              <a:gd name="connsiteX0" fmla="*/ 1591904 w 5037638"/>
              <a:gd name="connsiteY0" fmla="*/ 1828815 h 2434643"/>
              <a:gd name="connsiteX1" fmla="*/ 76168 w 5037638"/>
              <a:gd name="connsiteY1" fmla="*/ 1689140 h 2434643"/>
              <a:gd name="connsiteX2" fmla="*/ 300043 w 5037638"/>
              <a:gd name="connsiteY2" fmla="*/ 869810 h 2434643"/>
              <a:gd name="connsiteX3" fmla="*/ 942715 w 5037638"/>
              <a:gd name="connsiteY3" fmla="*/ 226636 h 2434643"/>
              <a:gd name="connsiteX4" fmla="*/ 2885446 w 5037638"/>
              <a:gd name="connsiteY4" fmla="*/ 15 h 2434643"/>
              <a:gd name="connsiteX5" fmla="*/ 3900207 w 5037638"/>
              <a:gd name="connsiteY5" fmla="*/ 234191 h 2434643"/>
              <a:gd name="connsiteX6" fmla="*/ 4491221 w 5037638"/>
              <a:gd name="connsiteY6" fmla="*/ 1070532 h 2434643"/>
              <a:gd name="connsiteX7" fmla="*/ 5037631 w 5037638"/>
              <a:gd name="connsiteY7" fmla="*/ 1683849 h 2434643"/>
              <a:gd name="connsiteX8" fmla="*/ 4502373 w 5037638"/>
              <a:gd name="connsiteY8" fmla="*/ 2419830 h 2434643"/>
              <a:gd name="connsiteX9" fmla="*/ 3933660 w 5037638"/>
              <a:gd name="connsiteY9" fmla="*/ 2174503 h 2434643"/>
              <a:gd name="connsiteX10" fmla="*/ 3489582 w 5037638"/>
              <a:gd name="connsiteY10" fmla="*/ 2145389 h 2434643"/>
              <a:gd name="connsiteX11" fmla="*/ 2910995 w 5037638"/>
              <a:gd name="connsiteY11" fmla="*/ 2285255 h 2434643"/>
              <a:gd name="connsiteX12" fmla="*/ 1959895 w 5037638"/>
              <a:gd name="connsiteY12" fmla="*/ 2018386 h 2434643"/>
              <a:gd name="connsiteX13" fmla="*/ 1536148 w 5037638"/>
              <a:gd name="connsiteY13" fmla="*/ 1817664 h 2434643"/>
              <a:gd name="connsiteX14" fmla="*/ 1591904 w 5037638"/>
              <a:gd name="connsiteY14" fmla="*/ 1828815 h 2434643"/>
              <a:gd name="connsiteX0" fmla="*/ 1591904 w 5037638"/>
              <a:gd name="connsiteY0" fmla="*/ 1625356 h 2231184"/>
              <a:gd name="connsiteX1" fmla="*/ 76168 w 5037638"/>
              <a:gd name="connsiteY1" fmla="*/ 1485681 h 2231184"/>
              <a:gd name="connsiteX2" fmla="*/ 300043 w 5037638"/>
              <a:gd name="connsiteY2" fmla="*/ 666351 h 2231184"/>
              <a:gd name="connsiteX3" fmla="*/ 942715 w 5037638"/>
              <a:gd name="connsiteY3" fmla="*/ 23177 h 2231184"/>
              <a:gd name="connsiteX4" fmla="*/ 2640681 w 5037638"/>
              <a:gd name="connsiteY4" fmla="*/ 166431 h 2231184"/>
              <a:gd name="connsiteX5" fmla="*/ 3900207 w 5037638"/>
              <a:gd name="connsiteY5" fmla="*/ 30732 h 2231184"/>
              <a:gd name="connsiteX6" fmla="*/ 4491221 w 5037638"/>
              <a:gd name="connsiteY6" fmla="*/ 867073 h 2231184"/>
              <a:gd name="connsiteX7" fmla="*/ 5037631 w 5037638"/>
              <a:gd name="connsiteY7" fmla="*/ 1480390 h 2231184"/>
              <a:gd name="connsiteX8" fmla="*/ 4502373 w 5037638"/>
              <a:gd name="connsiteY8" fmla="*/ 2216371 h 2231184"/>
              <a:gd name="connsiteX9" fmla="*/ 3933660 w 5037638"/>
              <a:gd name="connsiteY9" fmla="*/ 1971044 h 2231184"/>
              <a:gd name="connsiteX10" fmla="*/ 3489582 w 5037638"/>
              <a:gd name="connsiteY10" fmla="*/ 1941930 h 2231184"/>
              <a:gd name="connsiteX11" fmla="*/ 2910995 w 5037638"/>
              <a:gd name="connsiteY11" fmla="*/ 2081796 h 2231184"/>
              <a:gd name="connsiteX12" fmla="*/ 1959895 w 5037638"/>
              <a:gd name="connsiteY12" fmla="*/ 1814927 h 2231184"/>
              <a:gd name="connsiteX13" fmla="*/ 1536148 w 5037638"/>
              <a:gd name="connsiteY13" fmla="*/ 1614205 h 2231184"/>
              <a:gd name="connsiteX14" fmla="*/ 1591904 w 5037638"/>
              <a:gd name="connsiteY14" fmla="*/ 1625356 h 2231184"/>
              <a:gd name="connsiteX0" fmla="*/ 1591904 w 5037638"/>
              <a:gd name="connsiteY0" fmla="*/ 1659825 h 2265653"/>
              <a:gd name="connsiteX1" fmla="*/ 76168 w 5037638"/>
              <a:gd name="connsiteY1" fmla="*/ 1520150 h 2265653"/>
              <a:gd name="connsiteX2" fmla="*/ 300043 w 5037638"/>
              <a:gd name="connsiteY2" fmla="*/ 700820 h 2265653"/>
              <a:gd name="connsiteX3" fmla="*/ 942715 w 5037638"/>
              <a:gd name="connsiteY3" fmla="*/ 57646 h 2265653"/>
              <a:gd name="connsiteX4" fmla="*/ 2640681 w 5037638"/>
              <a:gd name="connsiteY4" fmla="*/ 54897 h 2265653"/>
              <a:gd name="connsiteX5" fmla="*/ 3900207 w 5037638"/>
              <a:gd name="connsiteY5" fmla="*/ 65201 h 2265653"/>
              <a:gd name="connsiteX6" fmla="*/ 4491221 w 5037638"/>
              <a:gd name="connsiteY6" fmla="*/ 901542 h 2265653"/>
              <a:gd name="connsiteX7" fmla="*/ 5037631 w 5037638"/>
              <a:gd name="connsiteY7" fmla="*/ 1514859 h 2265653"/>
              <a:gd name="connsiteX8" fmla="*/ 4502373 w 5037638"/>
              <a:gd name="connsiteY8" fmla="*/ 2250840 h 2265653"/>
              <a:gd name="connsiteX9" fmla="*/ 3933660 w 5037638"/>
              <a:gd name="connsiteY9" fmla="*/ 2005513 h 2265653"/>
              <a:gd name="connsiteX10" fmla="*/ 3489582 w 5037638"/>
              <a:gd name="connsiteY10" fmla="*/ 1976399 h 2265653"/>
              <a:gd name="connsiteX11" fmla="*/ 2910995 w 5037638"/>
              <a:gd name="connsiteY11" fmla="*/ 2116265 h 2265653"/>
              <a:gd name="connsiteX12" fmla="*/ 1959895 w 5037638"/>
              <a:gd name="connsiteY12" fmla="*/ 1849396 h 2265653"/>
              <a:gd name="connsiteX13" fmla="*/ 1536148 w 5037638"/>
              <a:gd name="connsiteY13" fmla="*/ 1648674 h 2265653"/>
              <a:gd name="connsiteX14" fmla="*/ 1591904 w 5037638"/>
              <a:gd name="connsiteY14" fmla="*/ 1659825 h 2265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037638" h="2265653">
                <a:moveTo>
                  <a:pt x="1591904" y="1659825"/>
                </a:moveTo>
                <a:cubicBezTo>
                  <a:pt x="1348574" y="1638404"/>
                  <a:pt x="291478" y="1679984"/>
                  <a:pt x="76168" y="1520150"/>
                </a:cubicBezTo>
                <a:cubicBezTo>
                  <a:pt x="-139142" y="1360316"/>
                  <a:pt x="155619" y="944571"/>
                  <a:pt x="300043" y="700820"/>
                </a:cubicBezTo>
                <a:cubicBezTo>
                  <a:pt x="444468" y="457069"/>
                  <a:pt x="552609" y="165300"/>
                  <a:pt x="942715" y="57646"/>
                </a:cubicBezTo>
                <a:cubicBezTo>
                  <a:pt x="1332821" y="-50008"/>
                  <a:pt x="2147766" y="53638"/>
                  <a:pt x="2640681" y="54897"/>
                </a:cubicBezTo>
                <a:cubicBezTo>
                  <a:pt x="3133596" y="56156"/>
                  <a:pt x="3591784" y="-75906"/>
                  <a:pt x="3900207" y="65201"/>
                </a:cubicBezTo>
                <a:cubicBezTo>
                  <a:pt x="4208630" y="206308"/>
                  <a:pt x="4301650" y="659932"/>
                  <a:pt x="4491221" y="901542"/>
                </a:cubicBezTo>
                <a:cubicBezTo>
                  <a:pt x="4680792" y="1143152"/>
                  <a:pt x="5035772" y="1289976"/>
                  <a:pt x="5037631" y="1514859"/>
                </a:cubicBezTo>
                <a:cubicBezTo>
                  <a:pt x="5039490" y="1739742"/>
                  <a:pt x="4686368" y="2169064"/>
                  <a:pt x="4502373" y="2250840"/>
                </a:cubicBezTo>
                <a:cubicBezTo>
                  <a:pt x="4318378" y="2332616"/>
                  <a:pt x="4102458" y="2051253"/>
                  <a:pt x="3933660" y="2005513"/>
                </a:cubicBezTo>
                <a:cubicBezTo>
                  <a:pt x="3764862" y="1959773"/>
                  <a:pt x="3660026" y="1957940"/>
                  <a:pt x="3489582" y="1976399"/>
                </a:cubicBezTo>
                <a:cubicBezTo>
                  <a:pt x="3319138" y="1994858"/>
                  <a:pt x="3165943" y="2137432"/>
                  <a:pt x="2910995" y="2116265"/>
                </a:cubicBezTo>
                <a:cubicBezTo>
                  <a:pt x="2656047" y="2095098"/>
                  <a:pt x="2186637" y="1875416"/>
                  <a:pt x="1959895" y="1849396"/>
                </a:cubicBezTo>
                <a:cubicBezTo>
                  <a:pt x="1733154" y="1823377"/>
                  <a:pt x="1601197" y="1683986"/>
                  <a:pt x="1536148" y="1648674"/>
                </a:cubicBezTo>
                <a:cubicBezTo>
                  <a:pt x="1471099" y="1613362"/>
                  <a:pt x="1835234" y="1681246"/>
                  <a:pt x="1591904" y="1659825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365489" y="1329928"/>
            <a:ext cx="6172199" cy="4658278"/>
          </a:xfrm>
        </p:spPr>
        <p:txBody>
          <a:bodyPr>
            <a:normAutofit/>
          </a:bodyPr>
          <a:lstStyle/>
          <a:p>
            <a:pPr marL="0" indent="0">
              <a:spcBef>
                <a:spcPts val="200"/>
              </a:spcBef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•Что такое атом</a:t>
            </a:r>
          </a:p>
          <a:p>
            <a:pPr marL="0" indent="0">
              <a:spcBef>
                <a:spcPts val="200"/>
              </a:spcBef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•Строение атома</a:t>
            </a:r>
          </a:p>
          <a:p>
            <a:pPr marL="0" indent="0">
              <a:spcBef>
                <a:spcPts val="200"/>
              </a:spcBef>
              <a:buNone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200"/>
              </a:spcBef>
              <a:buNone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200"/>
              </a:spcBef>
              <a:buNone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200"/>
              </a:spcBef>
              <a:buNone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200"/>
              </a:spcBef>
              <a:buNone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200"/>
              </a:spcBef>
              <a:buNone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200"/>
              </a:spcBef>
              <a:buNone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200"/>
              </a:spcBef>
              <a:buNone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200"/>
              </a:spcBef>
              <a:buNone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200"/>
              </a:spcBef>
              <a:buNone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Учитель химии</a:t>
            </a:r>
          </a:p>
          <a:p>
            <a:pPr marL="0" indent="0">
              <a:buNone/>
            </a:pP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МАОУ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СОШ №85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Садомова О.П.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4" name="Picture 10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27" b="100000" l="204" r="98978">
                        <a14:foregroundMark x1="10838" y1="66258" x2="8691" y2="74642"/>
                        <a14:foregroundMark x1="9714" y1="77403" x2="12577" y2="79959"/>
                        <a14:foregroundMark x1="58793" y1="71268" x2="60532" y2="60941"/>
                        <a14:foregroundMark x1="27710" y1="60941" x2="38446" y2="43865"/>
                        <a14:foregroundMark x1="38446" y1="45194" x2="59202" y2="53885"/>
                        <a14:foregroundMark x1="27914" y1="65644" x2="71984" y2="62883"/>
                        <a14:foregroundMark x1="60532" y1="41616" x2="71063" y2="62372"/>
                        <a14:foregroundMark x1="49693" y1="30982" x2="48364" y2="39673"/>
                        <a14:foregroundMark x1="44683" y1="41820" x2="50102" y2="28937"/>
                        <a14:foregroundMark x1="58589" y1="35378" x2="68507" y2="52556"/>
                        <a14:foregroundMark x1="50102" y1="31493" x2="57669" y2="49693"/>
                        <a14:foregroundMark x1="39980" y1="35378" x2="29346" y2="54806"/>
                        <a14:foregroundMark x1="37832" y1="67382" x2="71779" y2="60941"/>
                        <a14:foregroundMark x1="64417" y1="67076" x2="72597" y2="64008"/>
                        <a14:backgroundMark x1="48671" y1="35378" x2="48671" y2="35378"/>
                        <a14:backgroundMark x1="48875" y1="35174" x2="48875" y2="35174"/>
                        <a14:backgroundMark x1="48875" y1="35174" x2="48875" y2="35174"/>
                        <a14:backgroundMark x1="48466" y1="50000" x2="48466" y2="50000"/>
                        <a14:backgroundMark x1="32822" y1="52556" x2="32822" y2="52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941" y="2528605"/>
            <a:ext cx="5743420" cy="3980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1164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3"/>
          <p:cNvSpPr/>
          <p:nvPr/>
        </p:nvSpPr>
        <p:spPr>
          <a:xfrm>
            <a:off x="180602" y="-101197"/>
            <a:ext cx="3002864" cy="2077583"/>
          </a:xfrm>
          <a:custGeom>
            <a:avLst/>
            <a:gdLst>
              <a:gd name="connsiteX0" fmla="*/ 767664 w 2393604"/>
              <a:gd name="connsiteY0" fmla="*/ 1230917 h 1461438"/>
              <a:gd name="connsiteX1" fmla="*/ 180642 w 2393604"/>
              <a:gd name="connsiteY1" fmla="*/ 1253494 h 1461438"/>
              <a:gd name="connsiteX2" fmla="*/ 20 w 2393604"/>
              <a:gd name="connsiteY2" fmla="*/ 903539 h 1461438"/>
              <a:gd name="connsiteX3" fmla="*/ 169353 w 2393604"/>
              <a:gd name="connsiteY3" fmla="*/ 553583 h 1461438"/>
              <a:gd name="connsiteX4" fmla="*/ 270953 w 2393604"/>
              <a:gd name="connsiteY4" fmla="*/ 293939 h 1461438"/>
              <a:gd name="connsiteX5" fmla="*/ 225797 w 2393604"/>
              <a:gd name="connsiteY5" fmla="*/ 113317 h 1461438"/>
              <a:gd name="connsiteX6" fmla="*/ 270953 w 2393604"/>
              <a:gd name="connsiteY6" fmla="*/ 23005 h 1461438"/>
              <a:gd name="connsiteX7" fmla="*/ 440286 w 2393604"/>
              <a:gd name="connsiteY7" fmla="*/ 11717 h 1461438"/>
              <a:gd name="connsiteX8" fmla="*/ 643486 w 2393604"/>
              <a:gd name="connsiteY8" fmla="*/ 169761 h 1461438"/>
              <a:gd name="connsiteX9" fmla="*/ 733797 w 2393604"/>
              <a:gd name="connsiteY9" fmla="*/ 203628 h 1461438"/>
              <a:gd name="connsiteX10" fmla="*/ 1117620 w 2393604"/>
              <a:gd name="connsiteY10" fmla="*/ 271361 h 1461438"/>
              <a:gd name="connsiteX11" fmla="*/ 1580464 w 2393604"/>
              <a:gd name="connsiteY11" fmla="*/ 282650 h 1461438"/>
              <a:gd name="connsiteX12" fmla="*/ 1919131 w 2393604"/>
              <a:gd name="connsiteY12" fmla="*/ 237494 h 1461438"/>
              <a:gd name="connsiteX13" fmla="*/ 2325531 w 2393604"/>
              <a:gd name="connsiteY13" fmla="*/ 271361 h 1461438"/>
              <a:gd name="connsiteX14" fmla="*/ 2393264 w 2393604"/>
              <a:gd name="connsiteY14" fmla="*/ 440694 h 1461438"/>
              <a:gd name="connsiteX15" fmla="*/ 2348108 w 2393604"/>
              <a:gd name="connsiteY15" fmla="*/ 700339 h 1461438"/>
              <a:gd name="connsiteX16" fmla="*/ 2269086 w 2393604"/>
              <a:gd name="connsiteY16" fmla="*/ 982561 h 1461438"/>
              <a:gd name="connsiteX17" fmla="*/ 2325531 w 2393604"/>
              <a:gd name="connsiteY17" fmla="*/ 1163183 h 1461438"/>
              <a:gd name="connsiteX18" fmla="*/ 2348108 w 2393604"/>
              <a:gd name="connsiteY18" fmla="*/ 1377672 h 1461438"/>
              <a:gd name="connsiteX19" fmla="*/ 2020731 w 2393604"/>
              <a:gd name="connsiteY19" fmla="*/ 1456694 h 1461438"/>
              <a:gd name="connsiteX20" fmla="*/ 1794953 w 2393604"/>
              <a:gd name="connsiteY20" fmla="*/ 1253494 h 1461438"/>
              <a:gd name="connsiteX21" fmla="*/ 1625620 w 2393604"/>
              <a:gd name="connsiteY21" fmla="*/ 1174472 h 1461438"/>
              <a:gd name="connsiteX22" fmla="*/ 1365975 w 2393604"/>
              <a:gd name="connsiteY22" fmla="*/ 1197050 h 1461438"/>
              <a:gd name="connsiteX23" fmla="*/ 1128908 w 2393604"/>
              <a:gd name="connsiteY23" fmla="*/ 1287361 h 1461438"/>
              <a:gd name="connsiteX24" fmla="*/ 903131 w 2393604"/>
              <a:gd name="connsiteY24" fmla="*/ 1287361 h 1461438"/>
              <a:gd name="connsiteX25" fmla="*/ 767664 w 2393604"/>
              <a:gd name="connsiteY25" fmla="*/ 1230917 h 1461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393604" h="1461438">
                <a:moveTo>
                  <a:pt x="767664" y="1230917"/>
                </a:moveTo>
                <a:cubicBezTo>
                  <a:pt x="647249" y="1225272"/>
                  <a:pt x="308583" y="1308057"/>
                  <a:pt x="180642" y="1253494"/>
                </a:cubicBezTo>
                <a:cubicBezTo>
                  <a:pt x="52701" y="1198931"/>
                  <a:pt x="1901" y="1020191"/>
                  <a:pt x="20" y="903539"/>
                </a:cubicBezTo>
                <a:cubicBezTo>
                  <a:pt x="-1861" y="786887"/>
                  <a:pt x="124198" y="655183"/>
                  <a:pt x="169353" y="553583"/>
                </a:cubicBezTo>
                <a:cubicBezTo>
                  <a:pt x="214508" y="451983"/>
                  <a:pt x="261546" y="367317"/>
                  <a:pt x="270953" y="293939"/>
                </a:cubicBezTo>
                <a:cubicBezTo>
                  <a:pt x="280360" y="220561"/>
                  <a:pt x="225797" y="158473"/>
                  <a:pt x="225797" y="113317"/>
                </a:cubicBezTo>
                <a:cubicBezTo>
                  <a:pt x="225797" y="68161"/>
                  <a:pt x="235205" y="39938"/>
                  <a:pt x="270953" y="23005"/>
                </a:cubicBezTo>
                <a:cubicBezTo>
                  <a:pt x="306701" y="6072"/>
                  <a:pt x="378197" y="-12742"/>
                  <a:pt x="440286" y="11717"/>
                </a:cubicBezTo>
                <a:cubicBezTo>
                  <a:pt x="502375" y="36176"/>
                  <a:pt x="594567" y="137776"/>
                  <a:pt x="643486" y="169761"/>
                </a:cubicBezTo>
                <a:cubicBezTo>
                  <a:pt x="692404" y="201746"/>
                  <a:pt x="654775" y="186695"/>
                  <a:pt x="733797" y="203628"/>
                </a:cubicBezTo>
                <a:cubicBezTo>
                  <a:pt x="812819" y="220561"/>
                  <a:pt x="976509" y="258191"/>
                  <a:pt x="1117620" y="271361"/>
                </a:cubicBezTo>
                <a:cubicBezTo>
                  <a:pt x="1258731" y="284531"/>
                  <a:pt x="1446879" y="288295"/>
                  <a:pt x="1580464" y="282650"/>
                </a:cubicBezTo>
                <a:cubicBezTo>
                  <a:pt x="1714049" y="277005"/>
                  <a:pt x="1794953" y="239375"/>
                  <a:pt x="1919131" y="237494"/>
                </a:cubicBezTo>
                <a:cubicBezTo>
                  <a:pt x="2043309" y="235613"/>
                  <a:pt x="2246509" y="237494"/>
                  <a:pt x="2325531" y="271361"/>
                </a:cubicBezTo>
                <a:cubicBezTo>
                  <a:pt x="2404553" y="305228"/>
                  <a:pt x="2389501" y="369198"/>
                  <a:pt x="2393264" y="440694"/>
                </a:cubicBezTo>
                <a:cubicBezTo>
                  <a:pt x="2397027" y="512190"/>
                  <a:pt x="2368804" y="610028"/>
                  <a:pt x="2348108" y="700339"/>
                </a:cubicBezTo>
                <a:cubicBezTo>
                  <a:pt x="2327412" y="790650"/>
                  <a:pt x="2272849" y="905420"/>
                  <a:pt x="2269086" y="982561"/>
                </a:cubicBezTo>
                <a:cubicBezTo>
                  <a:pt x="2265323" y="1059702"/>
                  <a:pt x="2312361" y="1097331"/>
                  <a:pt x="2325531" y="1163183"/>
                </a:cubicBezTo>
                <a:cubicBezTo>
                  <a:pt x="2338701" y="1229035"/>
                  <a:pt x="2398908" y="1328754"/>
                  <a:pt x="2348108" y="1377672"/>
                </a:cubicBezTo>
                <a:cubicBezTo>
                  <a:pt x="2297308" y="1426591"/>
                  <a:pt x="2112924" y="1477390"/>
                  <a:pt x="2020731" y="1456694"/>
                </a:cubicBezTo>
                <a:cubicBezTo>
                  <a:pt x="1928538" y="1435998"/>
                  <a:pt x="1860805" y="1300531"/>
                  <a:pt x="1794953" y="1253494"/>
                </a:cubicBezTo>
                <a:cubicBezTo>
                  <a:pt x="1729101" y="1206457"/>
                  <a:pt x="1697116" y="1183879"/>
                  <a:pt x="1625620" y="1174472"/>
                </a:cubicBezTo>
                <a:cubicBezTo>
                  <a:pt x="1554124" y="1165065"/>
                  <a:pt x="1448760" y="1178235"/>
                  <a:pt x="1365975" y="1197050"/>
                </a:cubicBezTo>
                <a:cubicBezTo>
                  <a:pt x="1283190" y="1215865"/>
                  <a:pt x="1206049" y="1272309"/>
                  <a:pt x="1128908" y="1287361"/>
                </a:cubicBezTo>
                <a:cubicBezTo>
                  <a:pt x="1051767" y="1302413"/>
                  <a:pt x="963338" y="1298650"/>
                  <a:pt x="903131" y="1287361"/>
                </a:cubicBezTo>
                <a:cubicBezTo>
                  <a:pt x="842924" y="1276072"/>
                  <a:pt x="888079" y="1236562"/>
                  <a:pt x="767664" y="1230917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softEdge rad="152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0467" y="274812"/>
            <a:ext cx="10515600" cy="1325563"/>
          </a:xfrm>
        </p:spPr>
        <p:txBody>
          <a:bodyPr/>
          <a:lstStyle/>
          <a:p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</a:t>
            </a:r>
          </a:p>
        </p:txBody>
      </p:sp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41750" y1="58833" x2="49083" y2="56667"/>
                        <a14:foregroundMark x1="52417" y1="35167" x2="54083" y2="50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5912" y="3048001"/>
            <a:ext cx="7800622" cy="4639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2778" y="169015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►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Атом это наименьшая часть химического вещества, которая состоит из электронов и ядра, а ядро уже в свою очередь делится на протоны и нейтроны. </a:t>
            </a:r>
          </a:p>
          <a:p>
            <a:pPr marL="0" indent="0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►Протоны делятся на валентные кварки,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глюоны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</a:p>
          <a:p>
            <a:pPr marL="0" indent="0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кварк-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антикварковые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пары.</a:t>
            </a:r>
          </a:p>
          <a:p>
            <a:pPr marL="0" indent="0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►Нейтроны делятся на один верхний кварк и на два нижних (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udd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также могут распадаться.</a:t>
            </a:r>
          </a:p>
        </p:txBody>
      </p:sp>
    </p:spTree>
    <p:extLst>
      <p:ext uri="{BB962C8B-B14F-4D97-AF65-F5344CB8AC3E}">
        <p14:creationId xmlns:p14="http://schemas.microsoft.com/office/powerpoint/2010/main" val="2212278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атома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399586" y="1591449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►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Атом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частица вещества микроскопических размеров и 	массы, наименьшая часть химического элемента, являющаяся 	носителем его свойств.</a:t>
            </a:r>
          </a:p>
        </p:txBody>
      </p:sp>
      <p:sp>
        <p:nvSpPr>
          <p:cNvPr id="5" name="Полилиния 4"/>
          <p:cNvSpPr/>
          <p:nvPr/>
        </p:nvSpPr>
        <p:spPr>
          <a:xfrm>
            <a:off x="6133171" y="2040673"/>
            <a:ext cx="4993443" cy="4620089"/>
          </a:xfrm>
          <a:custGeom>
            <a:avLst/>
            <a:gdLst>
              <a:gd name="connsiteX0" fmla="*/ 292495 w 4483050"/>
              <a:gd name="connsiteY0" fmla="*/ 1364086 h 4037284"/>
              <a:gd name="connsiteX1" fmla="*/ 125226 w 4483050"/>
              <a:gd name="connsiteY1" fmla="*/ 683861 h 4037284"/>
              <a:gd name="connsiteX2" fmla="*/ 872358 w 4483050"/>
              <a:gd name="connsiteY2" fmla="*/ 215510 h 4037284"/>
              <a:gd name="connsiteX3" fmla="*/ 1764456 w 4483050"/>
              <a:gd name="connsiteY3" fmla="*/ 248964 h 4037284"/>
              <a:gd name="connsiteX4" fmla="*/ 2846124 w 4483050"/>
              <a:gd name="connsiteY4" fmla="*/ 14788 h 4037284"/>
              <a:gd name="connsiteX5" fmla="*/ 3626709 w 4483050"/>
              <a:gd name="connsiteY5" fmla="*/ 739617 h 4037284"/>
              <a:gd name="connsiteX6" fmla="*/ 4451899 w 4483050"/>
              <a:gd name="connsiteY6" fmla="*/ 1330632 h 4037284"/>
              <a:gd name="connsiteX7" fmla="*/ 4306934 w 4483050"/>
              <a:gd name="connsiteY7" fmla="*/ 2178125 h 4037284"/>
              <a:gd name="connsiteX8" fmla="*/ 4284631 w 4483050"/>
              <a:gd name="connsiteY8" fmla="*/ 3226339 h 4037284"/>
              <a:gd name="connsiteX9" fmla="*/ 3704768 w 4483050"/>
              <a:gd name="connsiteY9" fmla="*/ 3650086 h 4037284"/>
              <a:gd name="connsiteX10" fmla="*/ 2522738 w 4483050"/>
              <a:gd name="connsiteY10" fmla="*/ 3861959 h 4037284"/>
              <a:gd name="connsiteX11" fmla="*/ 1429919 w 4483050"/>
              <a:gd name="connsiteY11" fmla="*/ 4018076 h 4037284"/>
              <a:gd name="connsiteX12" fmla="*/ 995021 w 4483050"/>
              <a:gd name="connsiteY12" fmla="*/ 3404759 h 4037284"/>
              <a:gd name="connsiteX13" fmla="*/ 147529 w 4483050"/>
              <a:gd name="connsiteY13" fmla="*/ 3025617 h 4037284"/>
              <a:gd name="connsiteX14" fmla="*/ 114075 w 4483050"/>
              <a:gd name="connsiteY14" fmla="*/ 1899344 h 4037284"/>
              <a:gd name="connsiteX15" fmla="*/ 2563 w 4483050"/>
              <a:gd name="connsiteY15" fmla="*/ 1854739 h 4037284"/>
              <a:gd name="connsiteX16" fmla="*/ 236738 w 4483050"/>
              <a:gd name="connsiteY16" fmla="*/ 1341783 h 4037284"/>
              <a:gd name="connsiteX17" fmla="*/ 292495 w 4483050"/>
              <a:gd name="connsiteY17" fmla="*/ 1364086 h 4037284"/>
              <a:gd name="connsiteX0" fmla="*/ 230964 w 4421519"/>
              <a:gd name="connsiteY0" fmla="*/ 1364086 h 4037284"/>
              <a:gd name="connsiteX1" fmla="*/ 63695 w 4421519"/>
              <a:gd name="connsiteY1" fmla="*/ 683861 h 4037284"/>
              <a:gd name="connsiteX2" fmla="*/ 810827 w 4421519"/>
              <a:gd name="connsiteY2" fmla="*/ 215510 h 4037284"/>
              <a:gd name="connsiteX3" fmla="*/ 1702925 w 4421519"/>
              <a:gd name="connsiteY3" fmla="*/ 248964 h 4037284"/>
              <a:gd name="connsiteX4" fmla="*/ 2784593 w 4421519"/>
              <a:gd name="connsiteY4" fmla="*/ 14788 h 4037284"/>
              <a:gd name="connsiteX5" fmla="*/ 3565178 w 4421519"/>
              <a:gd name="connsiteY5" fmla="*/ 739617 h 4037284"/>
              <a:gd name="connsiteX6" fmla="*/ 4390368 w 4421519"/>
              <a:gd name="connsiteY6" fmla="*/ 1330632 h 4037284"/>
              <a:gd name="connsiteX7" fmla="*/ 4245403 w 4421519"/>
              <a:gd name="connsiteY7" fmla="*/ 2178125 h 4037284"/>
              <a:gd name="connsiteX8" fmla="*/ 4223100 w 4421519"/>
              <a:gd name="connsiteY8" fmla="*/ 3226339 h 4037284"/>
              <a:gd name="connsiteX9" fmla="*/ 3643237 w 4421519"/>
              <a:gd name="connsiteY9" fmla="*/ 3650086 h 4037284"/>
              <a:gd name="connsiteX10" fmla="*/ 2461207 w 4421519"/>
              <a:gd name="connsiteY10" fmla="*/ 3861959 h 4037284"/>
              <a:gd name="connsiteX11" fmla="*/ 1368388 w 4421519"/>
              <a:gd name="connsiteY11" fmla="*/ 4018076 h 4037284"/>
              <a:gd name="connsiteX12" fmla="*/ 933490 w 4421519"/>
              <a:gd name="connsiteY12" fmla="*/ 3404759 h 4037284"/>
              <a:gd name="connsiteX13" fmla="*/ 85998 w 4421519"/>
              <a:gd name="connsiteY13" fmla="*/ 3025617 h 4037284"/>
              <a:gd name="connsiteX14" fmla="*/ 52544 w 4421519"/>
              <a:gd name="connsiteY14" fmla="*/ 1899344 h 4037284"/>
              <a:gd name="connsiteX15" fmla="*/ 297871 w 4421519"/>
              <a:gd name="connsiteY15" fmla="*/ 1877041 h 4037284"/>
              <a:gd name="connsiteX16" fmla="*/ 175207 w 4421519"/>
              <a:gd name="connsiteY16" fmla="*/ 1341783 h 4037284"/>
              <a:gd name="connsiteX17" fmla="*/ 230964 w 4421519"/>
              <a:gd name="connsiteY17" fmla="*/ 1364086 h 4037284"/>
              <a:gd name="connsiteX0" fmla="*/ 221776 w 4412331"/>
              <a:gd name="connsiteY0" fmla="*/ 1364086 h 4037284"/>
              <a:gd name="connsiteX1" fmla="*/ 54507 w 4412331"/>
              <a:gd name="connsiteY1" fmla="*/ 683861 h 4037284"/>
              <a:gd name="connsiteX2" fmla="*/ 801639 w 4412331"/>
              <a:gd name="connsiteY2" fmla="*/ 215510 h 4037284"/>
              <a:gd name="connsiteX3" fmla="*/ 1693737 w 4412331"/>
              <a:gd name="connsiteY3" fmla="*/ 248964 h 4037284"/>
              <a:gd name="connsiteX4" fmla="*/ 2775405 w 4412331"/>
              <a:gd name="connsiteY4" fmla="*/ 14788 h 4037284"/>
              <a:gd name="connsiteX5" fmla="*/ 3555990 w 4412331"/>
              <a:gd name="connsiteY5" fmla="*/ 739617 h 4037284"/>
              <a:gd name="connsiteX6" fmla="*/ 4381180 w 4412331"/>
              <a:gd name="connsiteY6" fmla="*/ 1330632 h 4037284"/>
              <a:gd name="connsiteX7" fmla="*/ 4236215 w 4412331"/>
              <a:gd name="connsiteY7" fmla="*/ 2178125 h 4037284"/>
              <a:gd name="connsiteX8" fmla="*/ 4213912 w 4412331"/>
              <a:gd name="connsiteY8" fmla="*/ 3226339 h 4037284"/>
              <a:gd name="connsiteX9" fmla="*/ 3634049 w 4412331"/>
              <a:gd name="connsiteY9" fmla="*/ 3650086 h 4037284"/>
              <a:gd name="connsiteX10" fmla="*/ 2452019 w 4412331"/>
              <a:gd name="connsiteY10" fmla="*/ 3861959 h 4037284"/>
              <a:gd name="connsiteX11" fmla="*/ 1359200 w 4412331"/>
              <a:gd name="connsiteY11" fmla="*/ 4018076 h 4037284"/>
              <a:gd name="connsiteX12" fmla="*/ 924302 w 4412331"/>
              <a:gd name="connsiteY12" fmla="*/ 3404759 h 4037284"/>
              <a:gd name="connsiteX13" fmla="*/ 76810 w 4412331"/>
              <a:gd name="connsiteY13" fmla="*/ 3025617 h 4037284"/>
              <a:gd name="connsiteX14" fmla="*/ 43356 w 4412331"/>
              <a:gd name="connsiteY14" fmla="*/ 1899344 h 4037284"/>
              <a:gd name="connsiteX15" fmla="*/ 110263 w 4412331"/>
              <a:gd name="connsiteY15" fmla="*/ 1732075 h 4037284"/>
              <a:gd name="connsiteX16" fmla="*/ 166019 w 4412331"/>
              <a:gd name="connsiteY16" fmla="*/ 1341783 h 4037284"/>
              <a:gd name="connsiteX17" fmla="*/ 221776 w 4412331"/>
              <a:gd name="connsiteY17" fmla="*/ 1364086 h 4037284"/>
              <a:gd name="connsiteX0" fmla="*/ 468519 w 4659074"/>
              <a:gd name="connsiteY0" fmla="*/ 1364086 h 4037284"/>
              <a:gd name="connsiteX1" fmla="*/ 301250 w 4659074"/>
              <a:gd name="connsiteY1" fmla="*/ 683861 h 4037284"/>
              <a:gd name="connsiteX2" fmla="*/ 1048382 w 4659074"/>
              <a:gd name="connsiteY2" fmla="*/ 215510 h 4037284"/>
              <a:gd name="connsiteX3" fmla="*/ 1940480 w 4659074"/>
              <a:gd name="connsiteY3" fmla="*/ 248964 h 4037284"/>
              <a:gd name="connsiteX4" fmla="*/ 3022148 w 4659074"/>
              <a:gd name="connsiteY4" fmla="*/ 14788 h 4037284"/>
              <a:gd name="connsiteX5" fmla="*/ 3802733 w 4659074"/>
              <a:gd name="connsiteY5" fmla="*/ 739617 h 4037284"/>
              <a:gd name="connsiteX6" fmla="*/ 4627923 w 4659074"/>
              <a:gd name="connsiteY6" fmla="*/ 1330632 h 4037284"/>
              <a:gd name="connsiteX7" fmla="*/ 4482958 w 4659074"/>
              <a:gd name="connsiteY7" fmla="*/ 2178125 h 4037284"/>
              <a:gd name="connsiteX8" fmla="*/ 4460655 w 4659074"/>
              <a:gd name="connsiteY8" fmla="*/ 3226339 h 4037284"/>
              <a:gd name="connsiteX9" fmla="*/ 3880792 w 4659074"/>
              <a:gd name="connsiteY9" fmla="*/ 3650086 h 4037284"/>
              <a:gd name="connsiteX10" fmla="*/ 2698762 w 4659074"/>
              <a:gd name="connsiteY10" fmla="*/ 3861959 h 4037284"/>
              <a:gd name="connsiteX11" fmla="*/ 1605943 w 4659074"/>
              <a:gd name="connsiteY11" fmla="*/ 4018076 h 4037284"/>
              <a:gd name="connsiteX12" fmla="*/ 1171045 w 4659074"/>
              <a:gd name="connsiteY12" fmla="*/ 3404759 h 4037284"/>
              <a:gd name="connsiteX13" fmla="*/ 323553 w 4659074"/>
              <a:gd name="connsiteY13" fmla="*/ 3025617 h 4037284"/>
              <a:gd name="connsiteX14" fmla="*/ 167 w 4659074"/>
              <a:gd name="connsiteY14" fmla="*/ 2133520 h 4037284"/>
              <a:gd name="connsiteX15" fmla="*/ 357006 w 4659074"/>
              <a:gd name="connsiteY15" fmla="*/ 1732075 h 4037284"/>
              <a:gd name="connsiteX16" fmla="*/ 412762 w 4659074"/>
              <a:gd name="connsiteY16" fmla="*/ 1341783 h 4037284"/>
              <a:gd name="connsiteX17" fmla="*/ 468519 w 4659074"/>
              <a:gd name="connsiteY17" fmla="*/ 1364086 h 4037284"/>
              <a:gd name="connsiteX0" fmla="*/ 468519 w 4659074"/>
              <a:gd name="connsiteY0" fmla="*/ 1364086 h 4037284"/>
              <a:gd name="connsiteX1" fmla="*/ 301250 w 4659074"/>
              <a:gd name="connsiteY1" fmla="*/ 683861 h 4037284"/>
              <a:gd name="connsiteX2" fmla="*/ 1048382 w 4659074"/>
              <a:gd name="connsiteY2" fmla="*/ 215510 h 4037284"/>
              <a:gd name="connsiteX3" fmla="*/ 1940480 w 4659074"/>
              <a:gd name="connsiteY3" fmla="*/ 248964 h 4037284"/>
              <a:gd name="connsiteX4" fmla="*/ 3022148 w 4659074"/>
              <a:gd name="connsiteY4" fmla="*/ 14788 h 4037284"/>
              <a:gd name="connsiteX5" fmla="*/ 3802733 w 4659074"/>
              <a:gd name="connsiteY5" fmla="*/ 739617 h 4037284"/>
              <a:gd name="connsiteX6" fmla="*/ 4627923 w 4659074"/>
              <a:gd name="connsiteY6" fmla="*/ 1330632 h 4037284"/>
              <a:gd name="connsiteX7" fmla="*/ 4482958 w 4659074"/>
              <a:gd name="connsiteY7" fmla="*/ 2178125 h 4037284"/>
              <a:gd name="connsiteX8" fmla="*/ 4460655 w 4659074"/>
              <a:gd name="connsiteY8" fmla="*/ 3226339 h 4037284"/>
              <a:gd name="connsiteX9" fmla="*/ 3880792 w 4659074"/>
              <a:gd name="connsiteY9" fmla="*/ 3650086 h 4037284"/>
              <a:gd name="connsiteX10" fmla="*/ 2698762 w 4659074"/>
              <a:gd name="connsiteY10" fmla="*/ 3861959 h 4037284"/>
              <a:gd name="connsiteX11" fmla="*/ 1605943 w 4659074"/>
              <a:gd name="connsiteY11" fmla="*/ 4018076 h 4037284"/>
              <a:gd name="connsiteX12" fmla="*/ 1171045 w 4659074"/>
              <a:gd name="connsiteY12" fmla="*/ 3404759 h 4037284"/>
              <a:gd name="connsiteX13" fmla="*/ 323553 w 4659074"/>
              <a:gd name="connsiteY13" fmla="*/ 3025617 h 4037284"/>
              <a:gd name="connsiteX14" fmla="*/ 167 w 4659074"/>
              <a:gd name="connsiteY14" fmla="*/ 2133520 h 4037284"/>
              <a:gd name="connsiteX15" fmla="*/ 357006 w 4659074"/>
              <a:gd name="connsiteY15" fmla="*/ 1732075 h 4037284"/>
              <a:gd name="connsiteX16" fmla="*/ 568880 w 4659074"/>
              <a:gd name="connsiteY16" fmla="*/ 1620564 h 4037284"/>
              <a:gd name="connsiteX17" fmla="*/ 412762 w 4659074"/>
              <a:gd name="connsiteY17" fmla="*/ 1341783 h 4037284"/>
              <a:gd name="connsiteX18" fmla="*/ 468519 w 4659074"/>
              <a:gd name="connsiteY18" fmla="*/ 1364086 h 4037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659074" h="4037284">
                <a:moveTo>
                  <a:pt x="468519" y="1364086"/>
                </a:moveTo>
                <a:cubicBezTo>
                  <a:pt x="449934" y="1254432"/>
                  <a:pt x="204606" y="875290"/>
                  <a:pt x="301250" y="683861"/>
                </a:cubicBezTo>
                <a:cubicBezTo>
                  <a:pt x="397894" y="492432"/>
                  <a:pt x="775177" y="287993"/>
                  <a:pt x="1048382" y="215510"/>
                </a:cubicBezTo>
                <a:cubicBezTo>
                  <a:pt x="1321587" y="143027"/>
                  <a:pt x="1611519" y="282418"/>
                  <a:pt x="1940480" y="248964"/>
                </a:cubicBezTo>
                <a:cubicBezTo>
                  <a:pt x="2269441" y="215510"/>
                  <a:pt x="2711773" y="-66987"/>
                  <a:pt x="3022148" y="14788"/>
                </a:cubicBezTo>
                <a:cubicBezTo>
                  <a:pt x="3332523" y="96563"/>
                  <a:pt x="3535104" y="520310"/>
                  <a:pt x="3802733" y="739617"/>
                </a:cubicBezTo>
                <a:cubicBezTo>
                  <a:pt x="4070362" y="958924"/>
                  <a:pt x="4514552" y="1090881"/>
                  <a:pt x="4627923" y="1330632"/>
                </a:cubicBezTo>
                <a:cubicBezTo>
                  <a:pt x="4741294" y="1570383"/>
                  <a:pt x="4510836" y="1862174"/>
                  <a:pt x="4482958" y="2178125"/>
                </a:cubicBezTo>
                <a:cubicBezTo>
                  <a:pt x="4455080" y="2494076"/>
                  <a:pt x="4561016" y="2981012"/>
                  <a:pt x="4460655" y="3226339"/>
                </a:cubicBezTo>
                <a:cubicBezTo>
                  <a:pt x="4360294" y="3471666"/>
                  <a:pt x="4174441" y="3544149"/>
                  <a:pt x="3880792" y="3650086"/>
                </a:cubicBezTo>
                <a:cubicBezTo>
                  <a:pt x="3587143" y="3756023"/>
                  <a:pt x="3077903" y="3800627"/>
                  <a:pt x="2698762" y="3861959"/>
                </a:cubicBezTo>
                <a:cubicBezTo>
                  <a:pt x="2319621" y="3923291"/>
                  <a:pt x="1860562" y="4094276"/>
                  <a:pt x="1605943" y="4018076"/>
                </a:cubicBezTo>
                <a:cubicBezTo>
                  <a:pt x="1351324" y="3941876"/>
                  <a:pt x="1384777" y="3570169"/>
                  <a:pt x="1171045" y="3404759"/>
                </a:cubicBezTo>
                <a:cubicBezTo>
                  <a:pt x="957313" y="3239349"/>
                  <a:pt x="518699" y="3237490"/>
                  <a:pt x="323553" y="3025617"/>
                </a:cubicBezTo>
                <a:cubicBezTo>
                  <a:pt x="128407" y="2813744"/>
                  <a:pt x="-5408" y="2349110"/>
                  <a:pt x="167" y="2133520"/>
                </a:cubicBezTo>
                <a:cubicBezTo>
                  <a:pt x="5743" y="1917930"/>
                  <a:pt x="290099" y="1823143"/>
                  <a:pt x="357006" y="1732075"/>
                </a:cubicBezTo>
                <a:cubicBezTo>
                  <a:pt x="423913" y="1641007"/>
                  <a:pt x="559587" y="1685613"/>
                  <a:pt x="568880" y="1620564"/>
                </a:cubicBezTo>
                <a:cubicBezTo>
                  <a:pt x="578173" y="1555515"/>
                  <a:pt x="429489" y="1384529"/>
                  <a:pt x="412762" y="1341783"/>
                </a:cubicBezTo>
                <a:cubicBezTo>
                  <a:pt x="396035" y="1299037"/>
                  <a:pt x="487104" y="1473740"/>
                  <a:pt x="468519" y="1364086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softEdge rad="381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2" name="Picture 4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50875" y1="43993" x2="49375" y2="558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9311" y="2408663"/>
            <a:ext cx="6512855" cy="3884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5199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/>
          <p:nvPr/>
        </p:nvSpPr>
        <p:spPr>
          <a:xfrm>
            <a:off x="8472139" y="3605724"/>
            <a:ext cx="3027134" cy="1815510"/>
          </a:xfrm>
          <a:custGeom>
            <a:avLst/>
            <a:gdLst>
              <a:gd name="connsiteX0" fmla="*/ 625705 w 3497269"/>
              <a:gd name="connsiteY0" fmla="*/ 1063364 h 1595500"/>
              <a:gd name="connsiteX1" fmla="*/ 1401560 w 3497269"/>
              <a:gd name="connsiteY1" fmla="*/ 1562128 h 1595500"/>
              <a:gd name="connsiteX2" fmla="*/ 2205123 w 3497269"/>
              <a:gd name="connsiteY2" fmla="*/ 1492855 h 1595500"/>
              <a:gd name="connsiteX3" fmla="*/ 2717741 w 3497269"/>
              <a:gd name="connsiteY3" fmla="*/ 1035655 h 1595500"/>
              <a:gd name="connsiteX4" fmla="*/ 3493596 w 3497269"/>
              <a:gd name="connsiteY4" fmla="*/ 661582 h 1595500"/>
              <a:gd name="connsiteX5" fmla="*/ 2953269 w 3497269"/>
              <a:gd name="connsiteY5" fmla="*/ 24273 h 1595500"/>
              <a:gd name="connsiteX6" fmla="*/ 1706360 w 3497269"/>
              <a:gd name="connsiteY6" fmla="*/ 148964 h 1595500"/>
              <a:gd name="connsiteX7" fmla="*/ 1152178 w 3497269"/>
              <a:gd name="connsiteY7" fmla="*/ 301364 h 1595500"/>
              <a:gd name="connsiteX8" fmla="*/ 279341 w 3497269"/>
              <a:gd name="connsiteY8" fmla="*/ 93546 h 1595500"/>
              <a:gd name="connsiteX9" fmla="*/ 16105 w 3497269"/>
              <a:gd name="connsiteY9" fmla="*/ 758564 h 1595500"/>
              <a:gd name="connsiteX10" fmla="*/ 625705 w 3497269"/>
              <a:gd name="connsiteY10" fmla="*/ 1063364 h 1595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497269" h="1595500">
                <a:moveTo>
                  <a:pt x="625705" y="1063364"/>
                </a:moveTo>
                <a:cubicBezTo>
                  <a:pt x="856614" y="1197291"/>
                  <a:pt x="1138324" y="1490546"/>
                  <a:pt x="1401560" y="1562128"/>
                </a:cubicBezTo>
                <a:cubicBezTo>
                  <a:pt x="1664796" y="1633710"/>
                  <a:pt x="1985760" y="1580600"/>
                  <a:pt x="2205123" y="1492855"/>
                </a:cubicBezTo>
                <a:cubicBezTo>
                  <a:pt x="2424486" y="1405110"/>
                  <a:pt x="2502996" y="1174200"/>
                  <a:pt x="2717741" y="1035655"/>
                </a:cubicBezTo>
                <a:cubicBezTo>
                  <a:pt x="2932486" y="897110"/>
                  <a:pt x="3454341" y="830146"/>
                  <a:pt x="3493596" y="661582"/>
                </a:cubicBezTo>
                <a:cubicBezTo>
                  <a:pt x="3532851" y="493018"/>
                  <a:pt x="3251141" y="109709"/>
                  <a:pt x="2953269" y="24273"/>
                </a:cubicBezTo>
                <a:cubicBezTo>
                  <a:pt x="2655397" y="-61163"/>
                  <a:pt x="2006542" y="102782"/>
                  <a:pt x="1706360" y="148964"/>
                </a:cubicBezTo>
                <a:cubicBezTo>
                  <a:pt x="1406178" y="195146"/>
                  <a:pt x="1390014" y="310600"/>
                  <a:pt x="1152178" y="301364"/>
                </a:cubicBezTo>
                <a:cubicBezTo>
                  <a:pt x="914342" y="292128"/>
                  <a:pt x="468686" y="17346"/>
                  <a:pt x="279341" y="93546"/>
                </a:cubicBezTo>
                <a:cubicBezTo>
                  <a:pt x="89995" y="169746"/>
                  <a:pt x="-48550" y="599237"/>
                  <a:pt x="16105" y="758564"/>
                </a:cubicBezTo>
                <a:cubicBezTo>
                  <a:pt x="80760" y="917891"/>
                  <a:pt x="394796" y="929437"/>
                  <a:pt x="625705" y="1063364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 11"/>
          <p:cNvSpPr/>
          <p:nvPr/>
        </p:nvSpPr>
        <p:spPr>
          <a:xfrm>
            <a:off x="5651018" y="3605724"/>
            <a:ext cx="2551808" cy="1815511"/>
          </a:xfrm>
          <a:custGeom>
            <a:avLst/>
            <a:gdLst>
              <a:gd name="connsiteX0" fmla="*/ 957600 w 2551808"/>
              <a:gd name="connsiteY0" fmla="*/ 1617440 h 1815511"/>
              <a:gd name="connsiteX1" fmla="*/ 597382 w 2551808"/>
              <a:gd name="connsiteY1" fmla="*/ 1187949 h 1815511"/>
              <a:gd name="connsiteX2" fmla="*/ 57055 w 2551808"/>
              <a:gd name="connsiteY2" fmla="*/ 952421 h 1815511"/>
              <a:gd name="connsiteX3" fmla="*/ 84764 w 2551808"/>
              <a:gd name="connsiteY3" fmla="*/ 135003 h 1815511"/>
              <a:gd name="connsiteX4" fmla="*/ 666655 w 2551808"/>
              <a:gd name="connsiteY4" fmla="*/ 24167 h 1815511"/>
              <a:gd name="connsiteX5" fmla="*/ 1539491 w 2551808"/>
              <a:gd name="connsiteY5" fmla="*/ 384385 h 1815511"/>
              <a:gd name="connsiteX6" fmla="*/ 2329200 w 2551808"/>
              <a:gd name="connsiteY6" fmla="*/ 204276 h 1815511"/>
              <a:gd name="connsiteX7" fmla="*/ 2537018 w 2551808"/>
              <a:gd name="connsiteY7" fmla="*/ 869294 h 1815511"/>
              <a:gd name="connsiteX8" fmla="*/ 2010546 w 2551808"/>
              <a:gd name="connsiteY8" fmla="*/ 1437331 h 1815511"/>
              <a:gd name="connsiteX9" fmla="*/ 1373237 w 2551808"/>
              <a:gd name="connsiteY9" fmla="*/ 1811403 h 1815511"/>
              <a:gd name="connsiteX10" fmla="*/ 957600 w 2551808"/>
              <a:gd name="connsiteY10" fmla="*/ 1617440 h 1815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551808" h="1815511">
                <a:moveTo>
                  <a:pt x="957600" y="1617440"/>
                </a:moveTo>
                <a:cubicBezTo>
                  <a:pt x="828291" y="1513531"/>
                  <a:pt x="747473" y="1298785"/>
                  <a:pt x="597382" y="1187949"/>
                </a:cubicBezTo>
                <a:cubicBezTo>
                  <a:pt x="447291" y="1077113"/>
                  <a:pt x="142491" y="1127912"/>
                  <a:pt x="57055" y="952421"/>
                </a:cubicBezTo>
                <a:cubicBezTo>
                  <a:pt x="-28381" y="776930"/>
                  <a:pt x="-16836" y="289712"/>
                  <a:pt x="84764" y="135003"/>
                </a:cubicBezTo>
                <a:cubicBezTo>
                  <a:pt x="186364" y="-19706"/>
                  <a:pt x="424201" y="-17397"/>
                  <a:pt x="666655" y="24167"/>
                </a:cubicBezTo>
                <a:cubicBezTo>
                  <a:pt x="909109" y="65731"/>
                  <a:pt x="1262400" y="354367"/>
                  <a:pt x="1539491" y="384385"/>
                </a:cubicBezTo>
                <a:cubicBezTo>
                  <a:pt x="1816582" y="414403"/>
                  <a:pt x="2162945" y="123458"/>
                  <a:pt x="2329200" y="204276"/>
                </a:cubicBezTo>
                <a:cubicBezTo>
                  <a:pt x="2495455" y="285094"/>
                  <a:pt x="2590127" y="663785"/>
                  <a:pt x="2537018" y="869294"/>
                </a:cubicBezTo>
                <a:cubicBezTo>
                  <a:pt x="2483909" y="1074803"/>
                  <a:pt x="2204510" y="1280313"/>
                  <a:pt x="2010546" y="1437331"/>
                </a:cubicBezTo>
                <a:cubicBezTo>
                  <a:pt x="1816583" y="1594349"/>
                  <a:pt x="1548728" y="1783694"/>
                  <a:pt x="1373237" y="1811403"/>
                </a:cubicBezTo>
                <a:cubicBezTo>
                  <a:pt x="1197746" y="1839112"/>
                  <a:pt x="1086909" y="1721349"/>
                  <a:pt x="957600" y="161744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олилиния 10"/>
          <p:cNvSpPr/>
          <p:nvPr/>
        </p:nvSpPr>
        <p:spPr>
          <a:xfrm>
            <a:off x="6947121" y="1671919"/>
            <a:ext cx="2412557" cy="1325088"/>
          </a:xfrm>
          <a:custGeom>
            <a:avLst/>
            <a:gdLst>
              <a:gd name="connsiteX0" fmla="*/ 399954 w 2038933"/>
              <a:gd name="connsiteY0" fmla="*/ 732883 h 792976"/>
              <a:gd name="connsiteX1" fmla="*/ 12026 w 2038933"/>
              <a:gd name="connsiteY1" fmla="*/ 552774 h 792976"/>
              <a:gd name="connsiteX2" fmla="*/ 178281 w 2038933"/>
              <a:gd name="connsiteY2" fmla="*/ 12447 h 792976"/>
              <a:gd name="connsiteX3" fmla="*/ 954135 w 2038933"/>
              <a:gd name="connsiteY3" fmla="*/ 164847 h 792976"/>
              <a:gd name="connsiteX4" fmla="*/ 1646863 w 2038933"/>
              <a:gd name="connsiteY4" fmla="*/ 67865 h 792976"/>
              <a:gd name="connsiteX5" fmla="*/ 2034790 w 2038933"/>
              <a:gd name="connsiteY5" fmla="*/ 441938 h 792976"/>
              <a:gd name="connsiteX6" fmla="*/ 1813117 w 2038933"/>
              <a:gd name="connsiteY6" fmla="*/ 760592 h 792976"/>
              <a:gd name="connsiteX7" fmla="*/ 1231226 w 2038933"/>
              <a:gd name="connsiteY7" fmla="*/ 774447 h 792976"/>
              <a:gd name="connsiteX8" fmla="*/ 1064972 w 2038933"/>
              <a:gd name="connsiteY8" fmla="*/ 691319 h 792976"/>
              <a:gd name="connsiteX9" fmla="*/ 399954 w 2038933"/>
              <a:gd name="connsiteY9" fmla="*/ 732883 h 792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38933" h="792976">
                <a:moveTo>
                  <a:pt x="399954" y="732883"/>
                </a:moveTo>
                <a:cubicBezTo>
                  <a:pt x="224463" y="709792"/>
                  <a:pt x="48971" y="672847"/>
                  <a:pt x="12026" y="552774"/>
                </a:cubicBezTo>
                <a:cubicBezTo>
                  <a:pt x="-24919" y="432701"/>
                  <a:pt x="21263" y="77101"/>
                  <a:pt x="178281" y="12447"/>
                </a:cubicBezTo>
                <a:cubicBezTo>
                  <a:pt x="335299" y="-52208"/>
                  <a:pt x="709371" y="155611"/>
                  <a:pt x="954135" y="164847"/>
                </a:cubicBezTo>
                <a:cubicBezTo>
                  <a:pt x="1198899" y="174083"/>
                  <a:pt x="1466754" y="21683"/>
                  <a:pt x="1646863" y="67865"/>
                </a:cubicBezTo>
                <a:cubicBezTo>
                  <a:pt x="1826972" y="114047"/>
                  <a:pt x="2007081" y="326483"/>
                  <a:pt x="2034790" y="441938"/>
                </a:cubicBezTo>
                <a:cubicBezTo>
                  <a:pt x="2062499" y="557392"/>
                  <a:pt x="1947044" y="705174"/>
                  <a:pt x="1813117" y="760592"/>
                </a:cubicBezTo>
                <a:cubicBezTo>
                  <a:pt x="1679190" y="816010"/>
                  <a:pt x="1355917" y="785992"/>
                  <a:pt x="1231226" y="774447"/>
                </a:cubicBezTo>
                <a:cubicBezTo>
                  <a:pt x="1106535" y="762902"/>
                  <a:pt x="1208135" y="700555"/>
                  <a:pt x="1064972" y="691319"/>
                </a:cubicBezTo>
                <a:cubicBezTo>
                  <a:pt x="921809" y="682083"/>
                  <a:pt x="575445" y="755974"/>
                  <a:pt x="399954" y="732883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softEdge rad="139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6" name="Picture 4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6" y="3172690"/>
            <a:ext cx="5303116" cy="3420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олилиния 9"/>
          <p:cNvSpPr/>
          <p:nvPr/>
        </p:nvSpPr>
        <p:spPr>
          <a:xfrm>
            <a:off x="1438104" y="1625930"/>
            <a:ext cx="3051307" cy="1681845"/>
          </a:xfrm>
          <a:custGeom>
            <a:avLst/>
            <a:gdLst>
              <a:gd name="connsiteX0" fmla="*/ 349132 w 2982275"/>
              <a:gd name="connsiteY0" fmla="*/ 1293315 h 1566945"/>
              <a:gd name="connsiteX1" fmla="*/ 2769 w 2982275"/>
              <a:gd name="connsiteY1" fmla="*/ 656006 h 1566945"/>
              <a:gd name="connsiteX2" fmla="*/ 556951 w 2982275"/>
              <a:gd name="connsiteY2" fmla="*/ 4843 h 1566945"/>
              <a:gd name="connsiteX3" fmla="*/ 1568332 w 2982275"/>
              <a:gd name="connsiteY3" fmla="*/ 351206 h 1566945"/>
              <a:gd name="connsiteX4" fmla="*/ 2524296 w 2982275"/>
              <a:gd name="connsiteY4" fmla="*/ 198806 h 1566945"/>
              <a:gd name="connsiteX5" fmla="*/ 2981496 w 2982275"/>
              <a:gd name="connsiteY5" fmla="*/ 836115 h 1566945"/>
              <a:gd name="connsiteX6" fmla="*/ 2427314 w 2982275"/>
              <a:gd name="connsiteY6" fmla="*/ 1501134 h 1566945"/>
              <a:gd name="connsiteX7" fmla="*/ 1374369 w 2982275"/>
              <a:gd name="connsiteY7" fmla="*/ 1542697 h 1566945"/>
              <a:gd name="connsiteX8" fmla="*/ 487678 w 2982275"/>
              <a:gd name="connsiteY8" fmla="*/ 1501134 h 1566945"/>
              <a:gd name="connsiteX9" fmla="*/ 349132 w 2982275"/>
              <a:gd name="connsiteY9" fmla="*/ 1293315 h 1566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82275" h="1566945">
                <a:moveTo>
                  <a:pt x="349132" y="1293315"/>
                </a:moveTo>
                <a:cubicBezTo>
                  <a:pt x="268314" y="1152460"/>
                  <a:pt x="-31867" y="870751"/>
                  <a:pt x="2769" y="656006"/>
                </a:cubicBezTo>
                <a:cubicBezTo>
                  <a:pt x="37405" y="441261"/>
                  <a:pt x="296024" y="55643"/>
                  <a:pt x="556951" y="4843"/>
                </a:cubicBezTo>
                <a:cubicBezTo>
                  <a:pt x="817878" y="-45957"/>
                  <a:pt x="1240441" y="318879"/>
                  <a:pt x="1568332" y="351206"/>
                </a:cubicBezTo>
                <a:cubicBezTo>
                  <a:pt x="1896223" y="383533"/>
                  <a:pt x="2288769" y="117988"/>
                  <a:pt x="2524296" y="198806"/>
                </a:cubicBezTo>
                <a:cubicBezTo>
                  <a:pt x="2759823" y="279624"/>
                  <a:pt x="2997660" y="619060"/>
                  <a:pt x="2981496" y="836115"/>
                </a:cubicBezTo>
                <a:cubicBezTo>
                  <a:pt x="2965332" y="1053170"/>
                  <a:pt x="2695168" y="1383370"/>
                  <a:pt x="2427314" y="1501134"/>
                </a:cubicBezTo>
                <a:cubicBezTo>
                  <a:pt x="2159460" y="1618898"/>
                  <a:pt x="1697642" y="1542697"/>
                  <a:pt x="1374369" y="1542697"/>
                </a:cubicBezTo>
                <a:cubicBezTo>
                  <a:pt x="1051096" y="1542697"/>
                  <a:pt x="663169" y="1542698"/>
                  <a:pt x="487678" y="1501134"/>
                </a:cubicBezTo>
                <a:cubicBezTo>
                  <a:pt x="312187" y="1459570"/>
                  <a:pt x="429950" y="1434170"/>
                  <a:pt x="349132" y="1293315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99000"/>
            </a:schemeClr>
          </a:solidFill>
          <a:ln>
            <a:noFill/>
          </a:ln>
          <a:effectLst>
            <a:softEdge rad="215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2512" y="164404"/>
            <a:ext cx="10515600" cy="1325563"/>
          </a:xfrm>
        </p:spPr>
        <p:txBody>
          <a:bodyPr/>
          <a:lstStyle/>
          <a:p>
            <a:pPr algn="ctr"/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Строение </a:t>
            </a:r>
            <a:b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атома</a:t>
            </a:r>
          </a:p>
        </p:txBody>
      </p:sp>
      <p:sp>
        <p:nvSpPr>
          <p:cNvPr id="4" name="Стрелка углом вверх 3"/>
          <p:cNvSpPr/>
          <p:nvPr/>
        </p:nvSpPr>
        <p:spPr>
          <a:xfrm rot="10800000">
            <a:off x="2955073" y="1075223"/>
            <a:ext cx="1706136" cy="829487"/>
          </a:xfrm>
          <a:prstGeom prst="bentUpArrow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2040673"/>
            <a:ext cx="12192000" cy="5954752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		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Электроны                                Ядро</a:t>
            </a:r>
          </a:p>
          <a:p>
            <a:pPr marL="0" indent="0">
              <a:buNone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e⁻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		    Протоны           Нейтроны</a:t>
            </a:r>
          </a:p>
          <a:p>
            <a:pPr marL="0" indent="0">
              <a:buNone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p⁺                        nº</a:t>
            </a:r>
            <a:endParaRPr lang="ru-RU" sz="3600" dirty="0"/>
          </a:p>
        </p:txBody>
      </p:sp>
      <p:sp>
        <p:nvSpPr>
          <p:cNvPr id="5" name="Стрелка углом вверх 4"/>
          <p:cNvSpPr/>
          <p:nvPr/>
        </p:nvSpPr>
        <p:spPr>
          <a:xfrm rot="10800000" flipH="1">
            <a:off x="6795738" y="1075222"/>
            <a:ext cx="1676401" cy="829487"/>
          </a:xfrm>
          <a:prstGeom prst="bentUpArrow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 rot="2118767">
            <a:off x="7264436" y="2644411"/>
            <a:ext cx="451587" cy="1243092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 rot="19625005">
            <a:off x="9148281" y="2608999"/>
            <a:ext cx="422794" cy="1282751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9546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3"/>
          <p:cNvSpPr/>
          <p:nvPr/>
        </p:nvSpPr>
        <p:spPr>
          <a:xfrm>
            <a:off x="384564" y="269380"/>
            <a:ext cx="4686754" cy="1559840"/>
          </a:xfrm>
          <a:custGeom>
            <a:avLst/>
            <a:gdLst>
              <a:gd name="connsiteX0" fmla="*/ 465278 w 4095144"/>
              <a:gd name="connsiteY0" fmla="*/ 988444 h 992365"/>
              <a:gd name="connsiteX1" fmla="*/ 30381 w 4095144"/>
              <a:gd name="connsiteY1" fmla="*/ 787722 h 992365"/>
              <a:gd name="connsiteX2" fmla="*/ 186498 w 4095144"/>
              <a:gd name="connsiteY2" fmla="*/ 29439 h 992365"/>
              <a:gd name="connsiteX3" fmla="*/ 1379678 w 4095144"/>
              <a:gd name="connsiteY3" fmla="*/ 163254 h 992365"/>
              <a:gd name="connsiteX4" fmla="*/ 2505951 w 4095144"/>
              <a:gd name="connsiteY4" fmla="*/ 241312 h 992365"/>
              <a:gd name="connsiteX5" fmla="*/ 3799493 w 4095144"/>
              <a:gd name="connsiteY5" fmla="*/ 96347 h 992365"/>
              <a:gd name="connsiteX6" fmla="*/ 4078273 w 4095144"/>
              <a:gd name="connsiteY6" fmla="*/ 676210 h 992365"/>
              <a:gd name="connsiteX7" fmla="*/ 3476107 w 4095144"/>
              <a:gd name="connsiteY7" fmla="*/ 988444 h 992365"/>
              <a:gd name="connsiteX8" fmla="*/ 2427893 w 4095144"/>
              <a:gd name="connsiteY8" fmla="*/ 854629 h 992365"/>
              <a:gd name="connsiteX9" fmla="*/ 1245863 w 4095144"/>
              <a:gd name="connsiteY9" fmla="*/ 899234 h 992365"/>
              <a:gd name="connsiteX10" fmla="*/ 465278 w 4095144"/>
              <a:gd name="connsiteY10" fmla="*/ 988444 h 992365"/>
              <a:gd name="connsiteX0" fmla="*/ 465278 w 4086136"/>
              <a:gd name="connsiteY0" fmla="*/ 988444 h 992365"/>
              <a:gd name="connsiteX1" fmla="*/ 30381 w 4086136"/>
              <a:gd name="connsiteY1" fmla="*/ 787722 h 992365"/>
              <a:gd name="connsiteX2" fmla="*/ 186498 w 4086136"/>
              <a:gd name="connsiteY2" fmla="*/ 29439 h 992365"/>
              <a:gd name="connsiteX3" fmla="*/ 1379678 w 4086136"/>
              <a:gd name="connsiteY3" fmla="*/ 163254 h 992365"/>
              <a:gd name="connsiteX4" fmla="*/ 2505951 w 4086136"/>
              <a:gd name="connsiteY4" fmla="*/ 241312 h 992365"/>
              <a:gd name="connsiteX5" fmla="*/ 3729233 w 4086136"/>
              <a:gd name="connsiteY5" fmla="*/ 187112 h 992365"/>
              <a:gd name="connsiteX6" fmla="*/ 4078273 w 4086136"/>
              <a:gd name="connsiteY6" fmla="*/ 676210 h 992365"/>
              <a:gd name="connsiteX7" fmla="*/ 3476107 w 4086136"/>
              <a:gd name="connsiteY7" fmla="*/ 988444 h 992365"/>
              <a:gd name="connsiteX8" fmla="*/ 2427893 w 4086136"/>
              <a:gd name="connsiteY8" fmla="*/ 854629 h 992365"/>
              <a:gd name="connsiteX9" fmla="*/ 1245863 w 4086136"/>
              <a:gd name="connsiteY9" fmla="*/ 899234 h 992365"/>
              <a:gd name="connsiteX10" fmla="*/ 465278 w 4086136"/>
              <a:gd name="connsiteY10" fmla="*/ 988444 h 992365"/>
              <a:gd name="connsiteX0" fmla="*/ 465278 w 3956667"/>
              <a:gd name="connsiteY0" fmla="*/ 988444 h 992140"/>
              <a:gd name="connsiteX1" fmla="*/ 30381 w 3956667"/>
              <a:gd name="connsiteY1" fmla="*/ 787722 h 992140"/>
              <a:gd name="connsiteX2" fmla="*/ 186498 w 3956667"/>
              <a:gd name="connsiteY2" fmla="*/ 29439 h 992140"/>
              <a:gd name="connsiteX3" fmla="*/ 1379678 w 3956667"/>
              <a:gd name="connsiteY3" fmla="*/ 163254 h 992140"/>
              <a:gd name="connsiteX4" fmla="*/ 2505951 w 3956667"/>
              <a:gd name="connsiteY4" fmla="*/ 241312 h 992140"/>
              <a:gd name="connsiteX5" fmla="*/ 3729233 w 3956667"/>
              <a:gd name="connsiteY5" fmla="*/ 187112 h 992140"/>
              <a:gd name="connsiteX6" fmla="*/ 3937753 w 3956667"/>
              <a:gd name="connsiteY6" fmla="*/ 682261 h 992140"/>
              <a:gd name="connsiteX7" fmla="*/ 3476107 w 3956667"/>
              <a:gd name="connsiteY7" fmla="*/ 988444 h 992140"/>
              <a:gd name="connsiteX8" fmla="*/ 2427893 w 3956667"/>
              <a:gd name="connsiteY8" fmla="*/ 854629 h 992140"/>
              <a:gd name="connsiteX9" fmla="*/ 1245863 w 3956667"/>
              <a:gd name="connsiteY9" fmla="*/ 899234 h 992140"/>
              <a:gd name="connsiteX10" fmla="*/ 465278 w 3956667"/>
              <a:gd name="connsiteY10" fmla="*/ 988444 h 992140"/>
              <a:gd name="connsiteX0" fmla="*/ 465278 w 4233425"/>
              <a:gd name="connsiteY0" fmla="*/ 988444 h 992593"/>
              <a:gd name="connsiteX1" fmla="*/ 30381 w 4233425"/>
              <a:gd name="connsiteY1" fmla="*/ 787722 h 992593"/>
              <a:gd name="connsiteX2" fmla="*/ 186498 w 4233425"/>
              <a:gd name="connsiteY2" fmla="*/ 29439 h 992593"/>
              <a:gd name="connsiteX3" fmla="*/ 1379678 w 4233425"/>
              <a:gd name="connsiteY3" fmla="*/ 163254 h 992593"/>
              <a:gd name="connsiteX4" fmla="*/ 2505951 w 4233425"/>
              <a:gd name="connsiteY4" fmla="*/ 241312 h 992593"/>
              <a:gd name="connsiteX5" fmla="*/ 3729233 w 4233425"/>
              <a:gd name="connsiteY5" fmla="*/ 187112 h 992593"/>
              <a:gd name="connsiteX6" fmla="*/ 4228829 w 4233425"/>
              <a:gd name="connsiteY6" fmla="*/ 670159 h 992593"/>
              <a:gd name="connsiteX7" fmla="*/ 3476107 w 4233425"/>
              <a:gd name="connsiteY7" fmla="*/ 988444 h 992593"/>
              <a:gd name="connsiteX8" fmla="*/ 2427893 w 4233425"/>
              <a:gd name="connsiteY8" fmla="*/ 854629 h 992593"/>
              <a:gd name="connsiteX9" fmla="*/ 1245863 w 4233425"/>
              <a:gd name="connsiteY9" fmla="*/ 899234 h 992593"/>
              <a:gd name="connsiteX10" fmla="*/ 465278 w 4233425"/>
              <a:gd name="connsiteY10" fmla="*/ 988444 h 992593"/>
              <a:gd name="connsiteX0" fmla="*/ 450360 w 4218507"/>
              <a:gd name="connsiteY0" fmla="*/ 842270 h 846419"/>
              <a:gd name="connsiteX1" fmla="*/ 15463 w 4218507"/>
              <a:gd name="connsiteY1" fmla="*/ 641548 h 846419"/>
              <a:gd name="connsiteX2" fmla="*/ 221766 w 4218507"/>
              <a:gd name="connsiteY2" fmla="*/ 64795 h 846419"/>
              <a:gd name="connsiteX3" fmla="*/ 1364760 w 4218507"/>
              <a:gd name="connsiteY3" fmla="*/ 17080 h 846419"/>
              <a:gd name="connsiteX4" fmla="*/ 2491033 w 4218507"/>
              <a:gd name="connsiteY4" fmla="*/ 95138 h 846419"/>
              <a:gd name="connsiteX5" fmla="*/ 3714315 w 4218507"/>
              <a:gd name="connsiteY5" fmla="*/ 40938 h 846419"/>
              <a:gd name="connsiteX6" fmla="*/ 4213911 w 4218507"/>
              <a:gd name="connsiteY6" fmla="*/ 523985 h 846419"/>
              <a:gd name="connsiteX7" fmla="*/ 3461189 w 4218507"/>
              <a:gd name="connsiteY7" fmla="*/ 842270 h 846419"/>
              <a:gd name="connsiteX8" fmla="*/ 2412975 w 4218507"/>
              <a:gd name="connsiteY8" fmla="*/ 708455 h 846419"/>
              <a:gd name="connsiteX9" fmla="*/ 1230945 w 4218507"/>
              <a:gd name="connsiteY9" fmla="*/ 753060 h 846419"/>
              <a:gd name="connsiteX10" fmla="*/ 450360 w 4218507"/>
              <a:gd name="connsiteY10" fmla="*/ 842270 h 846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18507" h="846419">
                <a:moveTo>
                  <a:pt x="450360" y="842270"/>
                </a:moveTo>
                <a:cubicBezTo>
                  <a:pt x="247780" y="823685"/>
                  <a:pt x="53562" y="771127"/>
                  <a:pt x="15463" y="641548"/>
                </a:cubicBezTo>
                <a:cubicBezTo>
                  <a:pt x="-22636" y="511969"/>
                  <a:pt x="-3117" y="168873"/>
                  <a:pt x="221766" y="64795"/>
                </a:cubicBezTo>
                <a:cubicBezTo>
                  <a:pt x="446649" y="-39283"/>
                  <a:pt x="986549" y="12023"/>
                  <a:pt x="1364760" y="17080"/>
                </a:cubicBezTo>
                <a:cubicBezTo>
                  <a:pt x="1742971" y="22137"/>
                  <a:pt x="2099441" y="91162"/>
                  <a:pt x="2491033" y="95138"/>
                </a:cubicBezTo>
                <a:cubicBezTo>
                  <a:pt x="2882625" y="99114"/>
                  <a:pt x="3427169" y="-30536"/>
                  <a:pt x="3714315" y="40938"/>
                </a:cubicBezTo>
                <a:cubicBezTo>
                  <a:pt x="4001461" y="112412"/>
                  <a:pt x="4256099" y="390430"/>
                  <a:pt x="4213911" y="523985"/>
                </a:cubicBezTo>
                <a:cubicBezTo>
                  <a:pt x="4171723" y="657540"/>
                  <a:pt x="3761345" y="811525"/>
                  <a:pt x="3461189" y="842270"/>
                </a:cubicBezTo>
                <a:cubicBezTo>
                  <a:pt x="3161033" y="873015"/>
                  <a:pt x="2784682" y="723323"/>
                  <a:pt x="2412975" y="708455"/>
                </a:cubicBezTo>
                <a:cubicBezTo>
                  <a:pt x="2041268" y="693587"/>
                  <a:pt x="1554330" y="728899"/>
                  <a:pt x="1230945" y="753060"/>
                </a:cubicBezTo>
                <a:cubicBezTo>
                  <a:pt x="907560" y="777221"/>
                  <a:pt x="652940" y="860855"/>
                  <a:pt x="450360" y="84227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softEdge rad="139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711" y="269380"/>
            <a:ext cx="10515600" cy="1325563"/>
          </a:xfrm>
        </p:spPr>
        <p:txBody>
          <a:bodyPr/>
          <a:lstStyle/>
          <a:p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435332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►Электрон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стабильная отрицательно заряженная элементарная частица, одна из основных структурных единиц вещества.</a:t>
            </a:r>
          </a:p>
          <a:p>
            <a:pPr marL="0" indent="0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►Из электронов состоят электронные оболочки атомов, где их число и положение определяет все химические свойства вещества.</a:t>
            </a:r>
          </a:p>
          <a:p>
            <a:pPr marL="0" indent="0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►В структуру электрона входит электрический заряд, Заряд окружён специфическими фотонами, которые удерживают его от растекания по пространству.</a:t>
            </a:r>
          </a:p>
        </p:txBody>
      </p:sp>
    </p:spTree>
    <p:extLst>
      <p:ext uri="{BB962C8B-B14F-4D97-AF65-F5344CB8AC3E}">
        <p14:creationId xmlns:p14="http://schemas.microsoft.com/office/powerpoint/2010/main" val="2904181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3"/>
          <p:cNvSpPr/>
          <p:nvPr/>
        </p:nvSpPr>
        <p:spPr>
          <a:xfrm>
            <a:off x="54093" y="1"/>
            <a:ext cx="4767967" cy="1839950"/>
          </a:xfrm>
          <a:custGeom>
            <a:avLst/>
            <a:gdLst>
              <a:gd name="connsiteX0" fmla="*/ 971819 w 4767967"/>
              <a:gd name="connsiteY0" fmla="*/ 939161 h 1107898"/>
              <a:gd name="connsiteX1" fmla="*/ 860307 w 4767967"/>
              <a:gd name="connsiteY1" fmla="*/ 939161 h 1107898"/>
              <a:gd name="connsiteX2" fmla="*/ 135478 w 4767967"/>
              <a:gd name="connsiteY2" fmla="*/ 682683 h 1107898"/>
              <a:gd name="connsiteX3" fmla="*/ 35117 w 4767967"/>
              <a:gd name="connsiteY3" fmla="*/ 203180 h 1107898"/>
              <a:gd name="connsiteX4" fmla="*/ 548073 w 4767967"/>
              <a:gd name="connsiteY4" fmla="*/ 47063 h 1107898"/>
              <a:gd name="connsiteX5" fmla="*/ 1205995 w 4767967"/>
              <a:gd name="connsiteY5" fmla="*/ 225483 h 1107898"/>
              <a:gd name="connsiteX6" fmla="*/ 1819312 w 4767967"/>
              <a:gd name="connsiteY6" fmla="*/ 236634 h 1107898"/>
              <a:gd name="connsiteX7" fmla="*/ 2599897 w 4767967"/>
              <a:gd name="connsiteY7" fmla="*/ 113970 h 1107898"/>
              <a:gd name="connsiteX8" fmla="*/ 3202063 w 4767967"/>
              <a:gd name="connsiteY8" fmla="*/ 2458 h 1107898"/>
              <a:gd name="connsiteX9" fmla="*/ 3982648 w 4767967"/>
              <a:gd name="connsiteY9" fmla="*/ 58214 h 1107898"/>
              <a:gd name="connsiteX10" fmla="*/ 4506756 w 4767967"/>
              <a:gd name="connsiteY10" fmla="*/ 292390 h 1107898"/>
              <a:gd name="connsiteX11" fmla="*/ 4707478 w 4767967"/>
              <a:gd name="connsiteY11" fmla="*/ 604624 h 1107898"/>
              <a:gd name="connsiteX12" fmla="*/ 4763234 w 4767967"/>
              <a:gd name="connsiteY12" fmla="*/ 805346 h 1107898"/>
              <a:gd name="connsiteX13" fmla="*/ 4607117 w 4767967"/>
              <a:gd name="connsiteY13" fmla="*/ 1050673 h 1107898"/>
              <a:gd name="connsiteX14" fmla="*/ 3938044 w 4767967"/>
              <a:gd name="connsiteY14" fmla="*/ 1095278 h 1107898"/>
              <a:gd name="connsiteX15" fmla="*/ 3291273 w 4767967"/>
              <a:gd name="connsiteY15" fmla="*/ 872253 h 1107898"/>
              <a:gd name="connsiteX16" fmla="*/ 2689107 w 4767967"/>
              <a:gd name="connsiteY16" fmla="*/ 883405 h 1107898"/>
              <a:gd name="connsiteX17" fmla="*/ 1908522 w 4767967"/>
              <a:gd name="connsiteY17" fmla="*/ 950312 h 1107898"/>
              <a:gd name="connsiteX18" fmla="*/ 1150239 w 4767967"/>
              <a:gd name="connsiteY18" fmla="*/ 1072975 h 1107898"/>
              <a:gd name="connsiteX19" fmla="*/ 971819 w 4767967"/>
              <a:gd name="connsiteY19" fmla="*/ 939161 h 1107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767967" h="1107898">
                <a:moveTo>
                  <a:pt x="971819" y="939161"/>
                </a:moveTo>
                <a:cubicBezTo>
                  <a:pt x="923497" y="916859"/>
                  <a:pt x="999697" y="981907"/>
                  <a:pt x="860307" y="939161"/>
                </a:cubicBezTo>
                <a:cubicBezTo>
                  <a:pt x="720917" y="896415"/>
                  <a:pt x="273010" y="805346"/>
                  <a:pt x="135478" y="682683"/>
                </a:cubicBezTo>
                <a:cubicBezTo>
                  <a:pt x="-2054" y="560019"/>
                  <a:pt x="-33649" y="309117"/>
                  <a:pt x="35117" y="203180"/>
                </a:cubicBezTo>
                <a:cubicBezTo>
                  <a:pt x="103883" y="97243"/>
                  <a:pt x="352927" y="43346"/>
                  <a:pt x="548073" y="47063"/>
                </a:cubicBezTo>
                <a:cubicBezTo>
                  <a:pt x="743219" y="50780"/>
                  <a:pt x="994122" y="193888"/>
                  <a:pt x="1205995" y="225483"/>
                </a:cubicBezTo>
                <a:cubicBezTo>
                  <a:pt x="1417868" y="257078"/>
                  <a:pt x="1586995" y="255220"/>
                  <a:pt x="1819312" y="236634"/>
                </a:cubicBezTo>
                <a:cubicBezTo>
                  <a:pt x="2051629" y="218048"/>
                  <a:pt x="2369439" y="152999"/>
                  <a:pt x="2599897" y="113970"/>
                </a:cubicBezTo>
                <a:cubicBezTo>
                  <a:pt x="2830355" y="74941"/>
                  <a:pt x="2971605" y="11751"/>
                  <a:pt x="3202063" y="2458"/>
                </a:cubicBezTo>
                <a:cubicBezTo>
                  <a:pt x="3432521" y="-6835"/>
                  <a:pt x="3765199" y="9892"/>
                  <a:pt x="3982648" y="58214"/>
                </a:cubicBezTo>
                <a:cubicBezTo>
                  <a:pt x="4200097" y="106536"/>
                  <a:pt x="4385951" y="201322"/>
                  <a:pt x="4506756" y="292390"/>
                </a:cubicBezTo>
                <a:cubicBezTo>
                  <a:pt x="4627561" y="383458"/>
                  <a:pt x="4664732" y="519131"/>
                  <a:pt x="4707478" y="604624"/>
                </a:cubicBezTo>
                <a:cubicBezTo>
                  <a:pt x="4750224" y="690117"/>
                  <a:pt x="4779961" y="731004"/>
                  <a:pt x="4763234" y="805346"/>
                </a:cubicBezTo>
                <a:cubicBezTo>
                  <a:pt x="4746507" y="879688"/>
                  <a:pt x="4744649" y="1002351"/>
                  <a:pt x="4607117" y="1050673"/>
                </a:cubicBezTo>
                <a:cubicBezTo>
                  <a:pt x="4469585" y="1098995"/>
                  <a:pt x="4157351" y="1125015"/>
                  <a:pt x="3938044" y="1095278"/>
                </a:cubicBezTo>
                <a:cubicBezTo>
                  <a:pt x="3718737" y="1065541"/>
                  <a:pt x="3499429" y="907565"/>
                  <a:pt x="3291273" y="872253"/>
                </a:cubicBezTo>
                <a:cubicBezTo>
                  <a:pt x="3083117" y="836941"/>
                  <a:pt x="2919566" y="870395"/>
                  <a:pt x="2689107" y="883405"/>
                </a:cubicBezTo>
                <a:cubicBezTo>
                  <a:pt x="2458649" y="896415"/>
                  <a:pt x="2165000" y="918717"/>
                  <a:pt x="1908522" y="950312"/>
                </a:cubicBezTo>
                <a:cubicBezTo>
                  <a:pt x="1652044" y="981907"/>
                  <a:pt x="1302639" y="1071117"/>
                  <a:pt x="1150239" y="1072975"/>
                </a:cubicBezTo>
                <a:cubicBezTo>
                  <a:pt x="997839" y="1074834"/>
                  <a:pt x="1020141" y="961463"/>
                  <a:pt x="971819" y="939161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softEdge rad="165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2123" y="257194"/>
            <a:ext cx="10515600" cy="1325563"/>
          </a:xfrm>
        </p:spPr>
        <p:txBody>
          <a:bodyPr/>
          <a:lstStyle/>
          <a:p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Строение ядра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4855" y="1219200"/>
            <a:ext cx="7003472" cy="56387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Протон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одна из трёх элементарных частиц, входящих в состав атома, из которых построено обычное вещество. Имеет заряд +1 и относительную массу, равную 1</a:t>
            </a:r>
          </a:p>
          <a:p>
            <a:pPr marL="0" indent="0">
              <a:buNone/>
            </a:pP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Нейтрон –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тяжёлая субатомная частица с нулевым электрическим зарядом и массой, равной 1                                 </a:t>
            </a:r>
            <a:endParaRPr lang="ru-RU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0" name="Picture 4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54" b="92245" l="4091" r="94675">
                        <a14:foregroundMark x1="25519" y1="17593" x2="25909" y2="91667"/>
                        <a14:foregroundMark x1="4091" y1="54630" x2="46299" y2="54977"/>
                        <a14:foregroundMark x1="40000" y1="28704" x2="10390" y2="81250"/>
                        <a14:foregroundMark x1="10974" y1="27662" x2="40390" y2="81250"/>
                        <a14:foregroundMark x1="18442" y1="35648" x2="10584" y2="77778"/>
                        <a14:foregroundMark x1="5325" y1="52546" x2="24091" y2="20023"/>
                        <a14:foregroundMark x1="25519" y1="17593" x2="40584" y2="28009"/>
                        <a14:foregroundMark x1="40779" y1="31481" x2="46104" y2="52199"/>
                        <a14:foregroundMark x1="41364" y1="29745" x2="46688" y2="51157"/>
                        <a14:foregroundMark x1="46494" y1="55671" x2="40390" y2="80903"/>
                        <a14:foregroundMark x1="40584" y1="81944" x2="26494" y2="92361"/>
                        <a14:foregroundMark x1="10779" y1="82292" x2="25130" y2="92361"/>
                        <a14:foregroundMark x1="20195" y1="88542" x2="25325" y2="67130"/>
                        <a14:foregroundMark x1="34286" y1="24537" x2="26104" y2="49769"/>
                        <a14:foregroundMark x1="43701" y1="45949" x2="27468" y2="50463"/>
                        <a14:foregroundMark x1="27857" y1="58449" x2="41753" y2="32176"/>
                        <a14:foregroundMark x1="10195" y1="29398" x2="4675" y2="52894"/>
                        <a14:foregroundMark x1="4870" y1="57755" x2="9805" y2="80556"/>
                        <a14:foregroundMark x1="27468" y1="56713" x2="42532" y2="66435"/>
                        <a14:foregroundMark x1="41364" y1="31481" x2="51364" y2="20370"/>
                        <a14:foregroundMark x1="48247" y1="21759" x2="65130" y2="21065"/>
                        <a14:foregroundMark x1="44675" y1="40509" x2="53312" y2="32523"/>
                        <a14:foregroundMark x1="50000" y1="31829" x2="70779" y2="32176"/>
                        <a14:foregroundMark x1="54091" y1="35301" x2="69805" y2="35301"/>
                        <a14:foregroundMark x1="46883" y1="50810" x2="57662" y2="43287"/>
                        <a14:foregroundMark x1="56494" y1="43287" x2="74870" y2="44560"/>
                        <a14:foregroundMark x1="64091" y1="46991" x2="75909" y2="44560"/>
                        <a14:backgroundMark x1="70000" y1="98495" x2="98571" y2="80208"/>
                        <a14:backgroundMark x1="46039" y1="69560" x2="45649" y2="813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6918" y="-595745"/>
            <a:ext cx="7259444" cy="5580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4197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3"/>
          <p:cNvSpPr/>
          <p:nvPr/>
        </p:nvSpPr>
        <p:spPr>
          <a:xfrm>
            <a:off x="44605" y="1"/>
            <a:ext cx="6885085" cy="2096428"/>
          </a:xfrm>
          <a:custGeom>
            <a:avLst/>
            <a:gdLst>
              <a:gd name="connsiteX0" fmla="*/ 1806497 w 6885085"/>
              <a:gd name="connsiteY0" fmla="*/ 1424505 h 1647792"/>
              <a:gd name="connsiteX1" fmla="*/ 758283 w 6885085"/>
              <a:gd name="connsiteY1" fmla="*/ 1647529 h 1647792"/>
              <a:gd name="connsiteX2" fmla="*/ 167268 w 6885085"/>
              <a:gd name="connsiteY2" fmla="*/ 1457958 h 1647792"/>
              <a:gd name="connsiteX3" fmla="*/ 0 w 6885085"/>
              <a:gd name="connsiteY3" fmla="*/ 978456 h 1647792"/>
              <a:gd name="connsiteX4" fmla="*/ 167268 w 6885085"/>
              <a:gd name="connsiteY4" fmla="*/ 498954 h 1647792"/>
              <a:gd name="connsiteX5" fmla="*/ 914400 w 6885085"/>
              <a:gd name="connsiteY5" fmla="*/ 253627 h 1647792"/>
              <a:gd name="connsiteX6" fmla="*/ 1260088 w 6885085"/>
              <a:gd name="connsiteY6" fmla="*/ 8300 h 1647792"/>
              <a:gd name="connsiteX7" fmla="*/ 1973766 w 6885085"/>
              <a:gd name="connsiteY7" fmla="*/ 86358 h 1647792"/>
              <a:gd name="connsiteX8" fmla="*/ 2531327 w 6885085"/>
              <a:gd name="connsiteY8" fmla="*/ 365139 h 1647792"/>
              <a:gd name="connsiteX9" fmla="*/ 3256156 w 6885085"/>
              <a:gd name="connsiteY9" fmla="*/ 264778 h 1647792"/>
              <a:gd name="connsiteX10" fmla="*/ 3891775 w 6885085"/>
              <a:gd name="connsiteY10" fmla="*/ 197871 h 1647792"/>
              <a:gd name="connsiteX11" fmla="*/ 4482790 w 6885085"/>
              <a:gd name="connsiteY11" fmla="*/ 476651 h 1647792"/>
              <a:gd name="connsiteX12" fmla="*/ 5118410 w 6885085"/>
              <a:gd name="connsiteY12" fmla="*/ 510105 h 1647792"/>
              <a:gd name="connsiteX13" fmla="*/ 5642517 w 6885085"/>
              <a:gd name="connsiteY13" fmla="*/ 510105 h 1647792"/>
              <a:gd name="connsiteX14" fmla="*/ 6501161 w 6885085"/>
              <a:gd name="connsiteY14" fmla="*/ 510105 h 1647792"/>
              <a:gd name="connsiteX15" fmla="*/ 6880302 w 6885085"/>
              <a:gd name="connsiteY15" fmla="*/ 889246 h 1647792"/>
              <a:gd name="connsiteX16" fmla="*/ 6690732 w 6885085"/>
              <a:gd name="connsiteY16" fmla="*/ 1491412 h 1647792"/>
              <a:gd name="connsiteX17" fmla="*/ 6345044 w 6885085"/>
              <a:gd name="connsiteY17" fmla="*/ 1625227 h 1647792"/>
              <a:gd name="connsiteX18" fmla="*/ 5943600 w 6885085"/>
              <a:gd name="connsiteY18" fmla="*/ 1424505 h 1647792"/>
              <a:gd name="connsiteX19" fmla="*/ 5675971 w 6885085"/>
              <a:gd name="connsiteY19" fmla="*/ 1402202 h 1647792"/>
              <a:gd name="connsiteX20" fmla="*/ 4806175 w 6885085"/>
              <a:gd name="connsiteY20" fmla="*/ 1580622 h 1647792"/>
              <a:gd name="connsiteX21" fmla="*/ 4348975 w 6885085"/>
              <a:gd name="connsiteY21" fmla="*/ 1335295 h 1647792"/>
              <a:gd name="connsiteX22" fmla="*/ 3512634 w 6885085"/>
              <a:gd name="connsiteY22" fmla="*/ 1346446 h 1647792"/>
              <a:gd name="connsiteX23" fmla="*/ 2397512 w 6885085"/>
              <a:gd name="connsiteY23" fmla="*/ 1435656 h 1647792"/>
              <a:gd name="connsiteX24" fmla="*/ 1806497 w 6885085"/>
              <a:gd name="connsiteY24" fmla="*/ 1424505 h 1647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6885085" h="1647792">
                <a:moveTo>
                  <a:pt x="1806497" y="1424505"/>
                </a:moveTo>
                <a:cubicBezTo>
                  <a:pt x="1533292" y="1459817"/>
                  <a:pt x="1031488" y="1641954"/>
                  <a:pt x="758283" y="1647529"/>
                </a:cubicBezTo>
                <a:cubicBezTo>
                  <a:pt x="485078" y="1653104"/>
                  <a:pt x="293648" y="1569470"/>
                  <a:pt x="167268" y="1457958"/>
                </a:cubicBezTo>
                <a:cubicBezTo>
                  <a:pt x="40888" y="1346446"/>
                  <a:pt x="0" y="1138290"/>
                  <a:pt x="0" y="978456"/>
                </a:cubicBezTo>
                <a:cubicBezTo>
                  <a:pt x="0" y="818622"/>
                  <a:pt x="14868" y="619759"/>
                  <a:pt x="167268" y="498954"/>
                </a:cubicBezTo>
                <a:cubicBezTo>
                  <a:pt x="319668" y="378149"/>
                  <a:pt x="732263" y="335403"/>
                  <a:pt x="914400" y="253627"/>
                </a:cubicBezTo>
                <a:cubicBezTo>
                  <a:pt x="1096537" y="171851"/>
                  <a:pt x="1083527" y="36178"/>
                  <a:pt x="1260088" y="8300"/>
                </a:cubicBezTo>
                <a:cubicBezTo>
                  <a:pt x="1436649" y="-19578"/>
                  <a:pt x="1761893" y="26885"/>
                  <a:pt x="1973766" y="86358"/>
                </a:cubicBezTo>
                <a:cubicBezTo>
                  <a:pt x="2185639" y="145831"/>
                  <a:pt x="2317595" y="335402"/>
                  <a:pt x="2531327" y="365139"/>
                </a:cubicBezTo>
                <a:lnTo>
                  <a:pt x="3256156" y="264778"/>
                </a:lnTo>
                <a:cubicBezTo>
                  <a:pt x="3482897" y="236900"/>
                  <a:pt x="3687336" y="162559"/>
                  <a:pt x="3891775" y="197871"/>
                </a:cubicBezTo>
                <a:cubicBezTo>
                  <a:pt x="4096214" y="233183"/>
                  <a:pt x="4278351" y="424612"/>
                  <a:pt x="4482790" y="476651"/>
                </a:cubicBezTo>
                <a:cubicBezTo>
                  <a:pt x="4687229" y="528690"/>
                  <a:pt x="4925122" y="504529"/>
                  <a:pt x="5118410" y="510105"/>
                </a:cubicBezTo>
                <a:cubicBezTo>
                  <a:pt x="5311698" y="515681"/>
                  <a:pt x="5642517" y="510105"/>
                  <a:pt x="5642517" y="510105"/>
                </a:cubicBezTo>
                <a:cubicBezTo>
                  <a:pt x="5872975" y="510105"/>
                  <a:pt x="6294864" y="446915"/>
                  <a:pt x="6501161" y="510105"/>
                </a:cubicBezTo>
                <a:cubicBezTo>
                  <a:pt x="6707459" y="573295"/>
                  <a:pt x="6848707" y="725695"/>
                  <a:pt x="6880302" y="889246"/>
                </a:cubicBezTo>
                <a:cubicBezTo>
                  <a:pt x="6911897" y="1052797"/>
                  <a:pt x="6779942" y="1368749"/>
                  <a:pt x="6690732" y="1491412"/>
                </a:cubicBezTo>
                <a:cubicBezTo>
                  <a:pt x="6601522" y="1614075"/>
                  <a:pt x="6469566" y="1636378"/>
                  <a:pt x="6345044" y="1625227"/>
                </a:cubicBezTo>
                <a:cubicBezTo>
                  <a:pt x="6220522" y="1614076"/>
                  <a:pt x="6055112" y="1461676"/>
                  <a:pt x="5943600" y="1424505"/>
                </a:cubicBezTo>
                <a:cubicBezTo>
                  <a:pt x="5832088" y="1387334"/>
                  <a:pt x="5865542" y="1376182"/>
                  <a:pt x="5675971" y="1402202"/>
                </a:cubicBezTo>
                <a:cubicBezTo>
                  <a:pt x="5486400" y="1428222"/>
                  <a:pt x="5027341" y="1591773"/>
                  <a:pt x="4806175" y="1580622"/>
                </a:cubicBezTo>
                <a:cubicBezTo>
                  <a:pt x="4585009" y="1569471"/>
                  <a:pt x="4564565" y="1374324"/>
                  <a:pt x="4348975" y="1335295"/>
                </a:cubicBezTo>
                <a:cubicBezTo>
                  <a:pt x="4133385" y="1296266"/>
                  <a:pt x="3837878" y="1329719"/>
                  <a:pt x="3512634" y="1346446"/>
                </a:cubicBezTo>
                <a:cubicBezTo>
                  <a:pt x="3187390" y="1363173"/>
                  <a:pt x="2678151" y="1426363"/>
                  <a:pt x="2397512" y="1435656"/>
                </a:cubicBezTo>
                <a:cubicBezTo>
                  <a:pt x="2116873" y="1444949"/>
                  <a:pt x="2079702" y="1389193"/>
                  <a:pt x="1806497" y="1424505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1133" y="385433"/>
            <a:ext cx="10515600" cy="1325563"/>
          </a:xfrm>
        </p:spPr>
        <p:txBody>
          <a:bodyPr/>
          <a:lstStyle/>
          <a:p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Строение протона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7510" y="1710996"/>
            <a:ext cx="10515600" cy="4351338"/>
          </a:xfrm>
        </p:spPr>
        <p:txBody>
          <a:bodyPr/>
          <a:lstStyle/>
          <a:p>
            <a:pPr marL="0" indent="0">
              <a:spcBef>
                <a:spcPts val="100"/>
              </a:spcBef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►Первоначально протон считался бесструктурной частицей. Однако постепенно накапливались экспериментальные факты, говорящие о том, что это не так.</a:t>
            </a:r>
          </a:p>
          <a:p>
            <a:pPr marL="0" indent="0">
              <a:spcBef>
                <a:spcPts val="100"/>
              </a:spcBef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По современным представлениям, элементарными единицами, из которых построены все сильно взаимодействующие частицы, и протон в том числе, являются кварки.</a:t>
            </a:r>
          </a:p>
          <a:p>
            <a:pPr marL="0" indent="0">
              <a:spcBef>
                <a:spcPts val="100"/>
              </a:spcBef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Протон содержит три валентных кварка, множество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глюонов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кварк-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антикварковых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пар (так называемых морских кварков)</a:t>
            </a:r>
          </a:p>
          <a:p>
            <a:pPr marL="0" indent="0">
              <a:spcBef>
                <a:spcPts val="100"/>
              </a:spcBef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Около 40% импульса протона приходится на валентные кварки, 50%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глюоны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10% на морские кварки. </a:t>
            </a:r>
          </a:p>
        </p:txBody>
      </p:sp>
    </p:spTree>
    <p:extLst>
      <p:ext uri="{BB962C8B-B14F-4D97-AF65-F5344CB8AC3E}">
        <p14:creationId xmlns:p14="http://schemas.microsoft.com/office/powerpoint/2010/main" val="3017267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3"/>
          <p:cNvSpPr/>
          <p:nvPr/>
        </p:nvSpPr>
        <p:spPr>
          <a:xfrm>
            <a:off x="1" y="-249382"/>
            <a:ext cx="6774872" cy="1967345"/>
          </a:xfrm>
          <a:custGeom>
            <a:avLst/>
            <a:gdLst>
              <a:gd name="connsiteX0" fmla="*/ 749766 w 6404100"/>
              <a:gd name="connsiteY0" fmla="*/ 1187379 h 1286261"/>
              <a:gd name="connsiteX1" fmla="*/ 281680 w 6404100"/>
              <a:gd name="connsiteY1" fmla="*/ 1230922 h 1286261"/>
              <a:gd name="connsiteX2" fmla="*/ 31309 w 6404100"/>
              <a:gd name="connsiteY2" fmla="*/ 741065 h 1286261"/>
              <a:gd name="connsiteX3" fmla="*/ 42194 w 6404100"/>
              <a:gd name="connsiteY3" fmla="*/ 490694 h 1286261"/>
              <a:gd name="connsiteX4" fmla="*/ 379651 w 6404100"/>
              <a:gd name="connsiteY4" fmla="*/ 577779 h 1286261"/>
              <a:gd name="connsiteX5" fmla="*/ 553823 w 6404100"/>
              <a:gd name="connsiteY5" fmla="*/ 501579 h 1286261"/>
              <a:gd name="connsiteX6" fmla="*/ 608251 w 6404100"/>
              <a:gd name="connsiteY6" fmla="*/ 370951 h 1286261"/>
              <a:gd name="connsiteX7" fmla="*/ 815080 w 6404100"/>
              <a:gd name="connsiteY7" fmla="*/ 185894 h 1286261"/>
              <a:gd name="connsiteX8" fmla="*/ 1098109 w 6404100"/>
              <a:gd name="connsiteY8" fmla="*/ 153236 h 1286261"/>
              <a:gd name="connsiteX9" fmla="*/ 1337594 w 6404100"/>
              <a:gd name="connsiteY9" fmla="*/ 283865 h 1286261"/>
              <a:gd name="connsiteX10" fmla="*/ 1783909 w 6404100"/>
              <a:gd name="connsiteY10" fmla="*/ 414494 h 1286261"/>
              <a:gd name="connsiteX11" fmla="*/ 2154023 w 6404100"/>
              <a:gd name="connsiteY11" fmla="*/ 436265 h 1286261"/>
              <a:gd name="connsiteX12" fmla="*/ 2643880 w 6404100"/>
              <a:gd name="connsiteY12" fmla="*/ 251208 h 1286261"/>
              <a:gd name="connsiteX13" fmla="*/ 2926909 w 6404100"/>
              <a:gd name="connsiteY13" fmla="*/ 44379 h 1286261"/>
              <a:gd name="connsiteX14" fmla="*/ 3286137 w 6404100"/>
              <a:gd name="connsiteY14" fmla="*/ 11722 h 1286261"/>
              <a:gd name="connsiteX15" fmla="*/ 3482080 w 6404100"/>
              <a:gd name="connsiteY15" fmla="*/ 196779 h 1286261"/>
              <a:gd name="connsiteX16" fmla="*/ 3721566 w 6404100"/>
              <a:gd name="connsiteY16" fmla="*/ 349179 h 1286261"/>
              <a:gd name="connsiteX17" fmla="*/ 3961051 w 6404100"/>
              <a:gd name="connsiteY17" fmla="*/ 425379 h 1286261"/>
              <a:gd name="connsiteX18" fmla="*/ 4320280 w 6404100"/>
              <a:gd name="connsiteY18" fmla="*/ 458036 h 1286261"/>
              <a:gd name="connsiteX19" fmla="*/ 4646851 w 6404100"/>
              <a:gd name="connsiteY19" fmla="*/ 468922 h 1286261"/>
              <a:gd name="connsiteX20" fmla="*/ 5038737 w 6404100"/>
              <a:gd name="connsiteY20" fmla="*/ 468922 h 1286261"/>
              <a:gd name="connsiteX21" fmla="*/ 5299994 w 6404100"/>
              <a:gd name="connsiteY21" fmla="*/ 468922 h 1286261"/>
              <a:gd name="connsiteX22" fmla="*/ 5855166 w 6404100"/>
              <a:gd name="connsiteY22" fmla="*/ 458036 h 1286261"/>
              <a:gd name="connsiteX23" fmla="*/ 6247051 w 6404100"/>
              <a:gd name="connsiteY23" fmla="*/ 349179 h 1286261"/>
              <a:gd name="connsiteX24" fmla="*/ 6377680 w 6404100"/>
              <a:gd name="connsiteY24" fmla="*/ 403608 h 1286261"/>
              <a:gd name="connsiteX25" fmla="*/ 6388566 w 6404100"/>
              <a:gd name="connsiteY25" fmla="*/ 784608 h 1286261"/>
              <a:gd name="connsiteX26" fmla="*/ 6203509 w 6404100"/>
              <a:gd name="connsiteY26" fmla="*/ 1013208 h 1286261"/>
              <a:gd name="connsiteX27" fmla="*/ 5985794 w 6404100"/>
              <a:gd name="connsiteY27" fmla="*/ 1013208 h 1286261"/>
              <a:gd name="connsiteX28" fmla="*/ 5713651 w 6404100"/>
              <a:gd name="connsiteY28" fmla="*/ 991436 h 1286261"/>
              <a:gd name="connsiteX29" fmla="*/ 5463280 w 6404100"/>
              <a:gd name="connsiteY29" fmla="*/ 1198265 h 1286261"/>
              <a:gd name="connsiteX30" fmla="*/ 5191137 w 6404100"/>
              <a:gd name="connsiteY30" fmla="*/ 1241808 h 1286261"/>
              <a:gd name="connsiteX31" fmla="*/ 4788366 w 6404100"/>
              <a:gd name="connsiteY31" fmla="*/ 1241808 h 1286261"/>
              <a:gd name="connsiteX32" fmla="*/ 3841309 w 6404100"/>
              <a:gd name="connsiteY32" fmla="*/ 1209151 h 1286261"/>
              <a:gd name="connsiteX33" fmla="*/ 3427651 w 6404100"/>
              <a:gd name="connsiteY33" fmla="*/ 1241808 h 1286261"/>
              <a:gd name="connsiteX34" fmla="*/ 3068423 w 6404100"/>
              <a:gd name="connsiteY34" fmla="*/ 1285351 h 1286261"/>
              <a:gd name="connsiteX35" fmla="*/ 2720080 w 6404100"/>
              <a:gd name="connsiteY35" fmla="*/ 1198265 h 1286261"/>
              <a:gd name="connsiteX36" fmla="*/ 2197566 w 6404100"/>
              <a:gd name="connsiteY36" fmla="*/ 1132951 h 1286261"/>
              <a:gd name="connsiteX37" fmla="*/ 1544423 w 6404100"/>
              <a:gd name="connsiteY37" fmla="*/ 1230922 h 1286261"/>
              <a:gd name="connsiteX38" fmla="*/ 1304937 w 6404100"/>
              <a:gd name="connsiteY38" fmla="*/ 1241808 h 1286261"/>
              <a:gd name="connsiteX39" fmla="*/ 978366 w 6404100"/>
              <a:gd name="connsiteY39" fmla="*/ 1187379 h 1286261"/>
              <a:gd name="connsiteX40" fmla="*/ 880394 w 6404100"/>
              <a:gd name="connsiteY40" fmla="*/ 1154722 h 1286261"/>
              <a:gd name="connsiteX41" fmla="*/ 749766 w 6404100"/>
              <a:gd name="connsiteY41" fmla="*/ 1187379 h 1286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6404100" h="1286261">
                <a:moveTo>
                  <a:pt x="749766" y="1187379"/>
                </a:moveTo>
                <a:cubicBezTo>
                  <a:pt x="649980" y="1200079"/>
                  <a:pt x="401423" y="1305308"/>
                  <a:pt x="281680" y="1230922"/>
                </a:cubicBezTo>
                <a:cubicBezTo>
                  <a:pt x="161937" y="1156536"/>
                  <a:pt x="71223" y="864436"/>
                  <a:pt x="31309" y="741065"/>
                </a:cubicBezTo>
                <a:cubicBezTo>
                  <a:pt x="-8605" y="617694"/>
                  <a:pt x="-15863" y="517908"/>
                  <a:pt x="42194" y="490694"/>
                </a:cubicBezTo>
                <a:cubicBezTo>
                  <a:pt x="100251" y="463480"/>
                  <a:pt x="294379" y="575965"/>
                  <a:pt x="379651" y="577779"/>
                </a:cubicBezTo>
                <a:cubicBezTo>
                  <a:pt x="464922" y="579593"/>
                  <a:pt x="515723" y="536050"/>
                  <a:pt x="553823" y="501579"/>
                </a:cubicBezTo>
                <a:cubicBezTo>
                  <a:pt x="591923" y="467108"/>
                  <a:pt x="564708" y="423565"/>
                  <a:pt x="608251" y="370951"/>
                </a:cubicBezTo>
                <a:cubicBezTo>
                  <a:pt x="651794" y="318337"/>
                  <a:pt x="733437" y="222180"/>
                  <a:pt x="815080" y="185894"/>
                </a:cubicBezTo>
                <a:cubicBezTo>
                  <a:pt x="896723" y="149608"/>
                  <a:pt x="1011023" y="136907"/>
                  <a:pt x="1098109" y="153236"/>
                </a:cubicBezTo>
                <a:cubicBezTo>
                  <a:pt x="1185195" y="169564"/>
                  <a:pt x="1223294" y="240322"/>
                  <a:pt x="1337594" y="283865"/>
                </a:cubicBezTo>
                <a:cubicBezTo>
                  <a:pt x="1451894" y="327408"/>
                  <a:pt x="1647838" y="389094"/>
                  <a:pt x="1783909" y="414494"/>
                </a:cubicBezTo>
                <a:cubicBezTo>
                  <a:pt x="1919981" y="439894"/>
                  <a:pt x="2010695" y="463479"/>
                  <a:pt x="2154023" y="436265"/>
                </a:cubicBezTo>
                <a:cubicBezTo>
                  <a:pt x="2297351" y="409051"/>
                  <a:pt x="2515066" y="316522"/>
                  <a:pt x="2643880" y="251208"/>
                </a:cubicBezTo>
                <a:cubicBezTo>
                  <a:pt x="2772694" y="185894"/>
                  <a:pt x="2819866" y="84293"/>
                  <a:pt x="2926909" y="44379"/>
                </a:cubicBezTo>
                <a:cubicBezTo>
                  <a:pt x="3033952" y="4465"/>
                  <a:pt x="3193609" y="-13678"/>
                  <a:pt x="3286137" y="11722"/>
                </a:cubicBezTo>
                <a:cubicBezTo>
                  <a:pt x="3378665" y="37122"/>
                  <a:pt x="3409509" y="140536"/>
                  <a:pt x="3482080" y="196779"/>
                </a:cubicBezTo>
                <a:cubicBezTo>
                  <a:pt x="3554652" y="253022"/>
                  <a:pt x="3641738" y="311079"/>
                  <a:pt x="3721566" y="349179"/>
                </a:cubicBezTo>
                <a:cubicBezTo>
                  <a:pt x="3801394" y="387279"/>
                  <a:pt x="3861265" y="407236"/>
                  <a:pt x="3961051" y="425379"/>
                </a:cubicBezTo>
                <a:cubicBezTo>
                  <a:pt x="4060837" y="443522"/>
                  <a:pt x="4205980" y="450779"/>
                  <a:pt x="4320280" y="458036"/>
                </a:cubicBezTo>
                <a:cubicBezTo>
                  <a:pt x="4434580" y="465293"/>
                  <a:pt x="4527108" y="467108"/>
                  <a:pt x="4646851" y="468922"/>
                </a:cubicBezTo>
                <a:cubicBezTo>
                  <a:pt x="4766594" y="470736"/>
                  <a:pt x="5038737" y="468922"/>
                  <a:pt x="5038737" y="468922"/>
                </a:cubicBezTo>
                <a:lnTo>
                  <a:pt x="5299994" y="468922"/>
                </a:lnTo>
                <a:lnTo>
                  <a:pt x="5855166" y="458036"/>
                </a:lnTo>
                <a:cubicBezTo>
                  <a:pt x="6013009" y="438079"/>
                  <a:pt x="6159965" y="358250"/>
                  <a:pt x="6247051" y="349179"/>
                </a:cubicBezTo>
                <a:cubicBezTo>
                  <a:pt x="6334137" y="340108"/>
                  <a:pt x="6354094" y="331036"/>
                  <a:pt x="6377680" y="403608"/>
                </a:cubicBezTo>
                <a:cubicBezTo>
                  <a:pt x="6401266" y="476179"/>
                  <a:pt x="6417595" y="683008"/>
                  <a:pt x="6388566" y="784608"/>
                </a:cubicBezTo>
                <a:cubicBezTo>
                  <a:pt x="6359538" y="886208"/>
                  <a:pt x="6270638" y="975108"/>
                  <a:pt x="6203509" y="1013208"/>
                </a:cubicBezTo>
                <a:cubicBezTo>
                  <a:pt x="6136380" y="1051308"/>
                  <a:pt x="6067437" y="1016837"/>
                  <a:pt x="5985794" y="1013208"/>
                </a:cubicBezTo>
                <a:cubicBezTo>
                  <a:pt x="5904151" y="1009579"/>
                  <a:pt x="5800737" y="960593"/>
                  <a:pt x="5713651" y="991436"/>
                </a:cubicBezTo>
                <a:cubicBezTo>
                  <a:pt x="5626565" y="1022279"/>
                  <a:pt x="5550366" y="1156536"/>
                  <a:pt x="5463280" y="1198265"/>
                </a:cubicBezTo>
                <a:cubicBezTo>
                  <a:pt x="5376194" y="1239994"/>
                  <a:pt x="5303623" y="1234551"/>
                  <a:pt x="5191137" y="1241808"/>
                </a:cubicBezTo>
                <a:cubicBezTo>
                  <a:pt x="5078651" y="1249065"/>
                  <a:pt x="5013337" y="1247251"/>
                  <a:pt x="4788366" y="1241808"/>
                </a:cubicBezTo>
                <a:cubicBezTo>
                  <a:pt x="4563395" y="1236365"/>
                  <a:pt x="4068095" y="1209151"/>
                  <a:pt x="3841309" y="1209151"/>
                </a:cubicBezTo>
                <a:cubicBezTo>
                  <a:pt x="3614523" y="1209151"/>
                  <a:pt x="3556465" y="1229108"/>
                  <a:pt x="3427651" y="1241808"/>
                </a:cubicBezTo>
                <a:cubicBezTo>
                  <a:pt x="3298837" y="1254508"/>
                  <a:pt x="3186352" y="1292608"/>
                  <a:pt x="3068423" y="1285351"/>
                </a:cubicBezTo>
                <a:cubicBezTo>
                  <a:pt x="2950495" y="1278094"/>
                  <a:pt x="2865223" y="1223665"/>
                  <a:pt x="2720080" y="1198265"/>
                </a:cubicBezTo>
                <a:cubicBezTo>
                  <a:pt x="2574937" y="1172865"/>
                  <a:pt x="2393509" y="1127508"/>
                  <a:pt x="2197566" y="1132951"/>
                </a:cubicBezTo>
                <a:cubicBezTo>
                  <a:pt x="2001623" y="1138394"/>
                  <a:pt x="1693194" y="1212779"/>
                  <a:pt x="1544423" y="1230922"/>
                </a:cubicBezTo>
                <a:cubicBezTo>
                  <a:pt x="1395652" y="1249065"/>
                  <a:pt x="1399280" y="1249065"/>
                  <a:pt x="1304937" y="1241808"/>
                </a:cubicBezTo>
                <a:cubicBezTo>
                  <a:pt x="1210594" y="1234551"/>
                  <a:pt x="1049123" y="1201893"/>
                  <a:pt x="978366" y="1187379"/>
                </a:cubicBezTo>
                <a:cubicBezTo>
                  <a:pt x="907609" y="1172865"/>
                  <a:pt x="918494" y="1156536"/>
                  <a:pt x="880394" y="1154722"/>
                </a:cubicBezTo>
                <a:cubicBezTo>
                  <a:pt x="842294" y="1152908"/>
                  <a:pt x="849552" y="1174679"/>
                  <a:pt x="749766" y="1187379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softEdge rad="215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1371" y="234496"/>
            <a:ext cx="10515600" cy="1325563"/>
          </a:xfrm>
        </p:spPr>
        <p:txBody>
          <a:bodyPr/>
          <a:lstStyle/>
          <a:p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Валентные кварки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9857" y="1346652"/>
            <a:ext cx="10515600" cy="551134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►</a:t>
            </a:r>
            <a:r>
              <a:rPr lang="ru-RU" sz="3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Валентные кварки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— это кварки, которые определяют квантовые числа адронов.</a:t>
            </a:r>
          </a:p>
          <a:p>
            <a:pPr marL="0" indent="0">
              <a:buNone/>
            </a:pP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►</a:t>
            </a:r>
            <a:r>
              <a:rPr lang="ru-RU" sz="3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Квантовые числа адронов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— это параметры, которые характеризуют частицы, участвующие в сильных взаимодействиях.</a:t>
            </a:r>
          </a:p>
          <a:p>
            <a:pPr marL="0" indent="0">
              <a:buNone/>
            </a:pP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квантовым числам адронов относятся:</a:t>
            </a:r>
          </a:p>
          <a:p>
            <a:pPr marL="0" indent="0">
              <a:buNone/>
            </a:pP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массы,</a:t>
            </a:r>
            <a:b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электрические заряды,</a:t>
            </a:r>
            <a:b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магнитные моменты,</a:t>
            </a:r>
            <a:b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времена жизни,</a:t>
            </a:r>
            <a:b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значения барионного заряда.</a:t>
            </a:r>
            <a:r>
              <a:rPr lang="ru-RU" sz="3500" dirty="0"/>
              <a:t> </a:t>
            </a:r>
          </a:p>
          <a:p>
            <a:pPr marL="0" indent="0">
              <a:buNone/>
            </a:pP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►Существуют два семейства адронов:</a:t>
            </a:r>
          </a:p>
          <a:p>
            <a:pPr marL="0" indent="0">
              <a:buNone/>
            </a:pPr>
            <a:r>
              <a:rPr lang="ru-RU" sz="3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Барионы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— адроны с тремя валентными кварками.</a:t>
            </a:r>
          </a:p>
          <a:p>
            <a:pPr marL="0" indent="0">
              <a:buNone/>
            </a:pPr>
            <a:r>
              <a:rPr lang="ru-RU" sz="3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Мезоны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— адроны с валентным кварком и </a:t>
            </a:r>
            <a:r>
              <a:rPr lang="ru-RU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антикварком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8846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3"/>
          <p:cNvSpPr/>
          <p:nvPr/>
        </p:nvSpPr>
        <p:spPr>
          <a:xfrm>
            <a:off x="254402" y="-144967"/>
            <a:ext cx="6512325" cy="2230244"/>
          </a:xfrm>
          <a:custGeom>
            <a:avLst/>
            <a:gdLst>
              <a:gd name="connsiteX0" fmla="*/ 1304705 w 6280666"/>
              <a:gd name="connsiteY0" fmla="*/ 1407769 h 1708368"/>
              <a:gd name="connsiteX1" fmla="*/ 423759 w 6280666"/>
              <a:gd name="connsiteY1" fmla="*/ 1686550 h 1708368"/>
              <a:gd name="connsiteX2" fmla="*/ 12 w 6280666"/>
              <a:gd name="connsiteY2" fmla="*/ 760998 h 1708368"/>
              <a:gd name="connsiteX3" fmla="*/ 434910 w 6280666"/>
              <a:gd name="connsiteY3" fmla="*/ 25018 h 1708368"/>
              <a:gd name="connsiteX4" fmla="*/ 1505427 w 6280666"/>
              <a:gd name="connsiteY4" fmla="*/ 192286 h 1708368"/>
              <a:gd name="connsiteX5" fmla="*/ 2174500 w 6280666"/>
              <a:gd name="connsiteY5" fmla="*/ 393008 h 1708368"/>
              <a:gd name="connsiteX6" fmla="*/ 2765515 w 6280666"/>
              <a:gd name="connsiteY6" fmla="*/ 526823 h 1708368"/>
              <a:gd name="connsiteX7" fmla="*/ 3378832 w 6280666"/>
              <a:gd name="connsiteY7" fmla="*/ 370706 h 1708368"/>
              <a:gd name="connsiteX8" fmla="*/ 3992149 w 6280666"/>
              <a:gd name="connsiteY8" fmla="*/ 504520 h 1708368"/>
              <a:gd name="connsiteX9" fmla="*/ 4348988 w 6280666"/>
              <a:gd name="connsiteY9" fmla="*/ 560276 h 1708368"/>
              <a:gd name="connsiteX10" fmla="*/ 4839642 w 6280666"/>
              <a:gd name="connsiteY10" fmla="*/ 437613 h 1708368"/>
              <a:gd name="connsiteX11" fmla="*/ 5140725 w 6280666"/>
              <a:gd name="connsiteY11" fmla="*/ 292647 h 1708368"/>
              <a:gd name="connsiteX12" fmla="*/ 5631378 w 6280666"/>
              <a:gd name="connsiteY12" fmla="*/ 225740 h 1708368"/>
              <a:gd name="connsiteX13" fmla="*/ 6110881 w 6280666"/>
              <a:gd name="connsiteY13" fmla="*/ 370706 h 1708368"/>
              <a:gd name="connsiteX14" fmla="*/ 6233544 w 6280666"/>
              <a:gd name="connsiteY14" fmla="*/ 660637 h 1708368"/>
              <a:gd name="connsiteX15" fmla="*/ 6278149 w 6280666"/>
              <a:gd name="connsiteY15" fmla="*/ 1017476 h 1708368"/>
              <a:gd name="connsiteX16" fmla="*/ 6166637 w 6280666"/>
              <a:gd name="connsiteY16" fmla="*/ 1329711 h 1708368"/>
              <a:gd name="connsiteX17" fmla="*/ 5921310 w 6280666"/>
              <a:gd name="connsiteY17" fmla="*/ 1385467 h 1708368"/>
              <a:gd name="connsiteX18" fmla="*/ 5497564 w 6280666"/>
              <a:gd name="connsiteY18" fmla="*/ 1218198 h 1708368"/>
              <a:gd name="connsiteX19" fmla="*/ 4940003 w 6280666"/>
              <a:gd name="connsiteY19" fmla="*/ 1463525 h 1708368"/>
              <a:gd name="connsiteX20" fmla="*/ 4549710 w 6280666"/>
              <a:gd name="connsiteY20" fmla="*/ 1641945 h 1708368"/>
              <a:gd name="connsiteX21" fmla="*/ 3769125 w 6280666"/>
              <a:gd name="connsiteY21" fmla="*/ 1519281 h 1708368"/>
              <a:gd name="connsiteX22" fmla="*/ 3111203 w 6280666"/>
              <a:gd name="connsiteY22" fmla="*/ 1441223 h 1708368"/>
              <a:gd name="connsiteX23" fmla="*/ 2609398 w 6280666"/>
              <a:gd name="connsiteY23" fmla="*/ 1664247 h 1708368"/>
              <a:gd name="connsiteX24" fmla="*/ 1996081 w 6280666"/>
              <a:gd name="connsiteY24" fmla="*/ 1396618 h 1708368"/>
              <a:gd name="connsiteX25" fmla="*/ 1427369 w 6280666"/>
              <a:gd name="connsiteY25" fmla="*/ 1307408 h 1708368"/>
              <a:gd name="connsiteX26" fmla="*/ 1304705 w 6280666"/>
              <a:gd name="connsiteY26" fmla="*/ 1407769 h 1708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6280666" h="1708368">
                <a:moveTo>
                  <a:pt x="1304705" y="1407769"/>
                </a:moveTo>
                <a:cubicBezTo>
                  <a:pt x="1137437" y="1470959"/>
                  <a:pt x="641208" y="1794345"/>
                  <a:pt x="423759" y="1686550"/>
                </a:cubicBezTo>
                <a:cubicBezTo>
                  <a:pt x="206310" y="1578755"/>
                  <a:pt x="-1846" y="1037920"/>
                  <a:pt x="12" y="760998"/>
                </a:cubicBezTo>
                <a:cubicBezTo>
                  <a:pt x="1870" y="484076"/>
                  <a:pt x="184008" y="119803"/>
                  <a:pt x="434910" y="25018"/>
                </a:cubicBezTo>
                <a:cubicBezTo>
                  <a:pt x="685812" y="-69767"/>
                  <a:pt x="1215495" y="130954"/>
                  <a:pt x="1505427" y="192286"/>
                </a:cubicBezTo>
                <a:cubicBezTo>
                  <a:pt x="1795359" y="253618"/>
                  <a:pt x="1964485" y="337252"/>
                  <a:pt x="2174500" y="393008"/>
                </a:cubicBezTo>
                <a:cubicBezTo>
                  <a:pt x="2384515" y="448764"/>
                  <a:pt x="2564793" y="530540"/>
                  <a:pt x="2765515" y="526823"/>
                </a:cubicBezTo>
                <a:cubicBezTo>
                  <a:pt x="2966237" y="523106"/>
                  <a:pt x="3174393" y="374423"/>
                  <a:pt x="3378832" y="370706"/>
                </a:cubicBezTo>
                <a:cubicBezTo>
                  <a:pt x="3583271" y="366989"/>
                  <a:pt x="3830456" y="472925"/>
                  <a:pt x="3992149" y="504520"/>
                </a:cubicBezTo>
                <a:cubicBezTo>
                  <a:pt x="4153842" y="536115"/>
                  <a:pt x="4207739" y="571427"/>
                  <a:pt x="4348988" y="560276"/>
                </a:cubicBezTo>
                <a:cubicBezTo>
                  <a:pt x="4490237" y="549125"/>
                  <a:pt x="4707686" y="482218"/>
                  <a:pt x="4839642" y="437613"/>
                </a:cubicBezTo>
                <a:cubicBezTo>
                  <a:pt x="4971598" y="393008"/>
                  <a:pt x="5008769" y="327959"/>
                  <a:pt x="5140725" y="292647"/>
                </a:cubicBezTo>
                <a:cubicBezTo>
                  <a:pt x="5272681" y="257335"/>
                  <a:pt x="5469685" y="212730"/>
                  <a:pt x="5631378" y="225740"/>
                </a:cubicBezTo>
                <a:cubicBezTo>
                  <a:pt x="5793071" y="238750"/>
                  <a:pt x="6010520" y="298223"/>
                  <a:pt x="6110881" y="370706"/>
                </a:cubicBezTo>
                <a:cubicBezTo>
                  <a:pt x="6211242" y="443189"/>
                  <a:pt x="6205666" y="552842"/>
                  <a:pt x="6233544" y="660637"/>
                </a:cubicBezTo>
                <a:cubicBezTo>
                  <a:pt x="6261422" y="768432"/>
                  <a:pt x="6289300" y="905964"/>
                  <a:pt x="6278149" y="1017476"/>
                </a:cubicBezTo>
                <a:cubicBezTo>
                  <a:pt x="6266998" y="1128988"/>
                  <a:pt x="6226110" y="1268379"/>
                  <a:pt x="6166637" y="1329711"/>
                </a:cubicBezTo>
                <a:cubicBezTo>
                  <a:pt x="6107164" y="1391043"/>
                  <a:pt x="6032822" y="1404052"/>
                  <a:pt x="5921310" y="1385467"/>
                </a:cubicBezTo>
                <a:cubicBezTo>
                  <a:pt x="5809798" y="1366882"/>
                  <a:pt x="5661115" y="1205188"/>
                  <a:pt x="5497564" y="1218198"/>
                </a:cubicBezTo>
                <a:cubicBezTo>
                  <a:pt x="5334013" y="1231208"/>
                  <a:pt x="5097979" y="1392900"/>
                  <a:pt x="4940003" y="1463525"/>
                </a:cubicBezTo>
                <a:cubicBezTo>
                  <a:pt x="4782027" y="1534150"/>
                  <a:pt x="4744856" y="1632652"/>
                  <a:pt x="4549710" y="1641945"/>
                </a:cubicBezTo>
                <a:cubicBezTo>
                  <a:pt x="4354564" y="1651238"/>
                  <a:pt x="4008876" y="1552735"/>
                  <a:pt x="3769125" y="1519281"/>
                </a:cubicBezTo>
                <a:cubicBezTo>
                  <a:pt x="3529374" y="1485827"/>
                  <a:pt x="3304491" y="1417062"/>
                  <a:pt x="3111203" y="1441223"/>
                </a:cubicBezTo>
                <a:cubicBezTo>
                  <a:pt x="2917915" y="1465384"/>
                  <a:pt x="2795252" y="1671681"/>
                  <a:pt x="2609398" y="1664247"/>
                </a:cubicBezTo>
                <a:cubicBezTo>
                  <a:pt x="2423544" y="1656813"/>
                  <a:pt x="2193086" y="1456091"/>
                  <a:pt x="1996081" y="1396618"/>
                </a:cubicBezTo>
                <a:cubicBezTo>
                  <a:pt x="1799076" y="1337145"/>
                  <a:pt x="1542598" y="1305549"/>
                  <a:pt x="1427369" y="1307408"/>
                </a:cubicBezTo>
                <a:cubicBezTo>
                  <a:pt x="1312140" y="1309266"/>
                  <a:pt x="1471973" y="1344579"/>
                  <a:pt x="1304705" y="1407769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5312" y="307374"/>
            <a:ext cx="10515600" cy="1325563"/>
          </a:xfrm>
        </p:spPr>
        <p:txBody>
          <a:bodyPr/>
          <a:lstStyle/>
          <a:p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Строение нейтрона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9857" y="1373284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 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►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Нейтрон является связанным состоянием трёх кварков: одного «верхнего» (u) и двух «нижних» (d) кварков (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кварковая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структура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udd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 Поскольку нейтрон тяжелее протона, то он может распадаться в свободном состоянии. Единственным каналом распада, разрешённым законом сохранения энергии и законами сохранения электрического заряда, является бета-распад нейтрона на протон</a:t>
            </a:r>
          </a:p>
        </p:txBody>
      </p:sp>
      <p:pic>
        <p:nvPicPr>
          <p:cNvPr id="5122" name="Picture 2" descr="Кварковая структура нейтрон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34542"/>
            <a:ext cx="3026229" cy="2814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9424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3"/>
          <p:cNvSpPr/>
          <p:nvPr/>
        </p:nvSpPr>
        <p:spPr>
          <a:xfrm>
            <a:off x="0" y="128059"/>
            <a:ext cx="7150308" cy="1697566"/>
          </a:xfrm>
          <a:custGeom>
            <a:avLst/>
            <a:gdLst>
              <a:gd name="connsiteX0" fmla="*/ 1299421 w 6682694"/>
              <a:gd name="connsiteY0" fmla="*/ 1174045 h 1402075"/>
              <a:gd name="connsiteX1" fmla="*/ 644666 w 6682694"/>
              <a:gd name="connsiteY1" fmla="*/ 1399823 h 1402075"/>
              <a:gd name="connsiteX2" fmla="*/ 385021 w 6682694"/>
              <a:gd name="connsiteY2" fmla="*/ 1016001 h 1402075"/>
              <a:gd name="connsiteX3" fmla="*/ 102799 w 6682694"/>
              <a:gd name="connsiteY3" fmla="*/ 801512 h 1402075"/>
              <a:gd name="connsiteX4" fmla="*/ 12488 w 6682694"/>
              <a:gd name="connsiteY4" fmla="*/ 270934 h 1402075"/>
              <a:gd name="connsiteX5" fmla="*/ 351155 w 6682694"/>
              <a:gd name="connsiteY5" fmla="*/ 67734 h 1402075"/>
              <a:gd name="connsiteX6" fmla="*/ 768843 w 6682694"/>
              <a:gd name="connsiteY6" fmla="*/ 203201 h 1402075"/>
              <a:gd name="connsiteX7" fmla="*/ 1186532 w 6682694"/>
              <a:gd name="connsiteY7" fmla="*/ 101601 h 1402075"/>
              <a:gd name="connsiteX8" fmla="*/ 1660666 w 6682694"/>
              <a:gd name="connsiteY8" fmla="*/ 22578 h 1402075"/>
              <a:gd name="connsiteX9" fmla="*/ 2078355 w 6682694"/>
              <a:gd name="connsiteY9" fmla="*/ 191912 h 1402075"/>
              <a:gd name="connsiteX10" fmla="*/ 2608932 w 6682694"/>
              <a:gd name="connsiteY10" fmla="*/ 259645 h 1402075"/>
              <a:gd name="connsiteX11" fmla="*/ 3071777 w 6682694"/>
              <a:gd name="connsiteY11" fmla="*/ 191912 h 1402075"/>
              <a:gd name="connsiteX12" fmla="*/ 3444310 w 6682694"/>
              <a:gd name="connsiteY12" fmla="*/ 56445 h 1402075"/>
              <a:gd name="connsiteX13" fmla="*/ 3974888 w 6682694"/>
              <a:gd name="connsiteY13" fmla="*/ 33867 h 1402075"/>
              <a:gd name="connsiteX14" fmla="*/ 4403866 w 6682694"/>
              <a:gd name="connsiteY14" fmla="*/ 158045 h 1402075"/>
              <a:gd name="connsiteX15" fmla="*/ 4652221 w 6682694"/>
              <a:gd name="connsiteY15" fmla="*/ 191912 h 1402075"/>
              <a:gd name="connsiteX16" fmla="*/ 4776399 w 6682694"/>
              <a:gd name="connsiteY16" fmla="*/ 101601 h 1402075"/>
              <a:gd name="connsiteX17" fmla="*/ 4765110 w 6682694"/>
              <a:gd name="connsiteY17" fmla="*/ 11289 h 1402075"/>
              <a:gd name="connsiteX18" fmla="*/ 5115066 w 6682694"/>
              <a:gd name="connsiteY18" fmla="*/ 11289 h 1402075"/>
              <a:gd name="connsiteX19" fmla="*/ 5182799 w 6682694"/>
              <a:gd name="connsiteY19" fmla="*/ 101601 h 1402075"/>
              <a:gd name="connsiteX20" fmla="*/ 5171510 w 6682694"/>
              <a:gd name="connsiteY20" fmla="*/ 169334 h 1402075"/>
              <a:gd name="connsiteX21" fmla="*/ 5431155 w 6682694"/>
              <a:gd name="connsiteY21" fmla="*/ 237067 h 1402075"/>
              <a:gd name="connsiteX22" fmla="*/ 5803688 w 6682694"/>
              <a:gd name="connsiteY22" fmla="*/ 203201 h 1402075"/>
              <a:gd name="connsiteX23" fmla="*/ 6074621 w 6682694"/>
              <a:gd name="connsiteY23" fmla="*/ 146756 h 1402075"/>
              <a:gd name="connsiteX24" fmla="*/ 6356843 w 6682694"/>
              <a:gd name="connsiteY24" fmla="*/ 146756 h 1402075"/>
              <a:gd name="connsiteX25" fmla="*/ 6639066 w 6682694"/>
              <a:gd name="connsiteY25" fmla="*/ 282223 h 1402075"/>
              <a:gd name="connsiteX26" fmla="*/ 6672932 w 6682694"/>
              <a:gd name="connsiteY26" fmla="*/ 361245 h 1402075"/>
              <a:gd name="connsiteX27" fmla="*/ 6672932 w 6682694"/>
              <a:gd name="connsiteY27" fmla="*/ 451556 h 1402075"/>
              <a:gd name="connsiteX28" fmla="*/ 6560043 w 6682694"/>
              <a:gd name="connsiteY28" fmla="*/ 575734 h 1402075"/>
              <a:gd name="connsiteX29" fmla="*/ 6537466 w 6682694"/>
              <a:gd name="connsiteY29" fmla="*/ 835378 h 1402075"/>
              <a:gd name="connsiteX30" fmla="*/ 6605199 w 6682694"/>
              <a:gd name="connsiteY30" fmla="*/ 1072445 h 1402075"/>
              <a:gd name="connsiteX31" fmla="*/ 6605199 w 6682694"/>
              <a:gd name="connsiteY31" fmla="*/ 1207912 h 1402075"/>
              <a:gd name="connsiteX32" fmla="*/ 6300399 w 6682694"/>
              <a:gd name="connsiteY32" fmla="*/ 1298223 h 1402075"/>
              <a:gd name="connsiteX33" fmla="*/ 6243955 w 6682694"/>
              <a:gd name="connsiteY33" fmla="*/ 1038578 h 1402075"/>
              <a:gd name="connsiteX34" fmla="*/ 5927866 w 6682694"/>
              <a:gd name="connsiteY34" fmla="*/ 1049867 h 1402075"/>
              <a:gd name="connsiteX35" fmla="*/ 5397288 w 6682694"/>
              <a:gd name="connsiteY35" fmla="*/ 1219201 h 1402075"/>
              <a:gd name="connsiteX36" fmla="*/ 4821555 w 6682694"/>
              <a:gd name="connsiteY36" fmla="*/ 1128889 h 1402075"/>
              <a:gd name="connsiteX37" fmla="*/ 4279688 w 6682694"/>
              <a:gd name="connsiteY37" fmla="*/ 1061156 h 1402075"/>
              <a:gd name="connsiteX38" fmla="*/ 3523332 w 6682694"/>
              <a:gd name="connsiteY38" fmla="*/ 1095023 h 1402075"/>
              <a:gd name="connsiteX39" fmla="*/ 3139510 w 6682694"/>
              <a:gd name="connsiteY39" fmla="*/ 1230489 h 1402075"/>
              <a:gd name="connsiteX40" fmla="*/ 2857288 w 6682694"/>
              <a:gd name="connsiteY40" fmla="*/ 1196623 h 1402075"/>
              <a:gd name="connsiteX41" fmla="*/ 2608932 w 6682694"/>
              <a:gd name="connsiteY41" fmla="*/ 1016001 h 1402075"/>
              <a:gd name="connsiteX42" fmla="*/ 2078355 w 6682694"/>
              <a:gd name="connsiteY42" fmla="*/ 993423 h 1402075"/>
              <a:gd name="connsiteX43" fmla="*/ 1750977 w 6682694"/>
              <a:gd name="connsiteY43" fmla="*/ 993423 h 1402075"/>
              <a:gd name="connsiteX44" fmla="*/ 1457466 w 6682694"/>
              <a:gd name="connsiteY44" fmla="*/ 1162756 h 1402075"/>
              <a:gd name="connsiteX45" fmla="*/ 1299421 w 6682694"/>
              <a:gd name="connsiteY45" fmla="*/ 1174045 h 140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6682694" h="1402075">
                <a:moveTo>
                  <a:pt x="1299421" y="1174045"/>
                </a:moveTo>
                <a:cubicBezTo>
                  <a:pt x="1163954" y="1213556"/>
                  <a:pt x="797066" y="1426164"/>
                  <a:pt x="644666" y="1399823"/>
                </a:cubicBezTo>
                <a:cubicBezTo>
                  <a:pt x="492266" y="1373482"/>
                  <a:pt x="475332" y="1115719"/>
                  <a:pt x="385021" y="1016001"/>
                </a:cubicBezTo>
                <a:cubicBezTo>
                  <a:pt x="294710" y="916283"/>
                  <a:pt x="164888" y="925690"/>
                  <a:pt x="102799" y="801512"/>
                </a:cubicBezTo>
                <a:cubicBezTo>
                  <a:pt x="40710" y="677334"/>
                  <a:pt x="-28905" y="393230"/>
                  <a:pt x="12488" y="270934"/>
                </a:cubicBezTo>
                <a:cubicBezTo>
                  <a:pt x="53881" y="148638"/>
                  <a:pt x="225096" y="79023"/>
                  <a:pt x="351155" y="67734"/>
                </a:cubicBezTo>
                <a:cubicBezTo>
                  <a:pt x="477214" y="56445"/>
                  <a:pt x="629613" y="197556"/>
                  <a:pt x="768843" y="203201"/>
                </a:cubicBezTo>
                <a:cubicBezTo>
                  <a:pt x="908072" y="208845"/>
                  <a:pt x="1037895" y="131705"/>
                  <a:pt x="1186532" y="101601"/>
                </a:cubicBezTo>
                <a:cubicBezTo>
                  <a:pt x="1335169" y="71497"/>
                  <a:pt x="1512029" y="7526"/>
                  <a:pt x="1660666" y="22578"/>
                </a:cubicBezTo>
                <a:cubicBezTo>
                  <a:pt x="1809303" y="37630"/>
                  <a:pt x="1920311" y="152401"/>
                  <a:pt x="2078355" y="191912"/>
                </a:cubicBezTo>
                <a:cubicBezTo>
                  <a:pt x="2236399" y="231423"/>
                  <a:pt x="2443362" y="259645"/>
                  <a:pt x="2608932" y="259645"/>
                </a:cubicBezTo>
                <a:cubicBezTo>
                  <a:pt x="2774502" y="259645"/>
                  <a:pt x="2932547" y="225779"/>
                  <a:pt x="3071777" y="191912"/>
                </a:cubicBezTo>
                <a:cubicBezTo>
                  <a:pt x="3211007" y="158045"/>
                  <a:pt x="3293792" y="82786"/>
                  <a:pt x="3444310" y="56445"/>
                </a:cubicBezTo>
                <a:cubicBezTo>
                  <a:pt x="3594828" y="30104"/>
                  <a:pt x="3814962" y="16934"/>
                  <a:pt x="3974888" y="33867"/>
                </a:cubicBezTo>
                <a:cubicBezTo>
                  <a:pt x="4134814" y="50800"/>
                  <a:pt x="4290977" y="131704"/>
                  <a:pt x="4403866" y="158045"/>
                </a:cubicBezTo>
                <a:cubicBezTo>
                  <a:pt x="4516755" y="184386"/>
                  <a:pt x="4590132" y="201319"/>
                  <a:pt x="4652221" y="191912"/>
                </a:cubicBezTo>
                <a:cubicBezTo>
                  <a:pt x="4714310" y="182505"/>
                  <a:pt x="4757584" y="131705"/>
                  <a:pt x="4776399" y="101601"/>
                </a:cubicBezTo>
                <a:cubicBezTo>
                  <a:pt x="4795214" y="71497"/>
                  <a:pt x="4708666" y="26341"/>
                  <a:pt x="4765110" y="11289"/>
                </a:cubicBezTo>
                <a:cubicBezTo>
                  <a:pt x="4821554" y="-3763"/>
                  <a:pt x="5045451" y="-3763"/>
                  <a:pt x="5115066" y="11289"/>
                </a:cubicBezTo>
                <a:cubicBezTo>
                  <a:pt x="5184681" y="26341"/>
                  <a:pt x="5173392" y="75260"/>
                  <a:pt x="5182799" y="101601"/>
                </a:cubicBezTo>
                <a:cubicBezTo>
                  <a:pt x="5192206" y="127942"/>
                  <a:pt x="5130117" y="146756"/>
                  <a:pt x="5171510" y="169334"/>
                </a:cubicBezTo>
                <a:cubicBezTo>
                  <a:pt x="5212903" y="191912"/>
                  <a:pt x="5325792" y="231422"/>
                  <a:pt x="5431155" y="237067"/>
                </a:cubicBezTo>
                <a:cubicBezTo>
                  <a:pt x="5536518" y="242711"/>
                  <a:pt x="5696444" y="218253"/>
                  <a:pt x="5803688" y="203201"/>
                </a:cubicBezTo>
                <a:cubicBezTo>
                  <a:pt x="5910932" y="188149"/>
                  <a:pt x="5982429" y="156163"/>
                  <a:pt x="6074621" y="146756"/>
                </a:cubicBezTo>
                <a:cubicBezTo>
                  <a:pt x="6166813" y="137349"/>
                  <a:pt x="6262769" y="124178"/>
                  <a:pt x="6356843" y="146756"/>
                </a:cubicBezTo>
                <a:cubicBezTo>
                  <a:pt x="6450917" y="169334"/>
                  <a:pt x="6586385" y="246475"/>
                  <a:pt x="6639066" y="282223"/>
                </a:cubicBezTo>
                <a:cubicBezTo>
                  <a:pt x="6691747" y="317971"/>
                  <a:pt x="6667288" y="333023"/>
                  <a:pt x="6672932" y="361245"/>
                </a:cubicBezTo>
                <a:cubicBezTo>
                  <a:pt x="6678576" y="389467"/>
                  <a:pt x="6691747" y="415808"/>
                  <a:pt x="6672932" y="451556"/>
                </a:cubicBezTo>
                <a:cubicBezTo>
                  <a:pt x="6654117" y="487304"/>
                  <a:pt x="6582621" y="511764"/>
                  <a:pt x="6560043" y="575734"/>
                </a:cubicBezTo>
                <a:cubicBezTo>
                  <a:pt x="6537465" y="639704"/>
                  <a:pt x="6529940" y="752593"/>
                  <a:pt x="6537466" y="835378"/>
                </a:cubicBezTo>
                <a:cubicBezTo>
                  <a:pt x="6544992" y="918163"/>
                  <a:pt x="6593910" y="1010356"/>
                  <a:pt x="6605199" y="1072445"/>
                </a:cubicBezTo>
                <a:cubicBezTo>
                  <a:pt x="6616488" y="1134534"/>
                  <a:pt x="6655999" y="1170282"/>
                  <a:pt x="6605199" y="1207912"/>
                </a:cubicBezTo>
                <a:cubicBezTo>
                  <a:pt x="6554399" y="1245542"/>
                  <a:pt x="6360606" y="1326445"/>
                  <a:pt x="6300399" y="1298223"/>
                </a:cubicBezTo>
                <a:cubicBezTo>
                  <a:pt x="6240192" y="1270001"/>
                  <a:pt x="6306044" y="1079971"/>
                  <a:pt x="6243955" y="1038578"/>
                </a:cubicBezTo>
                <a:cubicBezTo>
                  <a:pt x="6181866" y="997185"/>
                  <a:pt x="6068977" y="1019763"/>
                  <a:pt x="5927866" y="1049867"/>
                </a:cubicBezTo>
                <a:cubicBezTo>
                  <a:pt x="5786755" y="1079971"/>
                  <a:pt x="5581673" y="1206031"/>
                  <a:pt x="5397288" y="1219201"/>
                </a:cubicBezTo>
                <a:cubicBezTo>
                  <a:pt x="5212903" y="1232371"/>
                  <a:pt x="5007822" y="1155230"/>
                  <a:pt x="4821555" y="1128889"/>
                </a:cubicBezTo>
                <a:cubicBezTo>
                  <a:pt x="4635288" y="1102548"/>
                  <a:pt x="4496058" y="1066800"/>
                  <a:pt x="4279688" y="1061156"/>
                </a:cubicBezTo>
                <a:cubicBezTo>
                  <a:pt x="4063318" y="1055512"/>
                  <a:pt x="3713362" y="1066801"/>
                  <a:pt x="3523332" y="1095023"/>
                </a:cubicBezTo>
                <a:cubicBezTo>
                  <a:pt x="3333302" y="1123245"/>
                  <a:pt x="3250517" y="1213556"/>
                  <a:pt x="3139510" y="1230489"/>
                </a:cubicBezTo>
                <a:cubicBezTo>
                  <a:pt x="3028503" y="1247422"/>
                  <a:pt x="2945718" y="1232371"/>
                  <a:pt x="2857288" y="1196623"/>
                </a:cubicBezTo>
                <a:cubicBezTo>
                  <a:pt x="2768858" y="1160875"/>
                  <a:pt x="2738754" y="1049868"/>
                  <a:pt x="2608932" y="1016001"/>
                </a:cubicBezTo>
                <a:cubicBezTo>
                  <a:pt x="2479110" y="982134"/>
                  <a:pt x="2221347" y="997186"/>
                  <a:pt x="2078355" y="993423"/>
                </a:cubicBezTo>
                <a:cubicBezTo>
                  <a:pt x="1935363" y="989660"/>
                  <a:pt x="1854459" y="965201"/>
                  <a:pt x="1750977" y="993423"/>
                </a:cubicBezTo>
                <a:cubicBezTo>
                  <a:pt x="1647496" y="1021645"/>
                  <a:pt x="1527081" y="1136415"/>
                  <a:pt x="1457466" y="1162756"/>
                </a:cubicBezTo>
                <a:cubicBezTo>
                  <a:pt x="1387851" y="1189097"/>
                  <a:pt x="1434888" y="1134534"/>
                  <a:pt x="1299421" y="1174045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glow>
              <a:schemeClr val="accent1">
                <a:alpha val="40000"/>
              </a:schemeClr>
            </a:glow>
            <a:softEdge rad="190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2777" y="128059"/>
            <a:ext cx="10515600" cy="1325563"/>
          </a:xfrm>
        </p:spPr>
        <p:txBody>
          <a:bodyPr/>
          <a:lstStyle/>
          <a:p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Связь кварков и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глюонов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2777" y="1461736"/>
            <a:ext cx="105156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►Связь кварков 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глюонов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основана на сильном взаимодействии, которое удерживает кварки внутри элементарных частиц (адронов).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►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Глюоны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(от англ.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glue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«клей») как бы «склеивают» кварки между собой и являются переносчиками сильного взаимодействия. При испускании или поглощении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глюона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кварки изменяют цвет, при этом остальные квантовые числа кварка и его аромат не изменяются.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►Когда кварки находятся близко друг от друга, силы, их связывающие, малы, но по мере увеличения расстояния между кварками эти силы растут. В результате свободные кварки 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глюоны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природе не наблюдаются, они «заперты» внутри бесцветных адронов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13176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915</TotalTime>
  <Words>595</Words>
  <Application>Microsoft Office PowerPoint</Application>
  <PresentationFormat>Широкоэкранный</PresentationFormat>
  <Paragraphs>55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Тема Office</vt:lpstr>
      <vt:lpstr>Строение атома</vt:lpstr>
      <vt:lpstr>Определение атома</vt:lpstr>
      <vt:lpstr>Строение  атома</vt:lpstr>
      <vt:lpstr>Электроны</vt:lpstr>
      <vt:lpstr>Строение ядра</vt:lpstr>
      <vt:lpstr>Строение протона</vt:lpstr>
      <vt:lpstr>Валентные кварки</vt:lpstr>
      <vt:lpstr>Строение нейтрона</vt:lpstr>
      <vt:lpstr>Связь кварков и глюонов</vt:lpstr>
      <vt:lpstr>Вывод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Строение атома</dc:title>
  <dc:creator>vladb</dc:creator>
  <cp:lastModifiedBy>Ольга Садомова</cp:lastModifiedBy>
  <cp:revision>30</cp:revision>
  <dcterms:created xsi:type="dcterms:W3CDTF">2024-10-17T05:53:47Z</dcterms:created>
  <dcterms:modified xsi:type="dcterms:W3CDTF">2024-10-31T11:45:22Z</dcterms:modified>
</cp:coreProperties>
</file>