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image/x-emf" Extension="emf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3" Target="docProps/core.xml" Type="http://schemas.openxmlformats.org/package/2006/relationships/metadata/core-properties"/>
  <Relationship Id="rId2" Target="docProps/app.xml" Type="http://schemas.openxmlformats.org/officeDocument/2006/relationships/extended-properties"/>
  <Relationship Id="rId1" Target="ppt/presentation.xml" Type="http://schemas.openxmlformats.org/officeDocument/2006/relationships/officeDocument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/>
  <p:notesSz cx="6858000" cy="9144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def="{5C22544A-7EE6-4342-B048-85BDC9FD1C3A}">
  <a:tblStyle styleId="{5C22544A-7EE6-4342-B048-85BDC9FD1C3A}" styleName="Средний стиль 2 - акцент 1">
    <a:wholeTbl>
      <a:tcTxStyle b="def" i="def"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2H>
      <a:tcStyle/>
    </a:band2H>
    <a:band1V>
      <a:tcStyle>
        <a:fill>
          <a:solidFill>
            <a:schemeClr val="accent1">
              <a:tint val="40000"/>
            </a:schemeClr>
          </a:solidFill>
        </a:fill>
      </a:tcStyle>
    </a:band1V>
    <a:band2V>
      <a:tcStyle/>
    </a:band2V>
    <a:la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def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 i="def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no" ?>
<Relationships xmlns="http://schemas.openxmlformats.org/package/2006/relationships">
  <Relationship Id="rId23" Target="slides/slide21.xml" Type="http://schemas.openxmlformats.org/officeDocument/2006/relationships/slide"/>
  <Relationship Id="rId22" Target="slides/slide20.xml" Type="http://schemas.openxmlformats.org/officeDocument/2006/relationships/slide"/>
  <Relationship Id="rId21" Target="slides/slide19.xml" Type="http://schemas.openxmlformats.org/officeDocument/2006/relationships/slide"/>
  <Relationship Id="rId13" Target="slides/slide11.xml" Type="http://schemas.openxmlformats.org/officeDocument/2006/relationships/slide"/>
  <Relationship Id="rId24" Target="tableStyles.xml" Type="http://schemas.openxmlformats.org/officeDocument/2006/relationships/tableStyles"/>
  <Relationship Id="rId11" Target="slides/slide9.xml" Type="http://schemas.openxmlformats.org/officeDocument/2006/relationships/slide"/>
  <Relationship Id="rId18" Target="slides/slide16.xml" Type="http://schemas.openxmlformats.org/officeDocument/2006/relationships/slide"/>
  <Relationship Id="rId17" Target="slides/slide15.xml" Type="http://schemas.openxmlformats.org/officeDocument/2006/relationships/slide"/>
  <Relationship Id="rId10" Target="slides/slide8.xml" Type="http://schemas.openxmlformats.org/officeDocument/2006/relationships/slide"/>
  <Relationship Id="rId15" Target="slides/slide13.xml" Type="http://schemas.openxmlformats.org/officeDocument/2006/relationships/slide"/>
  <Relationship Id="rId9" Target="slides/slide7.xml" Type="http://schemas.openxmlformats.org/officeDocument/2006/relationships/slide"/>
  <Relationship Id="rId20" Target="slides/slide18.xml" Type="http://schemas.openxmlformats.org/officeDocument/2006/relationships/slide"/>
  <Relationship Id="rId19" Target="slides/slide17.xml" Type="http://schemas.openxmlformats.org/officeDocument/2006/relationships/slide"/>
  <Relationship Id="rId8" Target="slides/slide6.xml" Type="http://schemas.openxmlformats.org/officeDocument/2006/relationships/slide"/>
  <Relationship Id="rId7" Target="slides/slide5.xml" Type="http://schemas.openxmlformats.org/officeDocument/2006/relationships/slide"/>
  <Relationship Id="rId14" Target="slides/slide12.xml" Type="http://schemas.openxmlformats.org/officeDocument/2006/relationships/slide"/>
  <Relationship Id="rId6" Target="slides/slide4.xml" Type="http://schemas.openxmlformats.org/officeDocument/2006/relationships/slide"/>
  <Relationship Id="rId5" Target="slides/slide3.xml" Type="http://schemas.openxmlformats.org/officeDocument/2006/relationships/slide"/>
  <Relationship Id="rId4" Target="slides/slide2.xml" Type="http://schemas.openxmlformats.org/officeDocument/2006/relationships/slide"/>
  <Relationship Id="rId16" Target="slides/slide14.xml" Type="http://schemas.openxmlformats.org/officeDocument/2006/relationships/slide"/>
  <Relationship Id="rId12" Target="slides/slide10.xml" Type="http://schemas.openxmlformats.org/officeDocument/2006/relationships/slide"/>
  <Relationship Id="rId3" Target="slides/slide1.xml" Type="http://schemas.openxmlformats.org/officeDocument/2006/relationships/slide"/>
  <Relationship Id="rId2" Target="slideMasters/slideMaster1.xml" Type="http://schemas.openxmlformats.org/officeDocument/2006/relationships/slideMaster"/>
  <Relationship Id="rId1" Target="theme/theme1.xml" Type="http://schemas.openxmlformats.org/officeDocument/2006/relationships/them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48" name="GroupShape 4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9" name="Shape 49"/>
          <p:cNvSpPr txBox="true"/>
          <p:nvPr isPhoto="false">
            <p:ph idx="0" type="title"/>
          </p:nvPr>
        </p:nvSpPr>
        <p:spPr>
          <a:xfrm flipH="false" flipV="false" rot="0">
            <a:off x="1432560" y="359898"/>
            <a:ext cx="7406640" cy="1472184"/>
          </a:xfrm>
          <a:prstGeom prst="rect">
            <a:avLst/>
          </a:prstGeom>
        </p:spPr>
        <p:txBody>
          <a:bodyPr anchor="b"/>
          <a:lstStyle>
            <a:defPPr/>
            <a:lvl1pPr algn="l" lvl="0"/>
          </a:lstStyle>
          <a:p>
            <a:r>
              <a:t>Образец заголовка</a:t>
            </a:r>
          </a:p>
        </p:txBody>
      </p:sp>
      <p:sp>
        <p:nvSpPr>
          <p:cNvPr hidden="false" id="50" name="Shape 50"/>
          <p:cNvSpPr txBox="true"/>
          <p:nvPr isPhoto="false">
            <p:ph idx="1" type="subTitle"/>
          </p:nvPr>
        </p:nvSpPr>
        <p:spPr>
          <a:xfrm flipH="false" flipV="false" rot="0">
            <a:off x="1432560" y="1850064"/>
            <a:ext cx="7406640" cy="1752599"/>
          </a:xfrm>
          <a:prstGeom prst="rect">
            <a:avLst/>
          </a:prstGeom>
        </p:spPr>
        <p:txBody>
          <a:bodyPr tIns="0"/>
          <a:lstStyle>
            <a:defPPr/>
            <a:lvl1pPr algn="l" indent="0" lvl="0" marL="27432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algn="ctr" indent="0" lvl="1" marL="457200">
              <a:buNone/>
            </a:lvl2pPr>
            <a:lvl3pPr algn="ctr" indent="0" lvl="2" marL="914400">
              <a:buNone/>
            </a:lvl3pPr>
            <a:lvl4pPr algn="ctr" indent="0" lvl="3" marL="1371600">
              <a:buNone/>
            </a:lvl4pPr>
            <a:lvl5pPr algn="ctr" indent="0" lvl="4" marL="1828800">
              <a:buNone/>
            </a:lvl5pPr>
            <a:lvl6pPr algn="ctr" indent="0" lvl="5" marL="2286000">
              <a:buNone/>
            </a:lvl6pPr>
            <a:lvl7pPr algn="ctr" indent="0" lvl="6" marL="2743200">
              <a:buNone/>
            </a:lvl7pPr>
            <a:lvl8pPr algn="ctr" indent="0" lvl="7" marL="3200400">
              <a:buNone/>
            </a:lvl8pPr>
            <a:lvl9pPr algn="ctr" indent="0" lvl="8" marL="3657600">
              <a:buNone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51" name="Shape 5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05.06.2020</a:t>
            </a:r>
          </a:p>
        </p:txBody>
      </p:sp>
      <p:sp>
        <p:nvSpPr>
          <p:cNvPr hidden="false" id="52" name="Shape 5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3" name="Shape 5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hidden="false" id="54" name="Shape 54"/>
          <p:cNvSpPr txBox="false"/>
          <p:nvPr isPhoto="false"/>
        </p:nvSpPr>
        <p:spPr>
          <a:xfrm flipH="false" flipV="false" rot="0">
            <a:off x="921433" y="1413802"/>
            <a:ext cx="210311" cy="210311"/>
          </a:xfrm>
          <a:prstGeom prst="ellipse">
            <a:avLst/>
          </a:prstGeom>
          <a:gradFill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</a:gradFill>
          <a:ln w="2000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55" name="Shape 55"/>
          <p:cNvSpPr txBox="false"/>
          <p:nvPr isPhoto="false"/>
        </p:nvSpPr>
        <p:spPr>
          <a:xfrm flipH="false" flipV="false" rot="0">
            <a:off x="1157176" y="1345016"/>
            <a:ext cx="64008" cy="64008"/>
          </a:xfrm>
          <a:prstGeom prst="ellipse">
            <a:avLst/>
          </a:prstGeom>
          <a:noFill/>
          <a:ln w="12700">
            <a:solidFill>
              <a:schemeClr val="accent1">
                <a:shade val="75000"/>
                <a:alpha val="6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33" name="GroupShape 3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4" name="Shape 34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5" name="Shape 35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6" name="Shape 3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05.06.2020</a:t>
            </a:r>
          </a:p>
        </p:txBody>
      </p:sp>
      <p:sp>
        <p:nvSpPr>
          <p:cNvPr hidden="false" id="37" name="Shape 3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8" name="Shape 3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86" name="GroupShape 8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7" name="Shape 87"/>
          <p:cNvSpPr txBox="true"/>
          <p:nvPr isPhoto="false">
            <p:ph idx="0" type="title"/>
          </p:nvPr>
        </p:nvSpPr>
        <p:spPr>
          <a:xfrm flipH="false" flipV="false" rot="0">
            <a:off x="6858000" y="274639"/>
            <a:ext cx="18288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88" name="Shape 88"/>
          <p:cNvSpPr txBox="true"/>
          <p:nvPr isPhoto="false">
            <p:ph idx="1" type="body"/>
          </p:nvPr>
        </p:nvSpPr>
        <p:spPr>
          <a:xfrm flipH="false" flipV="false" rot="0">
            <a:off x="1143000" y="274640"/>
            <a:ext cx="55626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89" name="Shape 8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05.06.2020</a:t>
            </a:r>
          </a:p>
        </p:txBody>
      </p:sp>
      <p:sp>
        <p:nvSpPr>
          <p:cNvPr hidden="false" id="90" name="Shape 9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91" name="Shape 9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12" name="GroupShape 1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" name="Shape 1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4" name="Shape 14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5" name="Shape 1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05.06.2020</a:t>
            </a:r>
          </a:p>
        </p:txBody>
      </p:sp>
      <p:sp>
        <p:nvSpPr>
          <p:cNvPr hidden="false" id="16" name="Shape 1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7" name="Shape 1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secHead">
  <p:cSld name="Title and Subtitle">
    <p:spTree>
      <p:nvGrpSpPr>
        <p:cNvPr hidden="false" id="56" name="GroupShape 5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7" name="Shape 57"/>
          <p:cNvSpPr txBox="false"/>
          <p:nvPr isPhoto="false"/>
        </p:nvSpPr>
        <p:spPr>
          <a:xfrm flipH="false" flipV="false" rot="0"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>
            <a:solidFill>
              <a:schemeClr val="lt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58" name="Shape 58"/>
          <p:cNvSpPr txBox="true"/>
          <p:nvPr isPhoto="false">
            <p:ph idx="0" type="title"/>
          </p:nvPr>
        </p:nvSpPr>
        <p:spPr>
          <a:xfrm flipH="false" flipV="false" rot="0">
            <a:off x="2578392" y="2600325"/>
            <a:ext cx="6400800" cy="2286000"/>
          </a:xfrm>
          <a:prstGeom prst="rect">
            <a:avLst/>
          </a:prstGeom>
        </p:spPr>
        <p:txBody>
          <a:bodyPr anchor="t"/>
          <a:lstStyle>
            <a:defPPr/>
            <a:lvl1pPr algn="l" lvl="0">
              <a:lnSpc>
                <a:spcPts val="4500"/>
              </a:lnSpc>
              <a:buNone/>
              <a:defRPr b="true" cap="all" sz="4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59" name="Shape 59"/>
          <p:cNvSpPr txBox="true"/>
          <p:nvPr isPhoto="false">
            <p:ph idx="1" type="body"/>
          </p:nvPr>
        </p:nvSpPr>
        <p:spPr>
          <a:xfrm flipH="false" flipV="false" rot="0">
            <a:off x="2578392" y="1066800"/>
            <a:ext cx="6400800" cy="1509712"/>
          </a:xfrm>
          <a:prstGeom prst="rect">
            <a:avLst/>
          </a:prstGeom>
        </p:spPr>
        <p:txBody>
          <a:bodyPr anchor="b"/>
          <a:lstStyle>
            <a:defPPr/>
            <a:lvl1pPr indent="0" lvl="0" marL="18288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lv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lvl="2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lvl="3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lvl="4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60" name="Shape 6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05.06.2020</a:t>
            </a:r>
          </a:p>
        </p:txBody>
      </p:sp>
      <p:sp>
        <p:nvSpPr>
          <p:cNvPr hidden="false" id="61" name="Shape 6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2" name="Shape 6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hidden="false" id="63" name="Shape 63"/>
          <p:cNvSpPr txBox="false"/>
          <p:nvPr isPhoto="false"/>
        </p:nvSpPr>
        <p:spPr>
          <a:xfrm flipH="false" flipV="false" rot="0"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>
            <a:solidFill>
              <a:schemeClr val="lt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4" name="Shape 64"/>
          <p:cNvSpPr txBox="false"/>
          <p:nvPr isPhoto="false"/>
        </p:nvSpPr>
        <p:spPr>
          <a:xfrm flipH="false" flipV="false" rot="0">
            <a:off x="2172321" y="2814656"/>
            <a:ext cx="210311" cy="210311"/>
          </a:xfrm>
          <a:prstGeom prst="ellipse">
            <a:avLst/>
          </a:prstGeom>
          <a:gradFill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</a:gradFill>
          <a:ln w="2000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5" name="Shape 65"/>
          <p:cNvSpPr txBox="false"/>
          <p:nvPr isPhoto="false"/>
        </p:nvSpPr>
        <p:spPr>
          <a:xfrm flipH="false" flipV="false" rot="0">
            <a:off x="2408064" y="2745870"/>
            <a:ext cx="64007" cy="64007"/>
          </a:xfrm>
          <a:prstGeom prst="ellipse">
            <a:avLst/>
          </a:prstGeom>
          <a:noFill/>
          <a:ln w="12700">
            <a:solidFill>
              <a:schemeClr val="accent1">
                <a:shade val="75000"/>
                <a:alpha val="6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18" name="GroupShape 1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" name="Shape 19"/>
          <p:cNvSpPr txBox="true"/>
          <p:nvPr isPhoto="false">
            <p:ph idx="0" type="title"/>
          </p:nvPr>
        </p:nvSpPr>
        <p:spPr>
          <a:xfrm flipH="false" flipV="false" rot="0">
            <a:off x="1435608" y="274320"/>
            <a:ext cx="7498080" cy="1143000"/>
          </a:xfrm>
          <a:prstGeom prst="rect">
            <a:avLst/>
          </a:prstGeom>
        </p:spPr>
        <p:txBody>
          <a:bodyPr anchor="ctr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0" name="Shape 2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05.06.2020</a:t>
            </a:r>
          </a:p>
        </p:txBody>
      </p:sp>
      <p:sp>
        <p:nvSpPr>
          <p:cNvPr hidden="false" id="21" name="Shape 2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2" name="Shape 2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79" name="GroupShape 7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0" name="Shape 80"/>
          <p:cNvSpPr txBox="true"/>
          <p:nvPr isPhoto="false">
            <p:ph idx="0" type="title"/>
          </p:nvPr>
        </p:nvSpPr>
        <p:spPr>
          <a:xfrm flipH="false" flipV="false" rot="0">
            <a:off x="1435608" y="274320"/>
            <a:ext cx="749808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81" name="Shape 81"/>
          <p:cNvSpPr txBox="true"/>
          <p:nvPr isPhoto="false">
            <p:ph idx="1" type="body"/>
          </p:nvPr>
        </p:nvSpPr>
        <p:spPr>
          <a:xfrm flipH="false" flipV="false" rot="0">
            <a:off x="1435608" y="1524000"/>
            <a:ext cx="3657600" cy="4663440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82" name="Shape 82"/>
          <p:cNvSpPr txBox="true"/>
          <p:nvPr isPhoto="false">
            <p:ph idx="2" type="body"/>
          </p:nvPr>
        </p:nvSpPr>
        <p:spPr>
          <a:xfrm flipH="false" flipV="false" rot="0">
            <a:off x="5276088" y="1524000"/>
            <a:ext cx="3657600" cy="4663440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83" name="Shape 8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05.06.2020</a:t>
            </a:r>
          </a:p>
        </p:txBody>
      </p:sp>
      <p:sp>
        <p:nvSpPr>
          <p:cNvPr hidden="false" id="84" name="Shape 8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85" name="Shape 8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blank">
  <p:cSld name="Blank">
    <p:spTree>
      <p:nvGrpSpPr>
        <p:cNvPr hidden="false" id="73" name="GroupShape 7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4" name="Shape 74"/>
          <p:cNvSpPr txBox="false"/>
          <p:nvPr isPhoto="false"/>
        </p:nvSpPr>
        <p:spPr>
          <a:xfrm flipH="false" flipV="false" rot="0"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lt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5" name="Shape 7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05.06.2020</a:t>
            </a:r>
          </a:p>
        </p:txBody>
      </p:sp>
      <p:sp>
        <p:nvSpPr>
          <p:cNvPr hidden="false" id="76" name="Shape 7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7" name="Shape 7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hidden="false" id="78" name="Shape 78"/>
          <p:cNvSpPr txBox="false"/>
          <p:nvPr isPhoto="false"/>
        </p:nvSpPr>
        <p:spPr>
          <a:xfrm flipH="false" flipV="false" rot="0"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>
            <a:solidFill>
              <a:schemeClr val="lt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twoTxTwoObj">
  <p:cSld name="Comparison">
    <p:spTree>
      <p:nvGrpSpPr>
        <p:cNvPr hidden="false" id="39" name="GroupShape 3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0" name="Shape 40"/>
          <p:cNvSpPr txBox="true"/>
          <p:nvPr isPhoto="false">
            <p:ph idx="0" type="title"/>
          </p:nvPr>
        </p:nvSpPr>
        <p:spPr>
          <a:xfrm flipH="false" flipV="false" rot="0">
            <a:off x="457200" y="5160336"/>
            <a:ext cx="8229600" cy="1143000"/>
          </a:xfrm>
          <a:prstGeom prst="rect">
            <a:avLst/>
          </a:prstGeom>
        </p:spPr>
        <p:txBody>
          <a:bodyPr anchor="ctr"/>
          <a:lstStyle>
            <a:defPPr/>
            <a:lvl1pPr algn="ctr" lvl="0">
              <a:defRPr b="true" baseline="0" cap="none" sz="45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41" name="Shape 41"/>
          <p:cNvSpPr txBox="true"/>
          <p:nvPr isPhoto="false">
            <p:ph idx="1" type="body"/>
          </p:nvPr>
        </p:nvSpPr>
        <p:spPr>
          <a:xfrm flipH="false" flipV="false" rot="0">
            <a:off x="457200" y="328278"/>
            <a:ext cx="4023359" cy="640080"/>
          </a:xfrm>
          <a:prstGeom prst="rect">
            <a:avLst/>
          </a:prstGeom>
          <a:solidFill>
            <a:schemeClr val="bg1"/>
          </a:solidFill>
          <a:ln w="10795">
            <a:solidFill>
              <a:schemeClr val="bg1"/>
            </a:solidFill>
            <a:prstDash val="solid"/>
          </a:ln>
        </p:spPr>
        <p:txBody>
          <a:bodyPr anchor="ctr"/>
          <a:lstStyle>
            <a:defPPr/>
            <a:lvl1pPr algn="l" indent="0" lvl="0" marL="64008">
              <a:lnSpc>
                <a:spcPct val="100000"/>
              </a:lnSpc>
              <a:spcBef>
                <a:spcPts val="100"/>
              </a:spcBef>
              <a:buNone/>
              <a:defRPr b="false" sz="1900">
                <a:solidFill>
                  <a:schemeClr val="tx1"/>
                </a:solidFill>
              </a:defRPr>
            </a:lvl1pPr>
            <a:lvl2pPr lvl="1">
              <a:buNone/>
              <a:defRPr b="true" sz="2000"/>
            </a:lvl2pPr>
            <a:lvl3pPr lvl="2">
              <a:buNone/>
              <a:defRPr b="true" sz="1800"/>
            </a:lvl3pPr>
            <a:lvl4pPr lvl="3">
              <a:buNone/>
              <a:defRPr b="true" sz="1600"/>
            </a:lvl4pPr>
            <a:lvl5pPr lvl="4">
              <a:buNone/>
              <a:defRPr b="true" sz="16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2" name="Shape 42"/>
          <p:cNvSpPr txBox="true"/>
          <p:nvPr isPhoto="false">
            <p:ph idx="3" type="body"/>
          </p:nvPr>
        </p:nvSpPr>
        <p:spPr>
          <a:xfrm flipH="false" flipV="false" rot="0">
            <a:off x="4663440" y="328278"/>
            <a:ext cx="4023359" cy="640080"/>
          </a:xfrm>
          <a:prstGeom prst="rect">
            <a:avLst/>
          </a:prstGeom>
          <a:solidFill>
            <a:schemeClr val="bg1"/>
          </a:solidFill>
          <a:ln w="10795">
            <a:solidFill>
              <a:schemeClr val="bg1"/>
            </a:solidFill>
            <a:prstDash val="solid"/>
          </a:ln>
        </p:spPr>
        <p:txBody>
          <a:bodyPr anchor="ctr"/>
          <a:lstStyle>
            <a:defPPr/>
            <a:lvl1pPr algn="l" indent="0" lvl="0" marL="64008">
              <a:lnSpc>
                <a:spcPct val="100000"/>
              </a:lnSpc>
              <a:spcBef>
                <a:spcPts val="100"/>
              </a:spcBef>
              <a:buNone/>
              <a:defRPr b="false" sz="1900">
                <a:solidFill>
                  <a:schemeClr val="tx1"/>
                </a:solidFill>
              </a:defRPr>
            </a:lvl1pPr>
            <a:lvl2pPr lvl="1">
              <a:buNone/>
              <a:defRPr b="true" sz="2000"/>
            </a:lvl2pPr>
            <a:lvl3pPr lvl="2">
              <a:buNone/>
              <a:defRPr b="true" sz="1800"/>
            </a:lvl3pPr>
            <a:lvl4pPr lvl="3">
              <a:buNone/>
              <a:defRPr b="true" sz="1600"/>
            </a:lvl4pPr>
            <a:lvl5pPr lvl="4">
              <a:buNone/>
              <a:defRPr b="true" sz="16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3" name="Shape 43"/>
          <p:cNvSpPr txBox="true"/>
          <p:nvPr isPhoto="false">
            <p:ph idx="2" type="body"/>
          </p:nvPr>
        </p:nvSpPr>
        <p:spPr>
          <a:xfrm flipH="false" flipV="false" rot="0">
            <a:off x="457200" y="969336"/>
            <a:ext cx="4023359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</a:ln>
        </p:spPr>
        <p:txBody>
          <a:bodyPr/>
          <a:lstStyle>
            <a:defPPr/>
            <a:lvl1pPr indent="-274320" lvl="0" marL="393192">
              <a:lnSpc>
                <a:spcPct val="100000"/>
              </a:lnSpc>
              <a:spcBef>
                <a:spcPts val="700"/>
              </a:spcBef>
              <a:defRPr sz="2400"/>
            </a:lvl1pPr>
            <a:lvl2pPr lvl="1">
              <a:lnSpc>
                <a:spcPct val="100000"/>
              </a:lnSpc>
              <a:spcBef>
                <a:spcPts val="700"/>
              </a:spcBef>
              <a:defRPr sz="2000"/>
            </a:lvl2pPr>
            <a:lvl3pPr lvl="2">
              <a:lnSpc>
                <a:spcPct val="100000"/>
              </a:lnSpc>
              <a:spcBef>
                <a:spcPts val="700"/>
              </a:spcBef>
              <a:defRPr sz="1800"/>
            </a:lvl3pPr>
            <a:lvl4pPr lvl="3">
              <a:lnSpc>
                <a:spcPct val="100000"/>
              </a:lnSpc>
              <a:spcBef>
                <a:spcPts val="700"/>
              </a:spcBef>
              <a:defRPr sz="1600"/>
            </a:lvl4pPr>
            <a:lvl5pPr lvl="4"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4" name="Shape 44"/>
          <p:cNvSpPr txBox="true"/>
          <p:nvPr isPhoto="false">
            <p:ph idx="4" type="body"/>
          </p:nvPr>
        </p:nvSpPr>
        <p:spPr>
          <a:xfrm flipH="false" flipV="false" rot="0">
            <a:off x="4663440" y="969336"/>
            <a:ext cx="4023359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</a:ln>
        </p:spPr>
        <p:txBody>
          <a:bodyPr/>
          <a:lstStyle>
            <a:defPPr/>
            <a:lvl1pPr indent="-274320" lvl="0" marL="393192">
              <a:lnSpc>
                <a:spcPct val="100000"/>
              </a:lnSpc>
              <a:spcBef>
                <a:spcPts val="700"/>
              </a:spcBef>
              <a:defRPr sz="2400"/>
            </a:lvl1pPr>
            <a:lvl2pPr lvl="1">
              <a:lnSpc>
                <a:spcPct val="100000"/>
              </a:lnSpc>
              <a:spcBef>
                <a:spcPts val="700"/>
              </a:spcBef>
              <a:defRPr sz="2000"/>
            </a:lvl2pPr>
            <a:lvl3pPr lvl="2">
              <a:lnSpc>
                <a:spcPct val="100000"/>
              </a:lnSpc>
              <a:spcBef>
                <a:spcPts val="700"/>
              </a:spcBef>
              <a:defRPr sz="1800"/>
            </a:lvl3pPr>
            <a:lvl4pPr lvl="3">
              <a:lnSpc>
                <a:spcPct val="100000"/>
              </a:lnSpc>
              <a:spcBef>
                <a:spcPts val="700"/>
              </a:spcBef>
              <a:defRPr sz="1600"/>
            </a:lvl4pPr>
            <a:lvl5pPr lvl="4"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5" name="Shape 4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05.06.2020</a:t>
            </a:r>
          </a:p>
        </p:txBody>
      </p:sp>
      <p:sp>
        <p:nvSpPr>
          <p:cNvPr hidden="false" id="46" name="Shape 4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7" name="Shape 4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objTx">
  <p:cSld name="Title, Text and Object">
    <p:spTree>
      <p:nvGrpSpPr>
        <p:cNvPr hidden="false" id="66" name="GroupShape 6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7" name="Shape 67"/>
          <p:cNvSpPr txBox="true"/>
          <p:nvPr isPhoto="false">
            <p:ph idx="0" type="title"/>
          </p:nvPr>
        </p:nvSpPr>
        <p:spPr>
          <a:xfrm flipH="false" flipV="false" rot="0">
            <a:off x="457200" y="216778"/>
            <a:ext cx="3810000" cy="1162050"/>
          </a:xfrm>
          <a:prstGeom prst="rect">
            <a:avLst/>
          </a:prstGeom>
          <a:ln>
            <a:noFill/>
          </a:ln>
        </p:spPr>
        <p:txBody>
          <a:bodyPr anchor="b"/>
          <a:lstStyle>
            <a:defPPr/>
            <a:lvl1pPr algn="l" lvl="0">
              <a:lnSpc>
                <a:spcPts val="2000"/>
              </a:lnSpc>
              <a:buNone/>
              <a:defRPr b="true" baseline="0" cap="all" sz="2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68" name="Shape 68"/>
          <p:cNvSpPr txBox="true"/>
          <p:nvPr isPhoto="false">
            <p:ph idx="2" type="body"/>
          </p:nvPr>
        </p:nvSpPr>
        <p:spPr>
          <a:xfrm flipH="false" flipV="false" rot="0">
            <a:off x="457200" y="1406964"/>
            <a:ext cx="3810000" cy="698500"/>
          </a:xfrm>
          <a:prstGeom prst="rect">
            <a:avLst/>
          </a:prstGeom>
        </p:spPr>
        <p:txBody>
          <a:bodyPr/>
          <a:lstStyle>
            <a:defPPr/>
            <a:lvl1pPr indent="0" lvl="0" marL="4572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lvl="1">
              <a:buNone/>
              <a:defRPr sz="1200"/>
            </a:lvl2pPr>
            <a:lvl3pPr lvl="2">
              <a:buNone/>
              <a:defRPr sz="1000"/>
            </a:lvl3pPr>
            <a:lvl4pPr lvl="3">
              <a:buNone/>
              <a:defRPr sz="900"/>
            </a:lvl4pPr>
            <a:lvl5pPr lvl="4">
              <a:buNone/>
              <a:defRPr sz="9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69" name="Shape 69"/>
          <p:cNvSpPr txBox="true"/>
          <p:nvPr isPhoto="false">
            <p:ph idx="1" type="body"/>
          </p:nvPr>
        </p:nvSpPr>
        <p:spPr>
          <a:xfrm flipH="false" flipV="false" rot="0">
            <a:off x="457200" y="2133600"/>
            <a:ext cx="8153400" cy="399256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0" name="Shape 7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05.06.2020</a:t>
            </a:r>
          </a:p>
        </p:txBody>
      </p:sp>
      <p:sp>
        <p:nvSpPr>
          <p:cNvPr hidden="false" id="71" name="Shape 7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2" name="Shape 7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picTx">
  <p:cSld name="Title and Picture">
    <p:spTree>
      <p:nvGrpSpPr>
        <p:cNvPr hidden="false" id="23" name="GroupShape 2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4" name="Shape 24"/>
          <p:cNvSpPr txBox="true"/>
          <p:nvPr isPhoto="false">
            <p:ph idx="0" type="title"/>
          </p:nvPr>
        </p:nvSpPr>
        <p:spPr>
          <a:xfrm flipH="false" flipV="false" rot="0">
            <a:off x="5886896" y="1066800"/>
            <a:ext cx="2743200" cy="1981200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algn="l" lvl="0">
              <a:buNone/>
              <a:defRPr b="true" sz="21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25" name="Shape 2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05.06.2020</a:t>
            </a:r>
          </a:p>
        </p:txBody>
      </p:sp>
      <p:sp>
        <p:nvSpPr>
          <p:cNvPr hidden="false" id="26" name="Shape 2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7" name="Shape 2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hidden="false" id="28" name="Shape 28"/>
          <p:cNvSpPr txBox="false"/>
          <p:nvPr isPhoto="false"/>
        </p:nvSpPr>
        <p:spPr>
          <a:xfrm flipH="false" flipV="false" rot="0"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>
            <a:solidFill>
              <a:srgbClr val="FFFFFF"/>
            </a:solidFill>
            <a:prstDash val="solid"/>
          </a:ln>
        </p:spPr>
        <p:txBody>
          <a:bodyPr anchor="t" bIns="45720" lIns="91440" rIns="91440" tIns="274320">
            <a:normAutofit fontScale="100%" lnSpcReduction="0%"/>
          </a:bodyPr>
          <a:p>
            <a:pPr algn="l" indent="-283464" marL="0">
              <a:lnSpc>
                <a:spcPts val="3000"/>
              </a:lnSpc>
              <a:spcBef>
                <a:spcPts val="600"/>
              </a:spcBef>
            </a:pPr>
            <a:endParaRPr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9" name="Shape 29"/>
          <p:cNvSpPr txBox="false"/>
          <p:nvPr isPhoto="false">
            <p:ph idx="1" type="body"/>
          </p:nvPr>
        </p:nvSpPr>
        <p:spPr>
          <a:xfrm flipH="false" flipV="false" rot="0">
            <a:off x="838200" y="1143003"/>
            <a:ext cx="4419600" cy="3514530"/>
          </a:xfrm>
          <a:prstGeom prst="roundRect">
            <a:avLst>
              <a:gd fmla="val 783" name="adj"/>
            </a:avLst>
          </a:prstGeom>
          <a:solidFill>
            <a:schemeClr val="bg2"/>
          </a:solidFill>
          <a:ln w="127000">
            <a:noFill/>
          </a:ln>
        </p:spPr>
        <p:txBody>
          <a:bodyPr anchor="t" lIns="91440" tIns="274320"/>
          <a:lstStyle>
            <a:defPPr/>
            <a:lvl1pPr indent="0" lvl="0" marL="0">
              <a:buNone/>
              <a:defRPr sz="3200"/>
            </a:lvl1pPr>
          </a:lstStyle>
          <a:p>
            <a:pPr algn="l" indent="0" marL="0"/>
            <a:r>
              <a:t>Вставка рисунка</a:t>
            </a:r>
          </a:p>
        </p:txBody>
      </p:sp>
      <p:sp>
        <p:nvSpPr>
          <p:cNvPr hidden="false" id="30" name="Shape 30"/>
          <p:cNvSpPr txBox="false"/>
          <p:nvPr isPhoto="false"/>
        </p:nvSpPr>
        <p:spPr>
          <a:xfrm flipH="false" flipV="false"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>
            <a:solidFill>
              <a:srgbClr val="FFFFFF">
                <a:alpha val="100000"/>
              </a:srgb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1" name="Shape 31"/>
          <p:cNvSpPr txBox="false"/>
          <p:nvPr isPhoto="false"/>
        </p:nvSpPr>
        <p:spPr>
          <a:xfrm flipH="true" flipV="false" rot="2103354">
            <a:off x="5003667" y="936786"/>
            <a:ext cx="649223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>
            <a:solidFill>
              <a:srgbClr val="FFFFFF">
                <a:alpha val="100000"/>
              </a:srgb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2" name="Shape 32"/>
          <p:cNvSpPr txBox="true"/>
          <p:nvPr isPhoto="false">
            <p:ph idx="2" type="body"/>
          </p:nvPr>
        </p:nvSpPr>
        <p:spPr>
          <a:xfrm flipH="false" flipV="false" rot="0">
            <a:off x="838200" y="4800600"/>
            <a:ext cx="4419600" cy="762000"/>
          </a:xfrm>
          <a:prstGeom prst="rect">
            <a:avLst/>
          </a:prstGeom>
        </p:spPr>
        <p:txBody>
          <a:bodyPr anchor="ctr"/>
          <a:lstStyle>
            <a:defPPr/>
            <a:lvl1pPr algn="l" indent="0" lvl="0" marL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 lvl="1">
              <a:defRPr sz="1200"/>
            </a:lvl2pPr>
            <a:lvl3pPr lvl="2">
              <a:defRPr sz="1000"/>
            </a:lvl3pPr>
            <a:lvl4pPr lvl="3">
              <a:defRPr sz="900"/>
            </a:lvl4pPr>
            <a:lvl5pPr lvl="4">
              <a:defRPr sz="900"/>
            </a:lvl5pPr>
          </a:lstStyle>
          <a:p>
            <a:pPr lvl="0"/>
            <a:r>
              <a:t>Образец текста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11" Target="../slideLayouts/slideLayout10.xml" Type="http://schemas.openxmlformats.org/officeDocument/2006/relationships/slideLayout"/>
  <Relationship Id="rId10" Target="../slideLayouts/slideLayout9.xml" Type="http://schemas.openxmlformats.org/officeDocument/2006/relationships/slideLayout"/>
  <Relationship Id="rId9" Target="../slideLayouts/slideLayout8.xml" Type="http://schemas.openxmlformats.org/officeDocument/2006/relationships/slideLayout"/>
  <Relationship Id="rId8" Target="../slideLayouts/slideLayout7.xml" Type="http://schemas.openxmlformats.org/officeDocument/2006/relationships/slideLayout"/>
  <Relationship Id="rId7" Target="../slideLayouts/slideLayout6.xml" Type="http://schemas.openxmlformats.org/officeDocument/2006/relationships/slideLayout"/>
  <Relationship Id="rId6" Target="../slideLayouts/slideLayout5.xml" Type="http://schemas.openxmlformats.org/officeDocument/2006/relationships/slideLayout"/>
  <Relationship Id="rId5" Target="../slideLayouts/slideLayout4.xml" Type="http://schemas.openxmlformats.org/officeDocument/2006/relationships/slideLayout"/>
  <Relationship Id="rId4" Target="../slideLayouts/slideLayout3.xml" Type="http://schemas.openxmlformats.org/officeDocument/2006/relationships/slideLayout"/>
  <Relationship Id="rId12" Target="../slideLayouts/slideLayout11.xml" Type="http://schemas.openxmlformats.org/officeDocument/2006/relationships/slideLayout"/>
  <Relationship Id="rId3" Target="../slideLayouts/slideLayout2.xml" Type="http://schemas.openxmlformats.org/officeDocument/2006/relationships/slideLayout"/>
  <Relationship Id="rId2" Target="../slideLayouts/slideLayout1.xml" Type="http://schemas.openxmlformats.org/officeDocument/2006/relationships/slideLayout"/>
  <Relationship Id="rId1" Target="../theme/theme1.xml" Type="http://schemas.openxmlformats.org/officeDocument/2006/relationships/theme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3">
        <a:schemeClr val="bg2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false"/>
          <p:nvPr isPhoto="false"/>
        </p:nvSpPr>
        <p:spPr>
          <a:xfrm flipH="false" flipV="false" rot="0">
            <a:off x="-815927" y="-815922"/>
            <a:ext cx="1638887" cy="1638887"/>
          </a:xfrm>
          <a:prstGeom prst="pie">
            <a:avLst>
              <a:gd fmla="val 0" name="adj1"/>
              <a:gd fmla="val 5402120" name="adj2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" name="Shape 3"/>
          <p:cNvSpPr txBox="false"/>
          <p:nvPr isPhoto="false"/>
        </p:nvSpPr>
        <p:spPr>
          <a:xfrm flipH="false" flipV="false" rot="0">
            <a:off x="168816" y="21102"/>
            <a:ext cx="1702191" cy="1702191"/>
          </a:xfrm>
          <a:prstGeom prst="ellipse">
            <a:avLst/>
          </a:prstGeom>
          <a:noFill/>
          <a:ln w="27305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" name="Shape 4"/>
          <p:cNvSpPr txBox="false"/>
          <p:nvPr isPhoto="false"/>
        </p:nvSpPr>
        <p:spPr>
          <a:xfrm flipH="false" flipV="false" rot="2315675">
            <a:off x="182881" y="1055077"/>
            <a:ext cx="1125717" cy="1102623"/>
          </a:xfrm>
          <a:prstGeom prst="donut">
            <a:avLst>
              <a:gd fmla="val 11833" name="adj"/>
            </a:avLst>
          </a:prstGeom>
          <a:gradFill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</a:gradFill>
          <a:ln w="7350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5" name="Shape 5"/>
          <p:cNvSpPr txBox="false"/>
          <p:nvPr isPhoto="false"/>
        </p:nvSpPr>
        <p:spPr>
          <a:xfrm flipH="false" flipV="false" rot="0">
            <a:off x="1012872" y="-54"/>
            <a:ext cx="8131127" cy="6858054"/>
          </a:xfrm>
          <a:prstGeom prst="rect">
            <a:avLst/>
          </a:prstGeom>
          <a:solidFill>
            <a:schemeClr val="bg1"/>
          </a:solidFill>
          <a:ln w="25400">
            <a:solidFill>
              <a:schemeClr val="lt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" name="Shape 6"/>
          <p:cNvSpPr txBox="true"/>
          <p:nvPr isPhoto="false">
            <p:ph idx="0" type="title"/>
          </p:nvPr>
        </p:nvSpPr>
        <p:spPr>
          <a:xfrm flipH="false" flipV="false" rot="0">
            <a:off x="1435608" y="274638"/>
            <a:ext cx="7498080" cy="1143000"/>
          </a:xfrm>
          <a:prstGeom prst="rect">
            <a:avLst/>
          </a:prstGeom>
        </p:spPr>
        <p:txBody>
          <a:bodyPr anchor="ctr" bIns="45720" lIns="91440" rIns="91440" tIns="45720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7" name="Shape 7"/>
          <p:cNvSpPr txBox="true"/>
          <p:nvPr isPhoto="false">
            <p:ph idx="1" type="body"/>
          </p:nvPr>
        </p:nvSpPr>
        <p:spPr>
          <a:xfrm flipH="false" flipV="false" rot="0">
            <a:off x="1435608" y="1447800"/>
            <a:ext cx="7498080" cy="4800600"/>
          </a:xfrm>
          <a:prstGeom prst="rect">
            <a:avLst/>
          </a:prstGeom>
        </p:spPr>
        <p:txBody>
          <a:bodyPr bIns="45720" lIns="91440" rIns="91440" tIns="45720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8" name="Shape 8"/>
          <p:cNvSpPr txBox="true"/>
          <p:nvPr isPhoto="false">
            <p:ph idx="2" type="dt"/>
          </p:nvPr>
        </p:nvSpPr>
        <p:spPr>
          <a:xfrm flipH="false" flipV="false" rot="0">
            <a:off x="3581400" y="6305550"/>
            <a:ext cx="2133600" cy="476250"/>
          </a:xfrm>
          <a:prstGeom prst="rect">
            <a:avLst/>
          </a:prstGeom>
        </p:spPr>
        <p:txBody>
          <a:bodyPr anchor="b" bIns="45720" lIns="91440" rIns="91440" tIns="45720"/>
          <a:lstStyle>
            <a:defPPr/>
            <a:lvl1pPr algn="r" indent="0" lvl="0" marL="0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05.06.2020</a:t>
            </a:r>
          </a:p>
        </p:txBody>
      </p:sp>
      <p:sp>
        <p:nvSpPr>
          <p:cNvPr hidden="false" id="9" name="Shape 9"/>
          <p:cNvSpPr txBox="true"/>
          <p:nvPr isPhoto="false">
            <p:ph idx="3" type="ftr"/>
          </p:nvPr>
        </p:nvSpPr>
        <p:spPr>
          <a:xfrm flipH="false" flipV="false" rot="0">
            <a:off x="5715000" y="6305550"/>
            <a:ext cx="2895600" cy="476250"/>
          </a:xfrm>
          <a:prstGeom prst="rect">
            <a:avLst/>
          </a:prstGeom>
        </p:spPr>
        <p:txBody>
          <a:bodyPr anchor="b" bIns="45720" lIns="91440" rIns="91440" tIns="45720"/>
          <a:lstStyle>
            <a:defPPr/>
            <a:lvl1pPr algn="l" indent="0" lvl="0" marL="0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10" name="Shape 10"/>
          <p:cNvSpPr txBox="true"/>
          <p:nvPr isPhoto="false">
            <p:ph idx="4" type="sldNum"/>
          </p:nvPr>
        </p:nvSpPr>
        <p:spPr>
          <a:xfrm flipH="false" flipV="false" rot="0">
            <a:off x="8613648" y="6305550"/>
            <a:ext cx="457200" cy="476250"/>
          </a:xfrm>
          <a:prstGeom prst="rect">
            <a:avLst/>
          </a:prstGeom>
        </p:spPr>
        <p:txBody>
          <a:bodyPr anchor="b" bIns="45720" lIns="91440" rIns="91440" tIns="45720"/>
          <a:lstStyle>
            <a:defPPr/>
            <a:lvl1pPr algn="ctr" indent="0" lvl="0" marL="0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  <p:sp>
        <p:nvSpPr>
          <p:cNvPr hidden="false" id="11" name="Shape 11"/>
          <p:cNvSpPr txBox="false"/>
          <p:nvPr isPhoto="false"/>
        </p:nvSpPr>
        <p:spPr>
          <a:xfrm flipH="false" flipV="false" rot="0"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>
            <a:solidFill>
              <a:schemeClr val="lt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l" lvl="0">
        <a:buNone/>
        <a:defRPr sz="4300">
          <a:solidFill>
            <a:schemeClr val="tx2">
              <a:satMod val="130000"/>
            </a:schemeClr>
          </a:solidFill>
          <a:latin typeface="+mj-lt"/>
          <a:ea typeface="+mj-ea"/>
          <a:cs typeface="+mj-cs"/>
        </a:defRPr>
      </a:lvl1pPr>
    </p:titleStyle>
    <p:bodyStyle>
      <a:defPPr/>
      <a:lvl1pPr algn="l" indent="-283464" lvl="0" marL="365760">
        <a:lnSpc>
          <a:spcPct val="100000"/>
        </a:lnSpc>
        <a:spcBef>
          <a:spcPts val="600"/>
        </a:spcBef>
        <a:buClr>
          <a:schemeClr val="accent1"/>
        </a:buClr>
        <a:buSzPts val="2560"/>
        <a:buFont typeface="Wingdings 2"/>
        <a:buChar char="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indent="-237743" lvl="1" marL="640080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886967">
        <a:lnSpc>
          <a:spcPct val="100000"/>
        </a:lnSpc>
        <a:buClr>
          <a:schemeClr val="accent2"/>
        </a:buClr>
        <a:buFont typeface="Wingdings 2"/>
        <a:buChar char="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algn="l" indent="-173736" lvl="3" marL="1097280">
        <a:lnSpc>
          <a:spcPct val="100000"/>
        </a:lnSpc>
        <a:buClr>
          <a:schemeClr val="accent3"/>
        </a:buClr>
        <a:buFont typeface="Wingdings 2"/>
        <a:buChar char="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algn="l" indent="-182880" lvl="4" marL="1298448">
        <a:lnSpc>
          <a:spcPct val="100000"/>
        </a:lnSpc>
        <a:buClr>
          <a:schemeClr val="accent4"/>
        </a:buClr>
        <a:buFont typeface="Wingdings 2"/>
        <a:buChar char="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algn="l" indent="-182880" lvl="5" marL="1508760">
        <a:lnSpc>
          <a:spcPct val="100000"/>
        </a:lnSpc>
        <a:buClr>
          <a:schemeClr val="accent5"/>
        </a:buClr>
        <a:buFont typeface="Wingdings 2"/>
        <a:buChar char="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algn="l" indent="-182880" lvl="6" marL="1719072">
        <a:lnSpc>
          <a:spcPct val="100000"/>
        </a:lnSpc>
        <a:buClr>
          <a:schemeClr val="accent6"/>
        </a:buClr>
        <a:buFont typeface="Wingdings 2"/>
        <a:buChar char="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algn="l" indent="-182879" lvl="7" marL="1920240">
        <a:lnSpc>
          <a:spcPct val="100000"/>
        </a:lnSpc>
        <a:buClr>
          <a:schemeClr val="accent6"/>
        </a:buClr>
        <a:buFont typeface="Wingdings 2"/>
        <a:buChar char="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algn="l" indent="-182879" lvl="8" marL="2130552">
        <a:lnSpc>
          <a:spcPct val="100000"/>
        </a:lnSpc>
        <a:buClr>
          <a:schemeClr val="accent6"/>
        </a:buClr>
        <a:buFont typeface="Wingdings 2"/>
        <a:buChar char="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10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1" Target="../media/9.png" Type="http://schemas.openxmlformats.org/officeDocument/2006/relationships/image"/>
</Relationships>

</file>

<file path=ppt/slides/_rels/slide11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12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1" Target="../media/10.png" Type="http://schemas.openxmlformats.org/officeDocument/2006/relationships/image"/>
</Relationships>

</file>

<file path=ppt/slides/_rels/slide13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1" Target="../media/11.png" Type="http://schemas.openxmlformats.org/officeDocument/2006/relationships/image"/>
</Relationships>

</file>

<file path=ppt/slides/_rels/slide14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1" Target="../media/12.png" Type="http://schemas.openxmlformats.org/officeDocument/2006/relationships/image"/>
</Relationships>

</file>

<file path=ppt/slides/_rels/slide15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1" Target="../media/13.png" Type="http://schemas.openxmlformats.org/officeDocument/2006/relationships/image"/>
</Relationships>

</file>

<file path=ppt/slides/_rels/slide16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17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1" Target="../media/14.png" Type="http://schemas.openxmlformats.org/officeDocument/2006/relationships/image"/>
</Relationships>

</file>

<file path=ppt/slides/_rels/slide18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1" Target="../media/15.png" Type="http://schemas.openxmlformats.org/officeDocument/2006/relationships/image"/>
</Relationships>

</file>

<file path=ppt/slides/_rels/slide19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1" Target="../media/16.png" Type="http://schemas.openxmlformats.org/officeDocument/2006/relationships/image"/>
</Relationships>

</file>

<file path=ppt/slides/_rels/slide2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20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1" Target="../media/17.png" Type="http://schemas.openxmlformats.org/officeDocument/2006/relationships/image"/>
</Relationships>

</file>

<file path=ppt/slides/_rels/slide21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1" Target="../media/18.png" Type="http://schemas.openxmlformats.org/officeDocument/2006/relationships/image"/>
</Relationships>

</file>

<file path=ppt/slides/_rels/slide3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6.xml.rels><?xml version="1.0" encoding="UTF-8" standalone="no" ?>
<Relationships xmlns="http://schemas.openxmlformats.org/package/2006/relationships">
  <Relationship Id="rId4" Target="../slideLayouts/slideLayout2.xml" Type="http://schemas.openxmlformats.org/officeDocument/2006/relationships/slideLayout"/>
  <Relationship Id="rId3" Target="../media/3.jpeg" Type="http://schemas.openxmlformats.org/officeDocument/2006/relationships/image"/>
  <Relationship Id="rId2" Target="../media/2.jpeg" Type="http://schemas.openxmlformats.org/officeDocument/2006/relationships/image"/>
  <Relationship Id="rId1" Target="../media/1.png" Type="http://schemas.openxmlformats.org/officeDocument/2006/relationships/image"/>
</Relationships>

</file>

<file path=ppt/slides/_rels/slide7.xml.rels><?xml version="1.0" encoding="UTF-8" standalone="no" ?>
<Relationships xmlns="http://schemas.openxmlformats.org/package/2006/relationships">
  <Relationship Id="rId3" Target="../slideLayouts/slideLayout2.xml" Type="http://schemas.openxmlformats.org/officeDocument/2006/relationships/slideLayout"/>
  <Relationship Id="rId2" Target="../media/5.jpeg" Type="http://schemas.openxmlformats.org/officeDocument/2006/relationships/image"/>
  <Relationship Id="rId1" Target="../media/4.jpeg" Type="http://schemas.openxmlformats.org/officeDocument/2006/relationships/image"/>
</Relationships>

</file>

<file path=ppt/slides/_rels/slide8.xml.rels><?xml version="1.0" encoding="UTF-8" standalone="no" ?>
<Relationships xmlns="http://schemas.openxmlformats.org/package/2006/relationships">
  <Relationship Id="rId4" Target="../slideLayouts/slideLayout2.xml" Type="http://schemas.openxmlformats.org/officeDocument/2006/relationships/slideLayout"/>
  <Relationship Id="rId3" Target="../media/8.png" Type="http://schemas.openxmlformats.org/officeDocument/2006/relationships/image"/>
  <Relationship Id="rId2" Target="../media/7.emf" Type="http://schemas.openxmlformats.org/officeDocument/2006/relationships/image"/>
  <Relationship Id="rId1" Target="../media/6.png" Type="http://schemas.openxmlformats.org/officeDocument/2006/relationships/image"/>
</Relationships>

</file>

<file path=ppt/slides/_rels/slide9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92" name="GroupShape 9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3" name="Shape 93"/>
          <p:cNvSpPr txBox="true"/>
          <p:nvPr isPhoto="false">
            <p:ph idx="0" type="title"/>
          </p:nvPr>
        </p:nvSpPr>
        <p:spPr>
          <a:xfrm flipH="false" flipV="false" rot="0">
            <a:off x="1432560" y="49020"/>
            <a:ext cx="7469173" cy="1726406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/>
            <a:b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b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b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b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b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b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Министерство </a:t>
            </a:r>
            <a:r>
              <a:rPr b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образования и науки Кузбасса</a:t>
            </a:r>
            <a:br>
              <a:rPr b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b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Государственное профессиональное образовательное учреждение</a:t>
            </a:r>
            <a:br>
              <a:rPr b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b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«Кемеровский педагогический колледж»</a:t>
            </a:r>
            <a:br>
              <a:rPr b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br>
              <a:rPr b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b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Кафедра естественно-медицинских дисциплин</a:t>
            </a:r>
            <a:br>
              <a:rPr sz="4400"/>
            </a:br>
            <a:endParaRPr sz="4400"/>
          </a:p>
        </p:txBody>
      </p:sp>
      <p:sp>
        <p:nvSpPr>
          <p:cNvPr hidden="false" id="94" name="Shape 94"/>
          <p:cNvSpPr txBox="true"/>
          <p:nvPr isPhoto="false">
            <p:ph idx="1" type="subTitle"/>
          </p:nvPr>
        </p:nvSpPr>
        <p:spPr>
          <a:xfrm flipH="false" flipV="false" rot="0">
            <a:off x="175197" y="1591375"/>
            <a:ext cx="8994362" cy="1707822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/>
            <a:r>
              <a:rPr b="true" sz="2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Влияние системы физкультурно-оздоровительной работы на формирование интереса к физической культуре детей старшего дошкольного возраста </a:t>
            </a:r>
            <a:endParaRPr b="true" sz="2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Выпускная 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квалификационная работа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indent="0" marL="4572000"/>
            <a:r>
              <a:rPr sz="1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        Выполнила:  Мазур Анастасия Юрьевна                                                                                                </a:t>
            </a:r>
            <a:endParaRPr sz="1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indent="0" marL="4572000"/>
            <a:r>
              <a:rPr sz="1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студентка 4 курса группы </a:t>
            </a:r>
            <a:r>
              <a:rPr sz="1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ДО-16(0)</a:t>
            </a:r>
            <a:endParaRPr sz="1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indent="0" marL="4572000"/>
            <a:r>
              <a:rPr sz="1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sz="1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пециальность </a:t>
            </a:r>
            <a:r>
              <a:rPr sz="1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44.02.01</a:t>
            </a:r>
            <a:endParaRPr sz="1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indent="0" marL="4572000"/>
            <a:r>
              <a:rPr sz="1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«Дошкольное образование»</a:t>
            </a:r>
            <a:endParaRPr sz="1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indent="0" marL="4572000"/>
            <a:r>
              <a:rPr sz="1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Руководитель:</a:t>
            </a:r>
            <a:endParaRPr sz="1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indent="0" marL="4572000"/>
            <a:r>
              <a:rPr sz="1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Исхакова</a:t>
            </a:r>
            <a:r>
              <a:rPr sz="1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Светлана Леонидовна</a:t>
            </a:r>
            <a:endParaRPr sz="1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indent="0" marL="4572000"/>
            <a:r>
              <a:rPr sz="1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преподаватель ГПОУ </a:t>
            </a:r>
            <a:r>
              <a:rPr sz="1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КемПК</a:t>
            </a:r>
            <a:r>
              <a:rPr sz="1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МДК.01.02 МДК.01.03</a:t>
            </a:r>
            <a:endParaRPr sz="1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/>
        </p:txBody>
      </p:sp>
      <p:sp>
        <p:nvSpPr>
          <p:cNvPr hidden="false" id="95" name="Shape 95"/>
          <p:cNvSpPr txBox="true"/>
          <p:nvPr isPhoto="false"/>
        </p:nvSpPr>
        <p:spPr>
          <a:xfrm flipH="false" flipV="false" rot="0">
            <a:off x="2771999" y="2762250"/>
            <a:ext cx="3600002" cy="1333500"/>
          </a:xfrm>
          <a:prstGeom prst="rect">
            <a:avLst/>
          </a:prstGeom>
        </p:spPr>
        <p:txBody>
          <a:bodyPr anchor="t" bIns="46800" lIns="90000" rIns="90000" tIns="46800" vert="horz" wrap="square">
            <a:noAutofit/>
          </a:bodyPr>
          <a:p>
            <a:pPr algn="l"/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33" name="GroupShape 13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4" name="Shape 134"/>
          <p:cNvSpPr txBox="true"/>
          <p:nvPr isPhoto="false">
            <p:ph idx="1" type="body"/>
          </p:nvPr>
        </p:nvSpPr>
        <p:spPr>
          <a:xfrm flipH="false" flipV="false" rot="0">
            <a:off x="1403648" y="332656"/>
            <a:ext cx="7530041" cy="6264695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just" indent="642938" marL="80963">
              <a:buNone/>
            </a:pPr>
            <a:r>
              <a:rPr sz="2800">
                <a:latin typeface="Times New Roman"/>
                <a:ea typeface="Times New Roman"/>
                <a:cs typeface="Times New Roman"/>
              </a:rPr>
              <a:t>Данное исследование было организовано и проведено на базе детского сада МАДОУ «Детский сад № 91» г. Кемерово. </a:t>
            </a:r>
            <a:endParaRPr sz="2800">
              <a:latin typeface="Times New Roman"/>
              <a:ea typeface="Times New Roman"/>
              <a:cs typeface="Times New Roman"/>
            </a:endParaRPr>
          </a:p>
          <a:p>
            <a:pPr algn="just" indent="642938" marL="80963">
              <a:buNone/>
            </a:pPr>
            <a:r>
              <a:rPr sz="2800">
                <a:latin typeface="Times New Roman"/>
                <a:ea typeface="Times New Roman"/>
                <a:cs typeface="Times New Roman"/>
              </a:rPr>
              <a:t>В </a:t>
            </a:r>
            <a:r>
              <a:rPr sz="2800">
                <a:latin typeface="Times New Roman"/>
                <a:ea typeface="Times New Roman"/>
                <a:cs typeface="Times New Roman"/>
              </a:rPr>
              <a:t>исследовании приняли участие 20 детей старшей группы, разного пола. </a:t>
            </a:r>
            <a:endParaRPr sz="2800">
              <a:latin typeface="Times New Roman"/>
              <a:ea typeface="Times New Roman"/>
              <a:cs typeface="Times New Roman"/>
            </a:endParaRPr>
          </a:p>
          <a:p>
            <a:pPr algn="just" indent="642938" marL="80963">
              <a:buNone/>
            </a:pPr>
            <a:endParaRPr sz="28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136" name="Picture 13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2699792" y="2754704"/>
            <a:ext cx="5076056" cy="3796085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37" name="GroupShape 13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8" name="Shape 138"/>
          <p:cNvSpPr txBox="true"/>
          <p:nvPr isPhoto="false">
            <p:ph idx="1" type="body"/>
          </p:nvPr>
        </p:nvSpPr>
        <p:spPr>
          <a:xfrm flipH="false" flipV="false" rot="0">
            <a:off x="1187624" y="0"/>
            <a:ext cx="7746063" cy="6597352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 indent="0" marL="82296">
              <a:buNone/>
            </a:pPr>
            <a:r>
              <a:rPr sz="2800">
                <a:latin typeface="Times New Roman"/>
                <a:ea typeface="Times New Roman"/>
                <a:cs typeface="Times New Roman"/>
              </a:rPr>
              <a:t>Таблица 1-  Показатели и критерии проявления интереса к физической культуре у детей старшего дошкольного </a:t>
            </a:r>
            <a:r>
              <a:rPr sz="2800">
                <a:latin typeface="Times New Roman"/>
                <a:ea typeface="Times New Roman"/>
                <a:cs typeface="Times New Roman"/>
              </a:rPr>
              <a:t>возраста</a:t>
            </a:r>
            <a:endParaRPr sz="2800">
              <a:latin typeface="Times New Roman"/>
              <a:ea typeface="Times New Roman"/>
              <a:cs typeface="Times New Roman"/>
            </a:endParaRPr>
          </a:p>
          <a:p>
            <a:pPr algn="ctr" indent="0" marL="82296">
              <a:buNone/>
            </a:pPr>
            <a:endParaRPr sz="2800"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hidden="false" id="139" name="Table 139"/>
          <p:cNvGraphicFramePr/>
          <p:nvPr isPhoto="false"/>
        </p:nvGraphicFramePr>
        <p:xfrm flipH="false" flipV="false" rot="0">
          <a:off x="1259632" y="1639824"/>
          <a:ext cx="7704855" cy="5081415"/>
        </p:xfrm>
        <a:graphic>
          <a:graphicData uri="http://schemas.openxmlformats.org/drawingml/2006/table">
            <a:tbl>
              <a:tblPr bandCol="true" bandRow="true" firstCol="true" firstRow="true" lastCol="true" lastRow="true"/>
              <a:tblGrid>
                <a:gridCol w="1562870"/>
                <a:gridCol w="1451799"/>
                <a:gridCol w="1563658"/>
                <a:gridCol w="1563658"/>
                <a:gridCol w="1562870"/>
              </a:tblGrid>
              <a:tr h="264712">
                <a:tc gridSpan="1" hMerge="false" rowSpan="2" vMerge="false"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2" vMerge="false"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Критерии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3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Уровни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</a:tr>
              <a:tr h="264712"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высокий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средний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низкий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1852987">
                <a:tc gridSpan="1" hMerge="false" rowSpan="1" vMerge="false"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Полнота представлений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Представление о влиянии физической культуры  на укрепление здоровья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Имеет полное представление о влиянии физической культуры на укрепление здоровья. 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Представления о влиянии физической культуры на  укрепление здоровья поверхностные 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 Нет представлений о влиянии физической культуры на укрепление здоровья.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2647124">
                <a:tc gridSpan="1" hMerge="false" rowSpan="1" vMerge="false"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Самостоя­тельный выбор деятельности из предложен­ных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Предпочитаемость</a:t>
                      </a: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 вида дея­тельности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Предпочитает занятия физической культурой. Выбирают из предложенных предметов для разных видов деятельности, спортивный инвентарь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Предпочитает выбор занятий физической культурой, по инициативе воспитателя Подходит к спортивному инвентарю после предложения воспитателя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Не проявляет интереса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</a:tbl>
          </a:graphicData>
        </a:graphic>
      </p:graphicFrame>
    </p:spTree>
  </p:cSld>
</p:sld>
</file>

<file path=ppt/slides/slide1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40" name="GroupShape 14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1" name="Shape 141"/>
          <p:cNvSpPr txBox="true"/>
          <p:nvPr isPhoto="false">
            <p:ph idx="1" type="body"/>
          </p:nvPr>
        </p:nvSpPr>
        <p:spPr>
          <a:xfrm flipH="false" flipV="false" rot="0">
            <a:off x="1187624" y="188640"/>
            <a:ext cx="7746063" cy="6480719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 indent="0" marL="82296">
              <a:buNone/>
            </a:pPr>
            <a:r>
              <a:rPr>
                <a:latin typeface="Times New Roman"/>
                <a:ea typeface="Times New Roman"/>
                <a:cs typeface="Times New Roman"/>
              </a:rPr>
              <a:t>Р</a:t>
            </a:r>
            <a:r>
              <a:rPr>
                <a:latin typeface="Times New Roman"/>
                <a:ea typeface="Times New Roman"/>
                <a:cs typeface="Times New Roman"/>
              </a:rPr>
              <a:t>исунок 1 - Результаты </a:t>
            </a:r>
            <a:r>
              <a:rPr>
                <a:latin typeface="Times New Roman"/>
                <a:ea typeface="Times New Roman"/>
                <a:cs typeface="Times New Roman"/>
              </a:rPr>
              <a:t>констатирующего этапа уровня представлений о физической культуре у детей старшего дошкольного возраста  по результатам </a:t>
            </a:r>
            <a:r>
              <a:rPr>
                <a:latin typeface="Times New Roman"/>
                <a:ea typeface="Times New Roman"/>
                <a:cs typeface="Times New Roman"/>
              </a:rPr>
              <a:t>беседы</a:t>
            </a:r>
            <a:endParaRPr>
              <a:latin typeface="Times New Roman"/>
              <a:ea typeface="Times New Roman"/>
              <a:cs typeface="Times New Roman"/>
            </a:endParaRPr>
          </a:p>
          <a:p>
            <a:pPr algn="ctr" indent="0" marL="82296">
              <a:buNone/>
            </a:pPr>
            <a:endParaRPr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143" name="Picture 14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115616" y="2492896"/>
            <a:ext cx="7560841" cy="4248471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44" name="GroupShape 14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5" name="Shape 145"/>
          <p:cNvSpPr txBox="true"/>
          <p:nvPr isPhoto="false">
            <p:ph idx="1" type="body"/>
          </p:nvPr>
        </p:nvSpPr>
        <p:spPr>
          <a:xfrm flipH="false" flipV="false" rot="0">
            <a:off x="971600" y="116632"/>
            <a:ext cx="7962087" cy="6131768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 indent="0" marL="82296">
              <a:buNone/>
            </a:pPr>
            <a:r>
              <a:rPr sz="2800">
                <a:latin typeface="Times New Roman"/>
                <a:ea typeface="Times New Roman"/>
                <a:cs typeface="Times New Roman"/>
              </a:rPr>
              <a:t>Рисунок 2 – Результаты уровня проявления интереса к физической культуре у детей старшего дошкольного возраста (наблюдение</a:t>
            </a:r>
            <a:r>
              <a:rPr sz="2800">
                <a:latin typeface="Times New Roman"/>
                <a:ea typeface="Times New Roman"/>
                <a:cs typeface="Times New Roman"/>
              </a:rPr>
              <a:t>)</a:t>
            </a:r>
            <a:endParaRPr sz="2800">
              <a:latin typeface="Times New Roman"/>
              <a:ea typeface="Times New Roman"/>
              <a:cs typeface="Times New Roman"/>
            </a:endParaRPr>
          </a:p>
          <a:p>
            <a:pPr algn="ctr" indent="0" marL="82296">
              <a:buNone/>
            </a:pPr>
            <a:endParaRPr sz="28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147" name="Picture 14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331640" y="1628800"/>
            <a:ext cx="7560841" cy="4824535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48" name="GroupShape 14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9" name="Shape 149"/>
          <p:cNvSpPr txBox="true"/>
          <p:nvPr isPhoto="false">
            <p:ph idx="1" type="body"/>
          </p:nvPr>
        </p:nvSpPr>
        <p:spPr>
          <a:xfrm flipH="false" flipV="false" rot="0">
            <a:off x="1043608" y="116632"/>
            <a:ext cx="7890079" cy="6552728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 indent="0" marL="82296">
              <a:buNone/>
            </a:pPr>
            <a:r>
              <a:rPr sz="2800">
                <a:latin typeface="Times New Roman"/>
                <a:ea typeface="Times New Roman"/>
                <a:cs typeface="Times New Roman"/>
              </a:rPr>
              <a:t>Рисунок 3 –Результаты уровня проявления интереса к физической культуре у детей старшего дошкольного </a:t>
            </a:r>
            <a:r>
              <a:rPr sz="2800">
                <a:latin typeface="Times New Roman"/>
                <a:ea typeface="Times New Roman"/>
                <a:cs typeface="Times New Roman"/>
              </a:rPr>
              <a:t>возраста</a:t>
            </a:r>
            <a:endParaRPr sz="2800">
              <a:latin typeface="Times New Roman"/>
              <a:ea typeface="Times New Roman"/>
              <a:cs typeface="Times New Roman"/>
            </a:endParaRPr>
          </a:p>
          <a:p>
            <a:pPr algn="ctr" indent="0" marL="82296">
              <a:buNone/>
            </a:pPr>
            <a:endParaRPr sz="28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151" name="Picture 15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115616" y="1556792"/>
            <a:ext cx="7776865" cy="5040559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52" name="GroupShape 15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3" name="Shape 153"/>
          <p:cNvSpPr txBox="true"/>
          <p:nvPr isPhoto="false">
            <p:ph idx="1" type="body"/>
          </p:nvPr>
        </p:nvSpPr>
        <p:spPr>
          <a:xfrm flipH="false" flipV="false" rot="0">
            <a:off x="1043608" y="116632"/>
            <a:ext cx="7818071" cy="6131768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 indent="0" marL="82296">
              <a:buNone/>
            </a:pPr>
            <a:r>
              <a:rPr sz="2800">
                <a:latin typeface="Times New Roman"/>
                <a:ea typeface="Times New Roman"/>
                <a:cs typeface="Times New Roman"/>
              </a:rPr>
              <a:t>Рисунок 4 - Результаты  </a:t>
            </a:r>
            <a:r>
              <a:rPr sz="2800">
                <a:latin typeface="Times New Roman"/>
                <a:ea typeface="Times New Roman"/>
                <a:cs typeface="Times New Roman"/>
              </a:rPr>
              <a:t>проявления интереса к  физической культуре у детей старшего дошкольного возраста на </a:t>
            </a:r>
            <a:r>
              <a:rPr sz="2800">
                <a:latin typeface="Times New Roman"/>
                <a:ea typeface="Times New Roman"/>
                <a:cs typeface="Times New Roman"/>
              </a:rPr>
              <a:t>констатирующем этапе</a:t>
            </a:r>
            <a:endParaRPr sz="2800">
              <a:latin typeface="Times New Roman"/>
              <a:ea typeface="Times New Roman"/>
              <a:cs typeface="Times New Roman"/>
            </a:endParaRPr>
          </a:p>
          <a:p>
            <a:pPr algn="ctr" indent="0" marL="82296">
              <a:buNone/>
            </a:pPr>
            <a:endParaRPr sz="28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155" name="Picture 15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259632" y="1628800"/>
            <a:ext cx="7560841" cy="4968552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56" name="GroupShape 15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7" name="Shape 157"/>
          <p:cNvSpPr txBox="true"/>
          <p:nvPr isPhoto="false">
            <p:ph idx="1" type="body"/>
          </p:nvPr>
        </p:nvSpPr>
        <p:spPr>
          <a:xfrm flipH="false" flipV="false" rot="0">
            <a:off x="1187624" y="116632"/>
            <a:ext cx="7674055" cy="6624736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indent="0" marL="82296">
              <a:buNone/>
            </a:pPr>
            <a:r>
              <a:rPr b="true" sz="4900" u="sng">
                <a:latin typeface="Times New Roman"/>
                <a:ea typeface="Times New Roman"/>
                <a:cs typeface="Times New Roman"/>
              </a:rPr>
              <a:t>Модель двигательного режима в течении дня </a:t>
            </a:r>
            <a:endParaRPr b="true" sz="4900" u="sng">
              <a:latin typeface="Times New Roman"/>
              <a:ea typeface="Times New Roman"/>
              <a:cs typeface="Times New Roman"/>
            </a:endParaRPr>
          </a:p>
          <a:p>
            <a:pPr indent="0" marL="82296">
              <a:buNone/>
            </a:pPr>
            <a:r>
              <a:rPr sz="4300">
                <a:latin typeface="Times New Roman"/>
                <a:ea typeface="Times New Roman"/>
                <a:cs typeface="Times New Roman"/>
              </a:rPr>
              <a:t>1.	Вид занятие в форме двигательной деятельности.</a:t>
            </a:r>
            <a:endParaRPr sz="4300">
              <a:latin typeface="Times New Roman"/>
              <a:ea typeface="Times New Roman"/>
              <a:cs typeface="Times New Roman"/>
            </a:endParaRPr>
          </a:p>
          <a:p>
            <a:pPr indent="0" marL="82296">
              <a:buNone/>
            </a:pPr>
            <a:r>
              <a:rPr sz="4300">
                <a:latin typeface="Times New Roman"/>
                <a:ea typeface="Times New Roman"/>
                <a:cs typeface="Times New Roman"/>
              </a:rPr>
              <a:t>1.1	Утренняя гимнастика.</a:t>
            </a:r>
            <a:endParaRPr sz="4300">
              <a:latin typeface="Times New Roman"/>
              <a:ea typeface="Times New Roman"/>
              <a:cs typeface="Times New Roman"/>
            </a:endParaRPr>
          </a:p>
          <a:p>
            <a:pPr indent="0" marL="82296">
              <a:buNone/>
            </a:pPr>
            <a:r>
              <a:rPr sz="4300">
                <a:latin typeface="Times New Roman"/>
                <a:ea typeface="Times New Roman"/>
                <a:cs typeface="Times New Roman"/>
              </a:rPr>
              <a:t>1.2	Двигательная разминка во время перерыва между занятиями.</a:t>
            </a:r>
            <a:endParaRPr sz="4300">
              <a:latin typeface="Times New Roman"/>
              <a:ea typeface="Times New Roman"/>
              <a:cs typeface="Times New Roman"/>
            </a:endParaRPr>
          </a:p>
          <a:p>
            <a:pPr indent="0" marL="82296">
              <a:buNone/>
            </a:pPr>
            <a:r>
              <a:rPr sz="4300">
                <a:latin typeface="Times New Roman"/>
                <a:ea typeface="Times New Roman"/>
                <a:cs typeface="Times New Roman"/>
              </a:rPr>
              <a:t>1.3	</a:t>
            </a:r>
            <a:r>
              <a:rPr sz="4300">
                <a:latin typeface="Times New Roman"/>
                <a:ea typeface="Times New Roman"/>
                <a:cs typeface="Times New Roman"/>
              </a:rPr>
              <a:t>Физминутка</a:t>
            </a:r>
            <a:r>
              <a:rPr sz="4300">
                <a:latin typeface="Times New Roman"/>
                <a:ea typeface="Times New Roman"/>
                <a:cs typeface="Times New Roman"/>
              </a:rPr>
              <a:t>.</a:t>
            </a:r>
            <a:endParaRPr sz="4300">
              <a:latin typeface="Times New Roman"/>
              <a:ea typeface="Times New Roman"/>
              <a:cs typeface="Times New Roman"/>
            </a:endParaRPr>
          </a:p>
          <a:p>
            <a:pPr indent="0" marL="82296">
              <a:buNone/>
            </a:pPr>
            <a:r>
              <a:rPr sz="4300">
                <a:latin typeface="Times New Roman"/>
                <a:ea typeface="Times New Roman"/>
                <a:cs typeface="Times New Roman"/>
              </a:rPr>
              <a:t>1.4	Подвижные игры и физические упражнения во время прогулки.</a:t>
            </a:r>
            <a:endParaRPr sz="4300">
              <a:latin typeface="Times New Roman"/>
              <a:ea typeface="Times New Roman"/>
              <a:cs typeface="Times New Roman"/>
            </a:endParaRPr>
          </a:p>
          <a:p>
            <a:pPr indent="0" marL="82296">
              <a:buNone/>
            </a:pPr>
            <a:r>
              <a:rPr sz="4300">
                <a:latin typeface="Times New Roman"/>
                <a:ea typeface="Times New Roman"/>
                <a:cs typeface="Times New Roman"/>
              </a:rPr>
              <a:t>1.5	Дифференцированные игры  - упражнения на прогулке.</a:t>
            </a:r>
            <a:endParaRPr sz="4300">
              <a:latin typeface="Times New Roman"/>
              <a:ea typeface="Times New Roman"/>
              <a:cs typeface="Times New Roman"/>
            </a:endParaRPr>
          </a:p>
          <a:p>
            <a:pPr indent="0" marL="82296">
              <a:buNone/>
            </a:pPr>
            <a:r>
              <a:rPr sz="4300">
                <a:latin typeface="Times New Roman"/>
                <a:ea typeface="Times New Roman"/>
                <a:cs typeface="Times New Roman"/>
              </a:rPr>
              <a:t>1.6	Оздоровительный бег.</a:t>
            </a:r>
            <a:endParaRPr sz="4300">
              <a:latin typeface="Times New Roman"/>
              <a:ea typeface="Times New Roman"/>
              <a:cs typeface="Times New Roman"/>
            </a:endParaRPr>
          </a:p>
          <a:p>
            <a:pPr indent="0" marL="82296">
              <a:buNone/>
            </a:pPr>
            <a:r>
              <a:rPr sz="4300">
                <a:latin typeface="Times New Roman"/>
                <a:ea typeface="Times New Roman"/>
                <a:cs typeface="Times New Roman"/>
              </a:rPr>
              <a:t>1.7	Пробежки по массажным дорожкам с контрастными воздушными ваннами.</a:t>
            </a:r>
            <a:endParaRPr sz="4300">
              <a:latin typeface="Times New Roman"/>
              <a:ea typeface="Times New Roman"/>
              <a:cs typeface="Times New Roman"/>
            </a:endParaRPr>
          </a:p>
          <a:p>
            <a:pPr indent="0" marL="82296">
              <a:buNone/>
            </a:pPr>
            <a:r>
              <a:rPr sz="4300">
                <a:latin typeface="Times New Roman"/>
                <a:ea typeface="Times New Roman"/>
                <a:cs typeface="Times New Roman"/>
              </a:rPr>
              <a:t>1.8	</a:t>
            </a:r>
            <a:r>
              <a:rPr sz="4300">
                <a:latin typeface="Times New Roman"/>
                <a:ea typeface="Times New Roman"/>
                <a:cs typeface="Times New Roman"/>
              </a:rPr>
              <a:t>Гимнастика </a:t>
            </a:r>
            <a:r>
              <a:rPr sz="4300">
                <a:latin typeface="Times New Roman"/>
                <a:ea typeface="Times New Roman"/>
                <a:cs typeface="Times New Roman"/>
              </a:rPr>
              <a:t>после сна.</a:t>
            </a:r>
            <a:endParaRPr sz="4300">
              <a:latin typeface="Times New Roman"/>
              <a:ea typeface="Times New Roman"/>
              <a:cs typeface="Times New Roman"/>
            </a:endParaRPr>
          </a:p>
          <a:p>
            <a:pPr indent="0" marL="82296">
              <a:buNone/>
            </a:pPr>
            <a:r>
              <a:rPr sz="4300">
                <a:latin typeface="Times New Roman"/>
                <a:ea typeface="Times New Roman"/>
                <a:cs typeface="Times New Roman"/>
              </a:rPr>
              <a:t>1.9	Обливание тела холодной водой.</a:t>
            </a:r>
            <a:endParaRPr sz="4300">
              <a:latin typeface="Times New Roman"/>
              <a:ea typeface="Times New Roman"/>
              <a:cs typeface="Times New Roman"/>
            </a:endParaRPr>
          </a:p>
          <a:p>
            <a:pPr indent="0" marL="82296">
              <a:buNone/>
            </a:pPr>
            <a:r>
              <a:rPr sz="4300">
                <a:latin typeface="Times New Roman"/>
                <a:ea typeface="Times New Roman"/>
                <a:cs typeface="Times New Roman"/>
              </a:rPr>
              <a:t>1.10	Лечебная гимнастика (с </a:t>
            </a:r>
            <a:r>
              <a:rPr sz="4300">
                <a:latin typeface="Times New Roman"/>
                <a:ea typeface="Times New Roman"/>
                <a:cs typeface="Times New Roman"/>
              </a:rPr>
              <a:t>частоболеющими</a:t>
            </a:r>
            <a:r>
              <a:rPr sz="4300">
                <a:latin typeface="Times New Roman"/>
                <a:ea typeface="Times New Roman"/>
                <a:cs typeface="Times New Roman"/>
              </a:rPr>
              <a:t> детьми – дыхательная гимнастика, плоскостопием).</a:t>
            </a:r>
            <a:endParaRPr sz="4300">
              <a:latin typeface="Times New Roman"/>
              <a:ea typeface="Times New Roman"/>
              <a:cs typeface="Times New Roman"/>
            </a:endParaRPr>
          </a:p>
          <a:p>
            <a:pPr indent="0" marL="82296">
              <a:buNone/>
            </a:pPr>
            <a:r>
              <a:rPr sz="4300">
                <a:latin typeface="Times New Roman"/>
                <a:ea typeface="Times New Roman"/>
                <a:cs typeface="Times New Roman"/>
              </a:rPr>
              <a:t>1.11	Занятия ритмической гимнастикой.</a:t>
            </a:r>
            <a:endParaRPr sz="4300">
              <a:latin typeface="Times New Roman"/>
              <a:ea typeface="Times New Roman"/>
              <a:cs typeface="Times New Roman"/>
            </a:endParaRPr>
          </a:p>
          <a:p>
            <a:pPr indent="0" marL="82296">
              <a:buNone/>
            </a:pPr>
            <a:r>
              <a:rPr sz="4300">
                <a:latin typeface="Times New Roman"/>
                <a:ea typeface="Times New Roman"/>
                <a:cs typeface="Times New Roman"/>
              </a:rPr>
              <a:t>2.	Занятия в режиме дня.</a:t>
            </a:r>
            <a:endParaRPr sz="4300">
              <a:latin typeface="Times New Roman"/>
              <a:ea typeface="Times New Roman"/>
              <a:cs typeface="Times New Roman"/>
            </a:endParaRPr>
          </a:p>
          <a:p>
            <a:pPr indent="0" marL="82296">
              <a:buNone/>
            </a:pPr>
            <a:r>
              <a:rPr sz="4300">
                <a:latin typeface="Times New Roman"/>
                <a:ea typeface="Times New Roman"/>
                <a:cs typeface="Times New Roman"/>
              </a:rPr>
              <a:t>2.1	Физкультурные занятия.</a:t>
            </a:r>
            <a:endParaRPr sz="4300">
              <a:latin typeface="Times New Roman"/>
              <a:ea typeface="Times New Roman"/>
              <a:cs typeface="Times New Roman"/>
            </a:endParaRPr>
          </a:p>
          <a:p>
            <a:pPr indent="0" marL="82296">
              <a:buNone/>
            </a:pPr>
            <a:r>
              <a:rPr sz="4300">
                <a:latin typeface="Times New Roman"/>
                <a:ea typeface="Times New Roman"/>
                <a:cs typeface="Times New Roman"/>
              </a:rPr>
              <a:t>2.2	Самостоятельная двигательная деятельность.</a:t>
            </a:r>
            <a:endParaRPr sz="4300">
              <a:latin typeface="Times New Roman"/>
              <a:ea typeface="Times New Roman"/>
              <a:cs typeface="Times New Roman"/>
            </a:endParaRPr>
          </a:p>
          <a:p>
            <a:pPr indent="0" marL="82296">
              <a:buNone/>
            </a:pPr>
            <a:r>
              <a:rPr sz="4300">
                <a:latin typeface="Times New Roman"/>
                <a:ea typeface="Times New Roman"/>
                <a:cs typeface="Times New Roman"/>
              </a:rPr>
              <a:t>2.3	Физкультурно-массовые занятия.</a:t>
            </a:r>
            <a:endParaRPr sz="4300">
              <a:latin typeface="Times New Roman"/>
              <a:ea typeface="Times New Roman"/>
              <a:cs typeface="Times New Roman"/>
            </a:endParaRPr>
          </a:p>
          <a:p>
            <a:pPr indent="0" marL="82296">
              <a:buNone/>
            </a:pPr>
            <a:r>
              <a:rPr sz="4300">
                <a:latin typeface="Times New Roman"/>
                <a:ea typeface="Times New Roman"/>
                <a:cs typeface="Times New Roman"/>
              </a:rPr>
              <a:t>2.4	Неделя здоровья – каникулы.</a:t>
            </a:r>
            <a:endParaRPr sz="4300">
              <a:latin typeface="Times New Roman"/>
              <a:ea typeface="Times New Roman"/>
              <a:cs typeface="Times New Roman"/>
            </a:endParaRPr>
          </a:p>
          <a:p>
            <a:pPr indent="0" marL="82296">
              <a:buNone/>
            </a:pPr>
            <a:r>
              <a:rPr sz="4300">
                <a:latin typeface="Times New Roman"/>
                <a:ea typeface="Times New Roman"/>
                <a:cs typeface="Times New Roman"/>
              </a:rPr>
              <a:t>2.5	Физкультурно-спортивные праздники на воздухе.</a:t>
            </a:r>
            <a:endParaRPr sz="4300">
              <a:latin typeface="Times New Roman"/>
              <a:ea typeface="Times New Roman"/>
              <a:cs typeface="Times New Roman"/>
            </a:endParaRPr>
          </a:p>
          <a:p>
            <a:pPr indent="0" marL="82296">
              <a:buNone/>
            </a:pPr>
            <a:r>
              <a:rPr sz="4300">
                <a:latin typeface="Times New Roman"/>
                <a:ea typeface="Times New Roman"/>
                <a:cs typeface="Times New Roman"/>
              </a:rPr>
              <a:t>2.6	Физкультурный досуг.</a:t>
            </a:r>
            <a:endParaRPr sz="4300">
              <a:latin typeface="Times New Roman"/>
              <a:ea typeface="Times New Roman"/>
              <a:cs typeface="Times New Roman"/>
            </a:endParaRPr>
          </a:p>
          <a:p>
            <a:pPr indent="0" marL="82296">
              <a:buNone/>
            </a:pPr>
            <a:r>
              <a:rPr sz="4300">
                <a:latin typeface="Times New Roman"/>
                <a:ea typeface="Times New Roman"/>
                <a:cs typeface="Times New Roman"/>
              </a:rPr>
              <a:t>3.	</a:t>
            </a:r>
            <a:r>
              <a:rPr sz="4300">
                <a:latin typeface="Times New Roman"/>
                <a:ea typeface="Times New Roman"/>
                <a:cs typeface="Times New Roman"/>
              </a:rPr>
              <a:t>Внегрупповые</a:t>
            </a:r>
            <a:r>
              <a:rPr sz="4300">
                <a:latin typeface="Times New Roman"/>
                <a:ea typeface="Times New Roman"/>
                <a:cs typeface="Times New Roman"/>
              </a:rPr>
              <a:t> дополнительные виды занятий.</a:t>
            </a:r>
            <a:endParaRPr sz="4300">
              <a:latin typeface="Times New Roman"/>
              <a:ea typeface="Times New Roman"/>
              <a:cs typeface="Times New Roman"/>
            </a:endParaRPr>
          </a:p>
          <a:p>
            <a:pPr indent="0" marL="82296">
              <a:buNone/>
            </a:pPr>
            <a:r>
              <a:rPr sz="4300">
                <a:latin typeface="Times New Roman"/>
                <a:ea typeface="Times New Roman"/>
                <a:cs typeface="Times New Roman"/>
              </a:rPr>
              <a:t>3.1	Секция баскетбола</a:t>
            </a:r>
            <a:endParaRPr sz="4300">
              <a:latin typeface="Times New Roman"/>
              <a:ea typeface="Times New Roman"/>
              <a:cs typeface="Times New Roman"/>
            </a:endParaRPr>
          </a:p>
          <a:p>
            <a:pPr indent="0" marL="82296">
              <a:buNone/>
            </a:pPr>
            <a:r>
              <a:rPr sz="4300">
                <a:latin typeface="Times New Roman"/>
                <a:ea typeface="Times New Roman"/>
                <a:cs typeface="Times New Roman"/>
              </a:rPr>
              <a:t>3.2	Секция художественной гимнастики.</a:t>
            </a:r>
            <a:endParaRPr sz="4300">
              <a:latin typeface="Times New Roman"/>
              <a:ea typeface="Times New Roman"/>
              <a:cs typeface="Times New Roman"/>
            </a:endParaRPr>
          </a:p>
          <a:p>
            <a:pPr indent="0" marL="82296">
              <a:buNone/>
            </a:pPr>
            <a:r>
              <a:rPr sz="4300">
                <a:latin typeface="Times New Roman"/>
                <a:ea typeface="Times New Roman"/>
                <a:cs typeface="Times New Roman"/>
              </a:rPr>
              <a:t>4.	Совместная работа с родителями воспитанников.</a:t>
            </a:r>
            <a:endParaRPr sz="4300">
              <a:latin typeface="Times New Roman"/>
              <a:ea typeface="Times New Roman"/>
              <a:cs typeface="Times New Roman"/>
            </a:endParaRPr>
          </a:p>
          <a:p>
            <a:pPr indent="0" marL="82296">
              <a:buNone/>
            </a:pPr>
            <a:r>
              <a:rPr sz="4300">
                <a:latin typeface="Times New Roman"/>
                <a:ea typeface="Times New Roman"/>
                <a:cs typeface="Times New Roman"/>
              </a:rPr>
              <a:t>4.1 Участие родителей в физкультурно-оздоровительных, массовых мероприятиях («Папа, мама, я – спортивная семья»).</a:t>
            </a:r>
            <a:endParaRPr sz="4300">
              <a:latin typeface="Times New Roman"/>
              <a:ea typeface="Times New Roman"/>
              <a:cs typeface="Times New Roman"/>
            </a:endParaRPr>
          </a:p>
          <a:p/>
        </p:txBody>
      </p:sp>
    </p:spTree>
  </p:cSld>
</p:sld>
</file>

<file path=ppt/slides/slide1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58" name="GroupShape 15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9" name="Shape 159"/>
          <p:cNvSpPr txBox="true"/>
          <p:nvPr isPhoto="false">
            <p:ph idx="1" type="body"/>
          </p:nvPr>
        </p:nvSpPr>
        <p:spPr>
          <a:xfrm flipH="false" flipV="false" rot="0">
            <a:off x="1043608" y="0"/>
            <a:ext cx="7890079" cy="666936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 indent="0" marL="82296">
              <a:buNone/>
            </a:pPr>
            <a:r>
              <a:rPr>
                <a:latin typeface="Times New Roman"/>
                <a:ea typeface="Times New Roman"/>
                <a:cs typeface="Times New Roman"/>
              </a:rPr>
              <a:t>Рисунок 5</a:t>
            </a:r>
            <a:r>
              <a:rPr>
                <a:latin typeface="Times New Roman"/>
                <a:ea typeface="Times New Roman"/>
                <a:cs typeface="Times New Roman"/>
              </a:rPr>
              <a:t> </a:t>
            </a:r>
            <a:r>
              <a:rPr>
                <a:latin typeface="Times New Roman"/>
                <a:ea typeface="Times New Roman"/>
                <a:cs typeface="Times New Roman"/>
              </a:rPr>
              <a:t>- Результаты представлений детей старшего дошкольного возраста о влиянии физической культуры на организм (беседа) (%) до и после </a:t>
            </a:r>
            <a:r>
              <a:rPr>
                <a:latin typeface="Times New Roman"/>
                <a:ea typeface="Times New Roman"/>
                <a:cs typeface="Times New Roman"/>
              </a:rPr>
              <a:t>мероприятий</a:t>
            </a:r>
            <a:endParaRPr>
              <a:latin typeface="Times New Roman"/>
              <a:ea typeface="Times New Roman"/>
              <a:cs typeface="Times New Roman"/>
            </a:endParaRPr>
          </a:p>
          <a:p>
            <a:pPr algn="ctr" indent="0" marL="82296">
              <a:buNone/>
            </a:pPr>
            <a:endParaRPr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161" name="Picture 16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115616" y="2054224"/>
            <a:ext cx="7704857" cy="4543126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62" name="GroupShape 16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63" name="Shape 163"/>
          <p:cNvSpPr txBox="true"/>
          <p:nvPr isPhoto="false">
            <p:ph idx="1" type="body"/>
          </p:nvPr>
        </p:nvSpPr>
        <p:spPr>
          <a:xfrm flipH="false" flipV="false" rot="0">
            <a:off x="1435608" y="260648"/>
            <a:ext cx="7498080" cy="598775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 indent="0" marL="82296">
              <a:buNone/>
            </a:pPr>
            <a:r>
              <a:rPr sz="2800">
                <a:latin typeface="Times New Roman"/>
                <a:ea typeface="Times New Roman"/>
                <a:cs typeface="Times New Roman"/>
              </a:rPr>
              <a:t>Рисунок 6 - Уровни </a:t>
            </a:r>
            <a:r>
              <a:rPr sz="2800">
                <a:latin typeface="Times New Roman"/>
                <a:ea typeface="Times New Roman"/>
                <a:cs typeface="Times New Roman"/>
              </a:rPr>
              <a:t>проявления интереса к физической культуре у детей старшего дошкольного возраста (наблюдение) до и после </a:t>
            </a:r>
            <a:r>
              <a:rPr sz="2800">
                <a:latin typeface="Times New Roman"/>
                <a:ea typeface="Times New Roman"/>
                <a:cs typeface="Times New Roman"/>
              </a:rPr>
              <a:t>мероприятий</a:t>
            </a:r>
            <a:endParaRPr sz="2800">
              <a:latin typeface="Times New Roman"/>
              <a:ea typeface="Times New Roman"/>
              <a:cs typeface="Times New Roman"/>
            </a:endParaRPr>
          </a:p>
          <a:p>
            <a:pPr indent="0" marL="82296">
              <a:buNone/>
            </a:pPr>
          </a:p>
        </p:txBody>
      </p:sp>
      <p:pic>
        <p:nvPicPr>
          <p:cNvPr hidden="false" id="165" name="Picture 16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187624" y="2054224"/>
            <a:ext cx="7704857" cy="4687142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66" name="GroupShape 16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67" name="Shape 167"/>
          <p:cNvSpPr txBox="true"/>
          <p:nvPr isPhoto="false">
            <p:ph idx="1" type="body"/>
          </p:nvPr>
        </p:nvSpPr>
        <p:spPr>
          <a:xfrm flipH="false" flipV="false" rot="0">
            <a:off x="1259632" y="116632"/>
            <a:ext cx="7674055" cy="6131768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 indent="0" marL="82296">
              <a:buNone/>
            </a:pPr>
            <a:r>
              <a:rPr sz="2800">
                <a:latin typeface="Times New Roman"/>
                <a:ea typeface="Times New Roman"/>
                <a:cs typeface="Times New Roman"/>
              </a:rPr>
              <a:t>Рисунок 7 -  Динамика  проявления интереса к занятиям физической культурой у детей старшего дошкольного возраста (%)до и после </a:t>
            </a:r>
            <a:r>
              <a:rPr sz="2800">
                <a:latin typeface="Times New Roman"/>
                <a:ea typeface="Times New Roman"/>
                <a:cs typeface="Times New Roman"/>
              </a:rPr>
              <a:t>мероприятий</a:t>
            </a:r>
            <a:endParaRPr sz="2800">
              <a:latin typeface="Times New Roman"/>
              <a:ea typeface="Times New Roman"/>
              <a:cs typeface="Times New Roman"/>
            </a:endParaRPr>
          </a:p>
          <a:p>
            <a:pPr algn="ctr" indent="0" marL="82296">
              <a:buNone/>
            </a:pPr>
            <a:endParaRPr sz="28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169" name="Picture 16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115616" y="1844824"/>
            <a:ext cx="7776865" cy="4896543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96" name="GroupShape 9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7" name="Shape 97"/>
          <p:cNvSpPr txBox="true"/>
          <p:nvPr isPhoto="false">
            <p:ph idx="1" type="body"/>
          </p:nvPr>
        </p:nvSpPr>
        <p:spPr>
          <a:xfrm flipH="false" flipV="false" rot="0">
            <a:off x="1043608" y="188640"/>
            <a:ext cx="7890079" cy="6480719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just" indent="642938" marL="80963">
              <a:buNone/>
            </a:pPr>
            <a:r>
              <a:rPr b="true">
                <a:latin typeface="Times New Roman"/>
                <a:ea typeface="Times New Roman"/>
                <a:cs typeface="Times New Roman"/>
              </a:rPr>
              <a:t>Актуальность </a:t>
            </a:r>
            <a:r>
              <a:rPr b="true">
                <a:latin typeface="Times New Roman"/>
                <a:ea typeface="Times New Roman"/>
                <a:cs typeface="Times New Roman"/>
              </a:rPr>
              <a:t>исследования</a:t>
            </a:r>
            <a:endParaRPr b="true">
              <a:latin typeface="Times New Roman"/>
              <a:ea typeface="Times New Roman"/>
              <a:cs typeface="Times New Roman"/>
            </a:endParaRPr>
          </a:p>
          <a:p>
            <a:pPr algn="just" indent="642938" marL="80963">
              <a:buNone/>
            </a:pPr>
            <a:r>
              <a:rPr>
                <a:latin typeface="Times New Roman"/>
                <a:ea typeface="Times New Roman"/>
                <a:cs typeface="Times New Roman"/>
              </a:rPr>
              <a:t> </a:t>
            </a:r>
            <a:r>
              <a:rPr>
                <a:latin typeface="Times New Roman"/>
                <a:ea typeface="Times New Roman"/>
                <a:cs typeface="Times New Roman"/>
              </a:rPr>
              <a:t>Совершенствование организации физкультурно-оздоровительных мероприятий является одним из основных направлений педагогического процесса. Это связано с тем, что полное развитие ребенка предполагает не только умственное и эмоциональное развитие, но и физическое развитие, формирование крепкого здоровья и умелого организма. Достаточная физическая активность в повседневной жизни и регулярные физические тренировки помогают организму стать более устойчивым, противостоять инфекциям и любым другим вредным воздействиям окружающей среды. Здоровое тело для ребенка - это надежная основа для гармоничного и полноценного развития во всех других секторах: когнитивном, эмоциональном, социальном [5, с. 65].</a:t>
            </a:r>
            <a:endParaRPr>
              <a:latin typeface="Times New Roman"/>
              <a:ea typeface="Times New Roman"/>
              <a:cs typeface="Times New Roman"/>
            </a:endParaRPr>
          </a:p>
          <a:p>
            <a:pPr algn="just" indent="642938" marL="80963">
              <a:buNone/>
            </a:pPr>
            <a:r>
              <a:rPr>
                <a:latin typeface="Times New Roman"/>
                <a:ea typeface="Times New Roman"/>
                <a:cs typeface="Times New Roman"/>
              </a:rPr>
              <a:t>Педагогическая деятельность в современных условиях базируется, прежде всего, на принципах гуманизма и с учетом индивидуальных особенностей учащихся. Эти принципы актуализируют поиск различных средств и форм для сохранения здоровья ребенка, создавая особые условия для обеспечения </a:t>
            </a:r>
            <a:r>
              <a:rPr>
                <a:latin typeface="Times New Roman"/>
                <a:ea typeface="Times New Roman"/>
                <a:cs typeface="Times New Roman"/>
              </a:rPr>
              <a:t>здоровьесберегающей</a:t>
            </a:r>
            <a:r>
              <a:rPr>
                <a:latin typeface="Times New Roman"/>
                <a:ea typeface="Times New Roman"/>
                <a:cs typeface="Times New Roman"/>
              </a:rPr>
              <a:t> среды. </a:t>
            </a:r>
            <a:endParaRPr>
              <a:latin typeface="Times New Roman"/>
              <a:ea typeface="Times New Roman"/>
              <a:cs typeface="Times New Roman"/>
            </a:endParaRPr>
          </a:p>
          <a:p>
            <a:pPr algn="just" indent="642938" marL="80963">
              <a:buNone/>
            </a:pPr>
            <a:r>
              <a:rPr>
                <a:latin typeface="Times New Roman"/>
                <a:ea typeface="Times New Roman"/>
                <a:cs typeface="Times New Roman"/>
              </a:rPr>
              <a:t>В связи с вышесказанным мы считаем, что проблема физической культуры и здоровья, работа, ее реализация и совершенствование в условиях педагогического процесса детского сада, востребована как в науке, так и на практике, а потому актуальна и заслуживает тщательного изучения. </a:t>
            </a:r>
            <a:endParaRPr>
              <a:latin typeface="Times New Roman"/>
              <a:ea typeface="Times New Roman"/>
              <a:cs typeface="Times New Roman"/>
            </a:endParaRPr>
          </a:p>
          <a:p/>
          <a:p/>
        </p:txBody>
      </p:sp>
    </p:spTree>
  </p:cSld>
</p:sld>
</file>

<file path=ppt/slides/slide2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70" name="GroupShape 17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71" name="Shape 171"/>
          <p:cNvSpPr txBox="true"/>
          <p:nvPr isPhoto="false">
            <p:ph idx="1" type="body"/>
          </p:nvPr>
        </p:nvSpPr>
        <p:spPr>
          <a:xfrm flipH="false" flipV="false" rot="0">
            <a:off x="1187624" y="116632"/>
            <a:ext cx="7746063" cy="6480719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 indent="0" marL="82296">
              <a:buNone/>
            </a:pPr>
            <a:r>
              <a:rPr>
                <a:latin typeface="Times New Roman"/>
                <a:ea typeface="Times New Roman"/>
                <a:cs typeface="Times New Roman"/>
              </a:rPr>
              <a:t>Рисунок 8 - Результаты проявления интереса к физической культуре у детей старшего дошкольного возраста (%) до и после мероприятий</a:t>
            </a:r>
            <a:endParaRPr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173" name="Picture 17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115616" y="2054224"/>
            <a:ext cx="7776865" cy="4615134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74" name="GroupShape 17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75" name="Shape 175"/>
          <p:cNvSpPr txBox="true"/>
          <p:nvPr isPhoto="false">
            <p:ph idx="1" type="body"/>
          </p:nvPr>
        </p:nvSpPr>
        <p:spPr>
          <a:xfrm flipH="false" flipV="false" rot="0">
            <a:off x="1435608" y="332656"/>
            <a:ext cx="7498080" cy="5915744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 indent="0" marL="82296">
              <a:buNone/>
            </a:pPr>
            <a:endParaRPr b="true">
              <a:latin typeface="Times New Roman"/>
              <a:ea typeface="Times New Roman"/>
              <a:cs typeface="Times New Roman"/>
            </a:endParaRPr>
          </a:p>
          <a:p>
            <a:pPr algn="ctr" indent="0" marL="82296">
              <a:buNone/>
            </a:pPr>
            <a:endParaRPr b="true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177" name="Picture 17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971600" y="0"/>
            <a:ext cx="8172400" cy="685800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98" name="GroupShape 9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9" name="Shape 99"/>
          <p:cNvSpPr txBox="true"/>
          <p:nvPr isPhoto="false">
            <p:ph idx="1" type="body"/>
          </p:nvPr>
        </p:nvSpPr>
        <p:spPr>
          <a:xfrm flipH="false" flipV="false" rot="0">
            <a:off x="1435608" y="548680"/>
            <a:ext cx="7498080" cy="5699720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indent="0" marL="82296">
              <a:buNone/>
            </a:pPr>
            <a:r>
              <a:rPr b="true" sz="4400" u="sng">
                <a:latin typeface="Times New Roman"/>
                <a:ea typeface="Times New Roman"/>
                <a:cs typeface="Times New Roman"/>
              </a:rPr>
              <a:t>Целью работы является </a:t>
            </a:r>
            <a:r>
              <a:rPr sz="4400">
                <a:latin typeface="Times New Roman"/>
                <a:ea typeface="Times New Roman"/>
                <a:cs typeface="Times New Roman"/>
              </a:rPr>
              <a:t>изучение влияния системы физкультурно-оздоровительной работы на формирование интереса к физической культуре детей старшего дошкольного возраста. </a:t>
            </a:r>
            <a:endParaRPr sz="4400"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00" name="GroupShape 10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1" name="Shape 101"/>
          <p:cNvSpPr txBox="true"/>
          <p:nvPr isPhoto="false">
            <p:ph idx="1" type="body"/>
          </p:nvPr>
        </p:nvSpPr>
        <p:spPr>
          <a:xfrm flipH="false" flipV="false" rot="0">
            <a:off x="1435608" y="332656"/>
            <a:ext cx="7498080" cy="6408711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indent="0" marL="82296">
              <a:buNone/>
            </a:pPr>
            <a:r>
              <a:rPr b="true" sz="3600" u="sng">
                <a:latin typeface="Times New Roman"/>
                <a:ea typeface="Times New Roman"/>
                <a:cs typeface="Times New Roman"/>
              </a:rPr>
              <a:t>Объект </a:t>
            </a:r>
            <a:r>
              <a:rPr b="true" sz="3600" u="sng">
                <a:latin typeface="Times New Roman"/>
                <a:ea typeface="Times New Roman"/>
                <a:cs typeface="Times New Roman"/>
              </a:rPr>
              <a:t>исследования: </a:t>
            </a:r>
            <a:endParaRPr b="true" sz="3600" u="sng">
              <a:latin typeface="Times New Roman"/>
              <a:ea typeface="Times New Roman"/>
              <a:cs typeface="Times New Roman"/>
            </a:endParaRPr>
          </a:p>
          <a:p>
            <a:pPr indent="0" marL="82296">
              <a:buNone/>
            </a:pPr>
            <a:r>
              <a:rPr sz="3600">
                <a:latin typeface="Times New Roman"/>
                <a:ea typeface="Times New Roman"/>
                <a:cs typeface="Times New Roman"/>
              </a:rPr>
              <a:t>процесс </a:t>
            </a:r>
            <a:r>
              <a:rPr sz="3600">
                <a:latin typeface="Times New Roman"/>
                <a:ea typeface="Times New Roman"/>
                <a:cs typeface="Times New Roman"/>
              </a:rPr>
              <a:t>формирования интереса к физической культуре у детей старшего дошкольного возраста.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indent="0" marL="82296">
              <a:buNone/>
            </a:pPr>
            <a:endParaRPr sz="3600">
              <a:latin typeface="Times New Roman"/>
              <a:ea typeface="Times New Roman"/>
              <a:cs typeface="Times New Roman"/>
            </a:endParaRPr>
          </a:p>
          <a:p>
            <a:pPr indent="0" marL="82296">
              <a:buNone/>
            </a:pPr>
            <a:r>
              <a:rPr b="true" sz="3600" u="sng">
                <a:latin typeface="Times New Roman"/>
                <a:ea typeface="Times New Roman"/>
                <a:cs typeface="Times New Roman"/>
              </a:rPr>
              <a:t>Предмет </a:t>
            </a:r>
            <a:r>
              <a:rPr b="true" sz="3600" u="sng">
                <a:latin typeface="Times New Roman"/>
                <a:ea typeface="Times New Roman"/>
                <a:cs typeface="Times New Roman"/>
              </a:rPr>
              <a:t>исследования </a:t>
            </a:r>
            <a:r>
              <a:rPr sz="3600">
                <a:latin typeface="Times New Roman"/>
                <a:ea typeface="Times New Roman"/>
                <a:cs typeface="Times New Roman"/>
              </a:rPr>
              <a:t>– 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indent="0" marL="82296">
              <a:buNone/>
            </a:pPr>
            <a:r>
              <a:rPr sz="3600">
                <a:latin typeface="Times New Roman"/>
                <a:ea typeface="Times New Roman"/>
                <a:cs typeface="Times New Roman"/>
              </a:rPr>
              <a:t>система </a:t>
            </a:r>
            <a:r>
              <a:rPr sz="3600">
                <a:latin typeface="Times New Roman"/>
                <a:ea typeface="Times New Roman"/>
                <a:cs typeface="Times New Roman"/>
              </a:rPr>
              <a:t>физкультурно-оздоровительной работы способствующие формированию интереса к физической культуре детей старшего дошкольного возраста. </a:t>
            </a:r>
            <a:endParaRPr sz="3600"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02" name="GroupShape 10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3" name="Shape 103"/>
          <p:cNvSpPr txBox="true"/>
          <p:nvPr isPhoto="false">
            <p:ph idx="1" type="body"/>
          </p:nvPr>
        </p:nvSpPr>
        <p:spPr>
          <a:xfrm flipH="false" flipV="false" rot="0">
            <a:off x="1187624" y="260648"/>
            <a:ext cx="7746063" cy="5987752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just" indent="0" marL="82296">
              <a:buNone/>
            </a:pPr>
            <a:r>
              <a:rPr sz="2800">
                <a:latin typeface="Times New Roman"/>
                <a:ea typeface="Times New Roman"/>
                <a:cs typeface="Times New Roman"/>
              </a:rPr>
              <a:t>На первом </a:t>
            </a:r>
            <a:r>
              <a:rPr b="true" sz="2800">
                <a:latin typeface="Times New Roman"/>
                <a:ea typeface="Times New Roman"/>
                <a:cs typeface="Times New Roman"/>
              </a:rPr>
              <a:t>- теоретическом </a:t>
            </a:r>
            <a:r>
              <a:rPr sz="2800">
                <a:latin typeface="Times New Roman"/>
                <a:ea typeface="Times New Roman"/>
                <a:cs typeface="Times New Roman"/>
              </a:rPr>
              <a:t>этапе мы решали следующие </a:t>
            </a:r>
            <a:r>
              <a:rPr b="true" sz="2800">
                <a:latin typeface="Times New Roman"/>
                <a:ea typeface="Times New Roman"/>
                <a:cs typeface="Times New Roman"/>
              </a:rPr>
              <a:t>задачи: </a:t>
            </a:r>
            <a:endParaRPr b="true" sz="2800">
              <a:latin typeface="Times New Roman"/>
              <a:ea typeface="Times New Roman"/>
              <a:cs typeface="Times New Roman"/>
            </a:endParaRPr>
          </a:p>
          <a:p>
            <a:pPr algn="just" indent="0" marL="82296">
              <a:buNone/>
            </a:pPr>
            <a:endParaRPr sz="2800">
              <a:latin typeface="Times New Roman"/>
              <a:ea typeface="Times New Roman"/>
              <a:cs typeface="Times New Roman"/>
            </a:endParaRPr>
          </a:p>
          <a:p>
            <a:pPr algn="just" indent="0" marL="82296">
              <a:buNone/>
            </a:pPr>
            <a:r>
              <a:rPr sz="2800">
                <a:latin typeface="Times New Roman"/>
                <a:ea typeface="Times New Roman"/>
                <a:cs typeface="Times New Roman"/>
              </a:rPr>
              <a:t>1</a:t>
            </a:r>
            <a:r>
              <a:rPr sz="2800">
                <a:latin typeface="Times New Roman"/>
                <a:ea typeface="Times New Roman"/>
                <a:cs typeface="Times New Roman"/>
              </a:rPr>
              <a:t>.	Рассмотрели  теоретические основы физической культуры детей дошкольного возраста;</a:t>
            </a:r>
            <a:endParaRPr sz="2800">
              <a:latin typeface="Times New Roman"/>
              <a:ea typeface="Times New Roman"/>
              <a:cs typeface="Times New Roman"/>
            </a:endParaRPr>
          </a:p>
          <a:p>
            <a:pPr algn="just" indent="0" marL="82296">
              <a:buNone/>
            </a:pPr>
            <a:r>
              <a:rPr sz="2800">
                <a:latin typeface="Times New Roman"/>
                <a:ea typeface="Times New Roman"/>
                <a:cs typeface="Times New Roman"/>
              </a:rPr>
              <a:t>2.	изучили проблему развития интереса в психолого-педагогических исследованиях;</a:t>
            </a:r>
            <a:endParaRPr sz="2800">
              <a:latin typeface="Times New Roman"/>
              <a:ea typeface="Times New Roman"/>
              <a:cs typeface="Times New Roman"/>
            </a:endParaRPr>
          </a:p>
          <a:p>
            <a:pPr algn="just" indent="0" marL="82296">
              <a:buNone/>
            </a:pPr>
            <a:r>
              <a:rPr sz="2800">
                <a:latin typeface="Times New Roman"/>
                <a:ea typeface="Times New Roman"/>
                <a:cs typeface="Times New Roman"/>
              </a:rPr>
              <a:t>3.	проанализировали содержания и принципы организации физкультурно-оздоровительной работы в ДОО с детьми старшего дошкольного </a:t>
            </a:r>
            <a:r>
              <a:rPr sz="2800">
                <a:latin typeface="Times New Roman"/>
                <a:ea typeface="Times New Roman"/>
                <a:cs typeface="Times New Roman"/>
              </a:rPr>
              <a:t>возраста.</a:t>
            </a:r>
            <a:endParaRPr sz="2800">
              <a:latin typeface="Times New Roman"/>
              <a:ea typeface="Times New Roman"/>
              <a:cs typeface="Times New Roman"/>
            </a:endParaRPr>
          </a:p>
          <a:p>
            <a:pPr algn="ctr" indent="0" marL="82296">
              <a:buNone/>
            </a:pPr>
            <a:endParaRPr b="true" sz="2400"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04" name="GroupShape 10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06" name="Picture 10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329986" y="188640"/>
            <a:ext cx="2106954" cy="3168352"/>
          </a:xfrm>
          <a:prstGeom prst="rect">
            <a:avLst/>
          </a:prstGeom>
        </p:spPr>
      </p:pic>
      <p:sp>
        <p:nvSpPr>
          <p:cNvPr hidden="false" id="107" name="Shape 107"/>
          <p:cNvSpPr txBox="true"/>
          <p:nvPr isPhoto="false"/>
        </p:nvSpPr>
        <p:spPr>
          <a:xfrm flipH="false" flipV="false" rot="0">
            <a:off x="1145297" y="3465004"/>
            <a:ext cx="2520280" cy="792088"/>
          </a:xfrm>
          <a:prstGeom prst="rect">
            <a:avLst/>
          </a:prstGeom>
        </p:spPr>
        <p:txBody>
          <a:bodyPr anchor="ctr" bIns="45720" lIns="91440" rIns="91440" tIns="45720">
            <a:noAutofit/>
          </a:bodyPr>
          <a:lstStyle>
            <a:defPPr/>
            <a:lvl1pPr algn="l" indent="0" lvl="0" marL="0">
              <a:buNone/>
              <a:defRPr sz="430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2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Л.П.Матвеев</a:t>
            </a:r>
            <a:endParaRPr sz="2800"/>
          </a:p>
        </p:txBody>
      </p:sp>
      <p:pic>
        <p:nvPicPr>
          <p:cNvPr hidden="false" id="109" name="Picture 109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6156176" y="397463"/>
            <a:ext cx="2376264" cy="3067541"/>
          </a:xfrm>
          <a:prstGeom prst="rect">
            <a:avLst/>
          </a:prstGeom>
        </p:spPr>
      </p:pic>
      <p:sp>
        <p:nvSpPr>
          <p:cNvPr hidden="false" id="110" name="Shape 110"/>
          <p:cNvSpPr txBox="true"/>
          <p:nvPr isPhoto="false"/>
        </p:nvSpPr>
        <p:spPr>
          <a:xfrm flipH="false" flipV="false" rot="0">
            <a:off x="6012160" y="3717032"/>
            <a:ext cx="2520280" cy="792088"/>
          </a:xfrm>
          <a:prstGeom prst="rect">
            <a:avLst/>
          </a:prstGeom>
        </p:spPr>
        <p:txBody>
          <a:bodyPr anchor="ctr" bIns="45720" lIns="91440" rIns="91440" tIns="45720">
            <a:noAutofit/>
          </a:bodyPr>
          <a:lstStyle>
            <a:defPPr/>
            <a:lvl1pPr algn="l" indent="0" lvl="0" marL="0">
              <a:buNone/>
              <a:defRPr sz="430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2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П.Ф.Лесгафт</a:t>
            </a:r>
            <a:endParaRPr sz="2800"/>
          </a:p>
        </p:txBody>
      </p:sp>
      <p:sp>
        <p:nvSpPr>
          <p:cNvPr hidden="false" id="111" name="Shape 111"/>
          <p:cNvSpPr txBox="false"/>
          <p:nvPr isPhoto="false"/>
        </p:nvSpPr>
        <p:spPr>
          <a:xfrm flipH="false" flipV="false" rot="0">
            <a:off x="3436939" y="5717576"/>
            <a:ext cx="3146210" cy="52322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В. В. </a:t>
            </a:r>
            <a:r>
              <a:rPr sz="2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Гориневский</a:t>
            </a:r>
            <a:endParaRPr sz="2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13" name="Picture 113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3920237" y="2750947"/>
            <a:ext cx="1966973" cy="2724258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14" name="GroupShape 11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16" name="Picture 11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5076056" y="3573016"/>
            <a:ext cx="3758607" cy="2799581"/>
          </a:xfrm>
          <a:prstGeom prst="rect">
            <a:avLst/>
          </a:prstGeom>
        </p:spPr>
      </p:pic>
      <p:pic>
        <p:nvPicPr>
          <p:cNvPr hidden="false" id="118" name="Picture 118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111559" y="1759293"/>
            <a:ext cx="3672408" cy="2743201"/>
          </a:xfrm>
          <a:prstGeom prst="rect">
            <a:avLst/>
          </a:prstGeom>
        </p:spPr>
      </p:pic>
      <p:sp>
        <p:nvSpPr>
          <p:cNvPr hidden="false" id="119" name="Shape 119"/>
          <p:cNvSpPr txBox="false"/>
          <p:nvPr isPhoto="false"/>
        </p:nvSpPr>
        <p:spPr>
          <a:xfrm flipH="false" flipV="false" rot="0">
            <a:off x="1187624" y="476672"/>
            <a:ext cx="7488833" cy="95410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2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Физическая культура - средство </a:t>
            </a:r>
            <a:r>
              <a:rPr sz="2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формирования </a:t>
            </a:r>
            <a:r>
              <a:rPr sz="2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гармонично</a:t>
            </a:r>
            <a:r>
              <a:rPr sz="2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развитой личности</a:t>
            </a:r>
            <a:endParaRPr sz="2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20" name="GroupShape 12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1" name="Shape 121"/>
          <p:cNvSpPr txBox="true"/>
          <p:nvPr isPhoto="false">
            <p:ph idx="1" type="body"/>
          </p:nvPr>
        </p:nvSpPr>
        <p:spPr>
          <a:xfrm flipH="false" flipV="false" rot="0">
            <a:off x="1187624" y="116632"/>
            <a:ext cx="7746063" cy="6480719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just" indent="642938" marL="80963">
              <a:buNone/>
            </a:pPr>
            <a:r>
              <a:rPr>
                <a:latin typeface="Times New Roman"/>
                <a:ea typeface="Times New Roman"/>
                <a:cs typeface="Times New Roman"/>
              </a:rPr>
              <a:t>Решая вторую задачу, мы выявили , что </a:t>
            </a:r>
            <a:r>
              <a:rPr>
                <a:latin typeface="Times New Roman"/>
                <a:ea typeface="Times New Roman"/>
                <a:cs typeface="Times New Roman"/>
              </a:rPr>
              <a:t> </a:t>
            </a:r>
            <a:r>
              <a:rPr>
                <a:latin typeface="Times New Roman"/>
                <a:ea typeface="Times New Roman"/>
                <a:cs typeface="Times New Roman"/>
              </a:rPr>
              <a:t>проблема развития интереса рассматривалась </a:t>
            </a:r>
            <a:r>
              <a:rPr>
                <a:latin typeface="Times New Roman"/>
                <a:ea typeface="Times New Roman"/>
                <a:cs typeface="Times New Roman"/>
              </a:rPr>
              <a:t>в</a:t>
            </a:r>
            <a:r>
              <a:rPr>
                <a:latin typeface="Times New Roman"/>
                <a:ea typeface="Times New Roman"/>
                <a:cs typeface="Times New Roman"/>
              </a:rPr>
              <a:t>о</a:t>
            </a:r>
            <a:r>
              <a:rPr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>
                <a:latin typeface="Times New Roman"/>
                <a:ea typeface="Times New Roman"/>
                <a:cs typeface="Times New Roman"/>
              </a:rPr>
              <a:t>многих работах. </a:t>
            </a:r>
            <a:endParaRPr>
              <a:latin typeface="Times New Roman"/>
              <a:ea typeface="Times New Roman"/>
              <a:cs typeface="Times New Roman"/>
            </a:endParaRPr>
          </a:p>
          <a:p>
            <a:pPr algn="just" indent="642938" marL="80963">
              <a:buNone/>
            </a:pPr>
            <a:endParaRPr>
              <a:latin typeface="Times New Roman"/>
              <a:ea typeface="Times New Roman"/>
              <a:cs typeface="Times New Roman"/>
            </a:endParaRPr>
          </a:p>
          <a:p/>
        </p:txBody>
      </p:sp>
      <p:pic>
        <p:nvPicPr>
          <p:cNvPr hidden="false" id="123" name="Picture 12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31813" y="1844824"/>
            <a:ext cx="2074797" cy="2664296"/>
          </a:xfrm>
          <a:prstGeom prst="rect">
            <a:avLst/>
          </a:prstGeom>
          <a:ln>
            <a:noFill/>
          </a:ln>
        </p:spPr>
      </p:pic>
      <p:sp>
        <p:nvSpPr>
          <p:cNvPr hidden="false" id="124" name="Shape 124"/>
          <p:cNvSpPr txBox="false"/>
          <p:nvPr isPhoto="false"/>
        </p:nvSpPr>
        <p:spPr>
          <a:xfrm flipH="false" flipV="false" rot="0">
            <a:off x="1431812" y="4797152"/>
            <a:ext cx="2074798" cy="369332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p>
            <a:pPr algn="l" indent="0" marL="0"/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С. Л. </a:t>
            </a:r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Рубинштейн </a:t>
            </a:r>
            <a:endParaRPr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126" name="Picture 126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4101412" y="3121842"/>
            <a:ext cx="2013709" cy="2774553"/>
          </a:xfrm>
          <a:prstGeom prst="rect">
            <a:avLst/>
          </a:prstGeom>
          <a:ln>
            <a:noFill/>
          </a:ln>
        </p:spPr>
      </p:pic>
      <p:sp>
        <p:nvSpPr>
          <p:cNvPr hidden="false" id="127" name="Shape 127"/>
          <p:cNvSpPr txBox="false"/>
          <p:nvPr isPhoto="false"/>
        </p:nvSpPr>
        <p:spPr>
          <a:xfrm flipH="false" flipV="false" rot="0">
            <a:off x="4367660" y="6079706"/>
            <a:ext cx="1728191" cy="369332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Г.И. Щукина </a:t>
            </a:r>
            <a:endParaRPr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129" name="Picture 129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6660232" y="1844824"/>
            <a:ext cx="2160240" cy="2664296"/>
          </a:xfrm>
          <a:prstGeom prst="rect">
            <a:avLst/>
          </a:prstGeom>
          <a:ln>
            <a:noFill/>
          </a:ln>
        </p:spPr>
      </p:pic>
      <p:sp>
        <p:nvSpPr>
          <p:cNvPr hidden="false" id="130" name="Shape 130"/>
          <p:cNvSpPr txBox="false"/>
          <p:nvPr isPhoto="false"/>
        </p:nvSpPr>
        <p:spPr>
          <a:xfrm flipH="false" flipV="false" rot="0">
            <a:off x="6787976" y="4797152"/>
            <a:ext cx="1779654" cy="369332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p>
            <a:pPr algn="l" indent="0" marL="0"/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А. Н. </a:t>
            </a:r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Леонтьев </a:t>
            </a:r>
            <a:endParaRPr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31" name="GroupShape 13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2" name="Shape 132"/>
          <p:cNvSpPr txBox="true"/>
          <p:nvPr isPhoto="false">
            <p:ph idx="1" type="body"/>
          </p:nvPr>
        </p:nvSpPr>
        <p:spPr>
          <a:xfrm flipH="false" flipV="false" rot="0">
            <a:off x="1187624" y="1124744"/>
            <a:ext cx="7746063" cy="4464496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just" indent="365124" marL="80963">
              <a:buNone/>
            </a:pPr>
            <a:r>
              <a:rPr sz="2800">
                <a:latin typeface="Times New Roman"/>
                <a:ea typeface="Times New Roman"/>
                <a:cs typeface="Times New Roman"/>
              </a:rPr>
              <a:t>Анализ </a:t>
            </a:r>
            <a:r>
              <a:rPr sz="2800">
                <a:latin typeface="Times New Roman"/>
                <a:ea typeface="Times New Roman"/>
                <a:cs typeface="Times New Roman"/>
              </a:rPr>
              <a:t>содержания и </a:t>
            </a:r>
            <a:r>
              <a:rPr sz="2800">
                <a:latin typeface="Times New Roman"/>
                <a:ea typeface="Times New Roman"/>
                <a:cs typeface="Times New Roman"/>
              </a:rPr>
              <a:t>принципов </a:t>
            </a:r>
            <a:r>
              <a:rPr sz="2800">
                <a:latin typeface="Times New Roman"/>
                <a:ea typeface="Times New Roman"/>
                <a:cs typeface="Times New Roman"/>
              </a:rPr>
              <a:t>организации физкультурно-оздоровительной работы в ДОО с детьми старшего дошкольного возраста </a:t>
            </a:r>
            <a:r>
              <a:rPr sz="2800">
                <a:latin typeface="Times New Roman"/>
                <a:ea typeface="Times New Roman"/>
                <a:cs typeface="Times New Roman"/>
              </a:rPr>
              <a:t>показал, </a:t>
            </a:r>
            <a:r>
              <a:rPr sz="2800">
                <a:latin typeface="Times New Roman"/>
                <a:ea typeface="Times New Roman"/>
                <a:cs typeface="Times New Roman"/>
              </a:rPr>
              <a:t>что физкультурно-оздоровительная работа в ДОО направлена и способствует сохранению физического и психического здоровья и укреплению организма ребенка. </a:t>
            </a:r>
            <a:endParaRPr sz="2800"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name="Солнцестояние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Солнцестояние">
      <a:fillStyleLst>
        <a:solidFill>
          <a:schemeClr val="phClr"/>
        </a:solidFill>
        <a:gradFill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</a:gradFill>
        <a:gradFill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</a:gradFill>
      </a:fillStyleLst>
      <a:lnStyleLst>
        <a:ln w="9525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</a:gradFill>
        <a:noFill/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MyOffice-CoreFramework-Android/30-1057.739.7919.691.1@89f4a034c81d4209c3ded56ae0069fc9a02e31e4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2024-11-15T03:12:13Z</dcterms:modified>
</cp:coreProperties>
</file>