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4" r:id="rId2"/>
    <p:sldId id="25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45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3E"/>
    <a:srgbClr val="883230"/>
    <a:srgbClr val="351413"/>
    <a:srgbClr val="642F04"/>
    <a:srgbClr val="212911"/>
    <a:srgbClr val="1A210D"/>
    <a:srgbClr val="460046"/>
    <a:srgbClr val="800080"/>
    <a:srgbClr val="AE5DFF"/>
    <a:srgbClr val="D4D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155" d="100"/>
          <a:sy n="155" d="100"/>
        </p:scale>
        <p:origin x="136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3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10165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7468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1565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0697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26475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26728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13882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53104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875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47146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9080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8324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95528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90264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4909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96254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23109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27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521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9404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06133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3504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24665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3730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54881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5339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ownloads\z_uk-proigrysha.mp3" TargetMode="Externa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6.jpeg"/><Relationship Id="rId5" Type="http://schemas.openxmlformats.org/officeDocument/2006/relationships/slide" Target="slide2.xml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pn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esktop\&#1040;&#1082;&#1072;&#1076;&#1077;&#1084;&#1080;&#1082;&#1080;,%20&#1056;&#1052;&#1054;\z_uk-proigrysha.mp3" TargetMode="External"/><Relationship Id="rId6" Type="http://schemas.openxmlformats.org/officeDocument/2006/relationships/slide" Target="slide2.xml"/><Relationship Id="rId11" Type="http://schemas.openxmlformats.org/officeDocument/2006/relationships/image" Target="../media/image37.jpeg"/><Relationship Id="rId5" Type="http://schemas.openxmlformats.org/officeDocument/2006/relationships/image" Target="../media/image4.png"/><Relationship Id="rId10" Type="http://schemas.openxmlformats.org/officeDocument/2006/relationships/image" Target="../media/image36.jpg"/><Relationship Id="rId4" Type="http://schemas.openxmlformats.org/officeDocument/2006/relationships/audio" Target="../media/audio1.wav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image" Target="../media/image6.png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esktop\&#1040;&#1082;&#1072;&#1076;&#1077;&#1084;&#1080;&#1082;&#1080;,%20&#1056;&#1052;&#1054;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png"/><Relationship Id="rId12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11" Type="http://schemas.openxmlformats.org/officeDocument/2006/relationships/image" Target="../media/image42.jpg"/><Relationship Id="rId5" Type="http://schemas.openxmlformats.org/officeDocument/2006/relationships/image" Target="../media/image4.png"/><Relationship Id="rId10" Type="http://schemas.openxmlformats.org/officeDocument/2006/relationships/image" Target="../media/image41.jpeg"/><Relationship Id="rId4" Type="http://schemas.openxmlformats.org/officeDocument/2006/relationships/audio" Target="../media/audio1.wav"/><Relationship Id="rId9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11" Type="http://schemas.openxmlformats.org/officeDocument/2006/relationships/image" Target="../media/image46.jpeg"/><Relationship Id="rId5" Type="http://schemas.openxmlformats.org/officeDocument/2006/relationships/image" Target="../media/image4.png"/><Relationship Id="rId10" Type="http://schemas.openxmlformats.org/officeDocument/2006/relationships/image" Target="../media/image45.jpeg"/><Relationship Id="rId4" Type="http://schemas.openxmlformats.org/officeDocument/2006/relationships/audio" Target="../media/audio1.wav"/><Relationship Id="rId9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11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ownloads\z_uk-proigrysha.mp3" TargetMode="Externa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esktop\&#1040;&#1082;&#1072;&#1076;&#1077;&#1084;&#1080;&#1082;&#1080;,%20&#1056;&#1052;&#1054;\z_uk-proigrysha.mp3" TargetMode="Externa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esktop\&#1040;&#1082;&#1072;&#1076;&#1077;&#1084;&#1080;&#1082;&#1080;,%20&#1056;&#1052;&#1054;\z_uk-proigrysha.mp3" TargetMode="Externa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\Downloads\z_uk-proigrysha.mp3" TargetMode="External"/><Relationship Id="rId6" Type="http://schemas.openxmlformats.org/officeDocument/2006/relationships/slide" Target="slide2.xml"/><Relationship Id="rId11" Type="http://schemas.openxmlformats.org/officeDocument/2006/relationships/image" Target="../media/image16.jp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slide" Target="slide2.xml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50;\Desktop\z_uk-proigrysha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8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42173" y="5985422"/>
            <a:ext cx="1847284" cy="414046"/>
          </a:xfrm>
          <a:prstGeom prst="rect">
            <a:avLst/>
          </a:prstGeom>
        </p:spPr>
      </p:pic>
      <p:pic>
        <p:nvPicPr>
          <p:cNvPr id="4" name="Рисунок 3" descr="Рисунок19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095543" y="5517232"/>
            <a:ext cx="3658710" cy="487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980728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b="1" dirty="0" smtClean="0"/>
          </a:p>
          <a:p>
            <a:endParaRPr lang="ru-RU" sz="4800" b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265815" y="57398"/>
            <a:ext cx="69575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Интерактивная игра</a:t>
            </a:r>
            <a:endParaRPr lang="ru-RU" sz="5400" b="1" cap="none" spc="50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5806" y="1580892"/>
            <a:ext cx="712879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«Знатоки родного края»</a:t>
            </a:r>
            <a:endParaRPr lang="ru-RU" sz="6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0422" y="2413504"/>
            <a:ext cx="1584176" cy="29136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2" y="3429000"/>
            <a:ext cx="2412269" cy="2412269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272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83568" y="1409602"/>
            <a:ext cx="54726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700" b="1" dirty="0" smtClean="0">
                <a:solidFill>
                  <a:srgbClr val="00153E"/>
                </a:solidFill>
                <a:latin typeface="Georgia" pitchFamily="18" charset="0"/>
              </a:rPr>
              <a:t>Выберите национальный костюм </a:t>
            </a:r>
            <a:r>
              <a:rPr lang="ru-RU" sz="2700" b="1" dirty="0" err="1">
                <a:solidFill>
                  <a:srgbClr val="00153E"/>
                </a:solidFill>
                <a:latin typeface="Georgia" pitchFamily="18" charset="0"/>
              </a:rPr>
              <a:t>Т</a:t>
            </a:r>
            <a:r>
              <a:rPr lang="ru-RU" sz="2700" b="1" dirty="0" err="1" smtClean="0">
                <a:solidFill>
                  <a:srgbClr val="00153E"/>
                </a:solidFill>
                <a:latin typeface="Georgia" pitchFamily="18" charset="0"/>
              </a:rPr>
              <a:t>елеутов</a:t>
            </a:r>
            <a:r>
              <a:rPr lang="ru-RU" sz="2700" b="1" dirty="0" smtClean="0">
                <a:solidFill>
                  <a:srgbClr val="00153E"/>
                </a:solidFill>
                <a:latin typeface="Georgia" pitchFamily="18" charset="0"/>
              </a:rPr>
              <a:t>?</a:t>
            </a: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Коренные жители Кузбасса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6996608" y="1287163"/>
            <a:ext cx="1656184" cy="3046126"/>
          </a:xfrm>
          <a:prstGeom prst="rect">
            <a:avLst/>
          </a:prstGeom>
        </p:spPr>
      </p:pic>
      <p:pic>
        <p:nvPicPr>
          <p:cNvPr id="12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30" y="2697627"/>
            <a:ext cx="44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98634" y="283564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31951" y="292550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r="67140" b="8080"/>
          <a:stretch/>
        </p:blipFill>
        <p:spPr>
          <a:xfrm>
            <a:off x="346636" y="2819938"/>
            <a:ext cx="2011003" cy="23512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0" t="32591" r="31683" b="8080"/>
          <a:stretch/>
        </p:blipFill>
        <p:spPr>
          <a:xfrm>
            <a:off x="2730771" y="2833457"/>
            <a:ext cx="2119122" cy="23242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8" t="29865" b="8080"/>
          <a:stretch/>
        </p:blipFill>
        <p:spPr>
          <a:xfrm>
            <a:off x="5206304" y="2871837"/>
            <a:ext cx="2029991" cy="23390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4776130" y="5427609"/>
            <a:ext cx="4188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Национальный костюм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телеутов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74440" y="5992490"/>
            <a:ext cx="67327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Кузнечество( кузнечное дело)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4" y="1457463"/>
            <a:ext cx="720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Одно из основных занятий коренных жителей нашего края? (Именно поэтому наш край называется Кузнецкий).</a:t>
            </a: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6575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Коренные жители Кузбасса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7514073" y="1484784"/>
            <a:ext cx="1421279" cy="2614078"/>
          </a:xfrm>
          <a:prstGeom prst="rect">
            <a:avLst/>
          </a:prstGeom>
        </p:spPr>
      </p:pic>
      <p:pic>
        <p:nvPicPr>
          <p:cNvPr id="12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69" y="2657792"/>
            <a:ext cx="6109490" cy="338427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43608" y="5619404"/>
            <a:ext cx="4968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Землянка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8090" y="1400211"/>
            <a:ext cx="63367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700" b="1" dirty="0" smtClean="0">
                <a:solidFill>
                  <a:srgbClr val="002060"/>
                </a:solidFill>
                <a:latin typeface="Georgia" pitchFamily="18" charset="0"/>
              </a:rPr>
              <a:t>Распространенное жилище Сибирских татар?</a:t>
            </a: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251937"/>
            <a:ext cx="6049982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Коренные жители Кузбасса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8193756" y="1196752"/>
            <a:ext cx="990966" cy="1822627"/>
          </a:xfrm>
          <a:prstGeom prst="rect">
            <a:avLst/>
          </a:prstGeom>
        </p:spPr>
      </p:pic>
      <p:pic>
        <p:nvPicPr>
          <p:cNvPr id="12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70" y="3734554"/>
            <a:ext cx="495847" cy="39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78" y="2108065"/>
            <a:ext cx="3822790" cy="351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08211" y="2778606"/>
            <a:ext cx="34692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Распространенным жилищем у Сибирских татар были землянки. Также встречались наземные срубные постройки, дерновые и кирпичные дома. Позднее стали строить дома по русским образцам (срубные, каменные постройки).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8" y="2668099"/>
            <a:ext cx="3606822" cy="270511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141001" y="2601455"/>
            <a:ext cx="4423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Дятел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19675" y="1539519"/>
            <a:ext cx="540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Кого называют лесным доктором?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6473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ФЛОРА И ФАУНА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0215" y="1484784"/>
            <a:ext cx="1214272" cy="2233342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415533" y="3461967"/>
            <a:ext cx="4613353" cy="2822911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153E"/>
                </a:solidFill>
              </a:rPr>
              <a:t>Дятел - это лесной доктор, это практически единственная птица, которая способна добыть насекомых и их личинки из под коры дерева. Таким образом дятлы не дают этим насекомым переселиться и погубить другие деревья в лесу</a:t>
            </a: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" y="3014630"/>
            <a:ext cx="416401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8" grpId="0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835696" y="5385964"/>
            <a:ext cx="4608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</a:rPr>
              <a:t>Бобр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75656" y="1412776"/>
            <a:ext cx="46085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srgbClr val="00153E"/>
                </a:solidFill>
                <a:latin typeface="Georgia" pitchFamily="18" charset="0"/>
              </a:rPr>
              <a:t>Это животное введено в Красную Книгу Кузбасса? </a:t>
            </a:r>
            <a:endParaRPr lang="ru-RU" sz="2800" b="1" dirty="0" smtClean="0">
              <a:solidFill>
                <a:srgbClr val="00153E"/>
              </a:solidFill>
              <a:latin typeface="Georgia" pitchFamily="18" charset="0"/>
            </a:endParaRP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ФЛОРА И ФАУНА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77685" y="1006476"/>
            <a:ext cx="1322707" cy="2432781"/>
          </a:xfrm>
          <a:prstGeom prst="rect">
            <a:avLst/>
          </a:prstGeom>
        </p:spPr>
      </p:pic>
      <p:pic>
        <p:nvPicPr>
          <p:cNvPr id="17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5036450" cy="212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69327"/>
            <a:ext cx="3244453" cy="24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ФЛОРА И ФАУНА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3942" y="1494458"/>
            <a:ext cx="6012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Травянистое </a:t>
            </a:r>
            <a:r>
              <a:rPr lang="ru-RU" sz="2400" b="1" dirty="0">
                <a:solidFill>
                  <a:srgbClr val="00153E"/>
                </a:solidFill>
                <a:latin typeface="Georgia" pitchFamily="18" charset="0"/>
              </a:rPr>
              <a:t>растение, </a:t>
            </a: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растущее вдоль дорог, </a:t>
            </a:r>
            <a:r>
              <a:rPr lang="ru-RU" sz="2400" b="1" dirty="0">
                <a:solidFill>
                  <a:srgbClr val="00153E"/>
                </a:solidFill>
                <a:latin typeface="Georgia" pitchFamily="18" charset="0"/>
              </a:rPr>
              <a:t>о</a:t>
            </a: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бладающее </a:t>
            </a:r>
            <a:r>
              <a:rPr lang="ru-RU" sz="2400" b="1" dirty="0">
                <a:solidFill>
                  <a:srgbClr val="00153E"/>
                </a:solidFill>
                <a:latin typeface="Georgia" pitchFamily="18" charset="0"/>
              </a:rPr>
              <a:t>лекарственными </a:t>
            </a: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свойствами?</a:t>
            </a:r>
            <a:endParaRPr lang="ru-RU" sz="2400" b="1" i="1" dirty="0" smtClean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5560" y="3141181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Подорожник</a:t>
            </a:r>
            <a:endParaRPr lang="ru-RU" sz="32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7" name="Рисунок 6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1618" y="1446416"/>
            <a:ext cx="1332148" cy="2450145"/>
          </a:xfrm>
          <a:prstGeom prst="rect">
            <a:avLst/>
          </a:prstGeom>
        </p:spPr>
      </p:pic>
      <p:pic>
        <p:nvPicPr>
          <p:cNvPr id="8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05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22133"/>
            <a:ext cx="7747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41" y="3725956"/>
            <a:ext cx="46386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76626" y="4201391"/>
            <a:ext cx="423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медицине листья растения используют для заживления ран, снятия воспалений, как обезболивающее и противоаллергическое средство. Настои из листьев подорожника применяют при различных заболеваниях</a:t>
            </a:r>
            <a:r>
              <a:rPr lang="ru-RU" dirty="0"/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5" y="2976401"/>
            <a:ext cx="3247856" cy="326983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788024" y="5302949"/>
            <a:ext cx="45365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Кедр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124744"/>
            <a:ext cx="62646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Самое большое хвойное дерево в Тайге, семена которого люди употребляют в пищу?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76256" y="1124744"/>
            <a:ext cx="1368152" cy="2516365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ФЛОРА И ФАУНА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/>
          <a:stretch/>
        </p:blipFill>
        <p:spPr>
          <a:xfrm>
            <a:off x="615008" y="2870459"/>
            <a:ext cx="5472608" cy="338781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37131" y="1226809"/>
            <a:ext cx="60486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В </a:t>
            </a:r>
            <a:r>
              <a:rPr lang="ru-RU" sz="2800" b="1" dirty="0">
                <a:solidFill>
                  <a:srgbClr val="00153E"/>
                </a:solidFill>
                <a:latin typeface="Georgia" pitchFamily="18" charset="0"/>
              </a:rPr>
              <a:t>каком районе Кузбасса найдены останки динозавров, а  впоследствии создан </a:t>
            </a: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музей? 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68344" y="1234188"/>
            <a:ext cx="1296144" cy="2383925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ФЛОРА И ФАУНА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6688" y="2605432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Д. Шестаково, 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Чебулинский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  район </a:t>
            </a: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4831597" y="3680101"/>
            <a:ext cx="3708412" cy="2342151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153E"/>
                </a:solidFill>
              </a:rPr>
              <a:t>На </a:t>
            </a:r>
            <a:r>
              <a:rPr lang="ru-RU" b="1" dirty="0">
                <a:solidFill>
                  <a:srgbClr val="00153E"/>
                </a:solidFill>
              </a:rPr>
              <a:t>глубине около трех метров в меловых отложениях </a:t>
            </a:r>
            <a:r>
              <a:rPr lang="ru-RU" b="1" dirty="0" smtClean="0">
                <a:solidFill>
                  <a:srgbClr val="00153E"/>
                </a:solidFill>
              </a:rPr>
              <a:t>обнаружены </a:t>
            </a:r>
            <a:r>
              <a:rPr lang="ru-RU" b="1" dirty="0">
                <a:solidFill>
                  <a:srgbClr val="00153E"/>
                </a:solidFill>
              </a:rPr>
              <a:t>фрагменты костей динозавра.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00153E"/>
              </a:solidFill>
            </a:endParaRP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8" y="3728258"/>
            <a:ext cx="39385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630519" y="5332688"/>
            <a:ext cx="61399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2. «Всё для фронта! </a:t>
            </a:r>
            <a:r>
              <a:rPr lang="ru-RU" sz="3600" b="1" i="1" dirty="0" err="1" smtClean="0">
                <a:solidFill>
                  <a:srgbClr val="FF0000"/>
                </a:solidFill>
                <a:latin typeface="Georgia" pitchFamily="18" charset="0"/>
              </a:rPr>
              <a:t>Всеё</a:t>
            </a: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 для победы!»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4" y="1303988"/>
            <a:ext cx="71287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153E"/>
                </a:solidFill>
                <a:latin typeface="Georgia" pitchFamily="18" charset="0"/>
              </a:rPr>
              <a:t>Во время ВОВ, по земле нашей Кемеровской области не мчались вражеские танки, не рвались снаряды. Но все жители края работали на предприятиях и стремились чем-нибудь помочь фронту.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0910" y="1303988"/>
            <a:ext cx="1499581" cy="2758094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Кузбасс во время ВОВ</a:t>
            </a:r>
            <a:endParaRPr lang="ru-RU" sz="32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561" y="3057341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Выберите правильный девиз всех, кто трудился в тылу: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Всё выше, и выше, и выше…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«Всё для фронта! Всё для победы!»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Есть такая профессия – Родину защищать!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993" y="1249047"/>
            <a:ext cx="69127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В Кемеровскую область во время ВОВ были эвакуированы: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82360" y="1005454"/>
            <a:ext cx="1382128" cy="2542070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Кузбасс во время ВОВ</a:t>
            </a:r>
            <a:endParaRPr lang="ru-RU" sz="32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93" y="5968815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Уберите лишнюю картинку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6" y="2081124"/>
            <a:ext cx="2827423" cy="17473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6"/>
          <a:stretch/>
        </p:blipFill>
        <p:spPr>
          <a:xfrm>
            <a:off x="4532904" y="2081124"/>
            <a:ext cx="2931057" cy="16231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22" y="4167661"/>
            <a:ext cx="3293871" cy="18764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434516" y="364377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Раненые со</a:t>
            </a:r>
            <a:r>
              <a:rPr lang="ru-RU" b="1" dirty="0">
                <a:latin typeface="Georgia" panose="02040502050405020303" pitchFamily="18" charset="0"/>
              </a:rPr>
              <a:t>л</a:t>
            </a:r>
            <a:r>
              <a:rPr lang="ru-RU" b="1" dirty="0" smtClean="0">
                <a:latin typeface="Georgia" panose="02040502050405020303" pitchFamily="18" charset="0"/>
              </a:rPr>
              <a:t>даты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6314" y="3547552"/>
            <a:ext cx="406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Оборудование с крупных заводов и фабрик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4486" y="5876481"/>
            <a:ext cx="340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Мирное население из зоны боевых действий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6" y="4024790"/>
            <a:ext cx="2955651" cy="166102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920076" y="5579948"/>
            <a:ext cx="217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Продукты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AutoShape 4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08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3121" name="AutoShape 4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08416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3122" name="AutoShape 5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804820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3123" name="AutoShape 5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524900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40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124" name="AutoShape 5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24440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3125" name="AutoShape 5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364088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3126" name="AutoShape 5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084168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3127" name="AutoShape 5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804820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3128" name="AutoShape 5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524900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3129" name="AutoShape 5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8244408" y="285293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50</a:t>
            </a:r>
          </a:p>
        </p:txBody>
      </p:sp>
      <p:sp>
        <p:nvSpPr>
          <p:cNvPr id="3130" name="AutoShape 5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36408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3131" name="AutoShap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08416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3132" name="AutoShape 60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804820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3133" name="AutoShap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524900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3134" name="AutoShape 62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24440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3135" name="AutoShape 63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5364088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10</a:t>
            </a:r>
          </a:p>
        </p:txBody>
      </p:sp>
      <p:sp>
        <p:nvSpPr>
          <p:cNvPr id="3136" name="AutoShape 64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6084168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20</a:t>
            </a:r>
          </a:p>
        </p:txBody>
      </p:sp>
      <p:sp>
        <p:nvSpPr>
          <p:cNvPr id="3137" name="AutoShape 65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6804820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30</a:t>
            </a:r>
          </a:p>
        </p:txBody>
      </p:sp>
      <p:sp>
        <p:nvSpPr>
          <p:cNvPr id="3138" name="AutoShape 6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7596336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40</a:t>
            </a:r>
          </a:p>
        </p:txBody>
      </p:sp>
      <p:sp>
        <p:nvSpPr>
          <p:cNvPr id="3139" name="AutoShape 67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8244408" y="4293096"/>
            <a:ext cx="503114" cy="503040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3140" name="AutoShape 68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5365030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3142" name="AutoShape 70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6085110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3143" name="AutoShape 71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6877198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30</a:t>
            </a:r>
          </a:p>
        </p:txBody>
      </p:sp>
      <p:sp>
        <p:nvSpPr>
          <p:cNvPr id="3144" name="AutoShape 72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7597278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3145" name="AutoShape 73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8245350" y="5014192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611560" y="2132856"/>
            <a:ext cx="417646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город-</a:t>
            </a:r>
            <a:r>
              <a:rPr lang="ru-RU" b="1" cap="all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кемерово</a:t>
            </a:r>
            <a:endParaRPr lang="ru-RU" b="1" cap="al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611560" y="4293096"/>
            <a:ext cx="4176464" cy="503039"/>
          </a:xfrm>
          <a:prstGeom prst="bevel">
            <a:avLst>
              <a:gd name="adj" fmla="val 77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Кузбасс во время </a:t>
            </a:r>
            <a:r>
              <a:rPr lang="ru-RU" sz="2000" b="1" cap="all" dirty="0" err="1" smtClean="0">
                <a:latin typeface="Times New Roman" pitchFamily="18" charset="0"/>
                <a:cs typeface="Times New Roman" pitchFamily="18" charset="0"/>
              </a:rPr>
              <a:t>вов</a:t>
            </a:r>
            <a:endParaRPr lang="ru-RU" sz="20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611560" y="2824127"/>
            <a:ext cx="417646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Коренные жители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кузбасса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611560" y="3573015"/>
            <a:ext cx="4176464" cy="503039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Флора и фауна</a:t>
            </a:r>
          </a:p>
        </p:txBody>
      </p:sp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8" cstate="screen"/>
          <a:srcRect/>
          <a:stretch>
            <a:fillRect/>
          </a:stretch>
        </p:blipFill>
        <p:spPr>
          <a:xfrm>
            <a:off x="6731870" y="6149102"/>
            <a:ext cx="1152128" cy="300800"/>
          </a:xfrm>
          <a:prstGeom prst="rect">
            <a:avLst/>
          </a:prstGeom>
        </p:spPr>
      </p:pic>
      <p:pic>
        <p:nvPicPr>
          <p:cNvPr id="55298" name="Picture 2" descr="http://img-fotki.yandex.ru/get/6212/160878850.8c/0_76668_4259918f_XL"/>
          <p:cNvPicPr>
            <a:picLocks noChangeAspect="1" noChangeArrowheads="1"/>
          </p:cNvPicPr>
          <p:nvPr/>
        </p:nvPicPr>
        <p:blipFill>
          <a:blip r:embed="rId29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9763" y="1274833"/>
            <a:ext cx="2736304" cy="578044"/>
          </a:xfrm>
          <a:prstGeom prst="rect">
            <a:avLst/>
          </a:prstGeom>
          <a:noFill/>
        </p:spPr>
      </p:pic>
      <p:pic>
        <p:nvPicPr>
          <p:cNvPr id="37" name="Picture 2" descr="http://img-fotki.yandex.ru/get/6212/160878850.8c/0_76668_4259918f_XL"/>
          <p:cNvPicPr>
            <a:picLocks noChangeAspect="1" noChangeArrowheads="1"/>
          </p:cNvPicPr>
          <p:nvPr/>
        </p:nvPicPr>
        <p:blipFill>
          <a:blip r:embed="rId30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V="1">
            <a:off x="3239763" y="5844868"/>
            <a:ext cx="2880320" cy="608468"/>
          </a:xfrm>
          <a:prstGeom prst="rect">
            <a:avLst/>
          </a:prstGeom>
          <a:noFill/>
        </p:spPr>
      </p:pic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611560" y="5014192"/>
            <a:ext cx="4176464" cy="50400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Чудеса края</a:t>
            </a:r>
            <a:endParaRPr lang="ru-RU" sz="20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74176" y="260648"/>
            <a:ext cx="62422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«Знатоки родного края»</a:t>
            </a:r>
            <a:endParaRPr lang="ru-RU" sz="36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289" y="1351819"/>
            <a:ext cx="691871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600" b="1" dirty="0" smtClean="0">
                <a:solidFill>
                  <a:srgbClr val="00153E"/>
                </a:solidFill>
                <a:latin typeface="Georgia" pitchFamily="18" charset="0"/>
              </a:rPr>
              <a:t>Что делали из стали, выплавленной кузнецкими металлургами?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4637" y="1193921"/>
            <a:ext cx="1440160" cy="2648805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Кузбасс во время ВОВ</a:t>
            </a:r>
            <a:endParaRPr lang="ru-RU" sz="32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5836" y="2449146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Разгадайте ребус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8" y="3144393"/>
            <a:ext cx="3277269" cy="31134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52653" y="5734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Танк</a:t>
            </a:r>
            <a:endParaRPr lang="ru-RU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295058" y="3536499"/>
            <a:ext cx="4151137" cy="244827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153E"/>
                </a:solidFill>
              </a:rPr>
              <a:t>Половина всех танков, бронемашин, самоходок, выпущенных в годы войны, было одето в броню Кемеровского Металлургического Комбината</a:t>
            </a:r>
            <a:endParaRPr lang="ru-RU" b="1" dirty="0">
              <a:solidFill>
                <a:srgbClr val="00153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00153E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735796" y="6268227"/>
            <a:ext cx="4896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Всё верно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9512" y="1196752"/>
            <a:ext cx="71819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Как женщины помогали фронту во время ВОВ?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2360" y="871571"/>
            <a:ext cx="1402398" cy="2579351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Кузбасс во время ВОВ</a:t>
            </a:r>
            <a:endParaRPr lang="ru-RU" sz="32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344139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Женщины работали в шахте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5621" y="3450922"/>
            <a:ext cx="324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Работали трактористами и комбайнерами на полях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570901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Копали окопы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0699" y="567785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Делали оружие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704" y="5954000"/>
            <a:ext cx="797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Всё верно или есть лишняя картинка?</a:t>
            </a: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026165"/>
            <a:ext cx="2916324" cy="17083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21" y="4041733"/>
            <a:ext cx="2956993" cy="16672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4" y="1844824"/>
            <a:ext cx="2704701" cy="17295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21" y="1721380"/>
            <a:ext cx="2791575" cy="172954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060551" y="5972828"/>
            <a:ext cx="475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Снаряды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1196752"/>
            <a:ext cx="7200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Как использовался порох,  который производился на Кемеровском предприятии во время войны:</a:t>
            </a:r>
          </a:p>
          <a:p>
            <a:pPr algn="ctr"/>
            <a:endParaRPr lang="ru-RU" sz="2800" b="1" dirty="0" smtClean="0">
              <a:solidFill>
                <a:srgbClr val="00153E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00895" y="1340768"/>
            <a:ext cx="1185722" cy="2180832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60648"/>
            <a:ext cx="648072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Кузбасс во время ВОВ</a:t>
            </a:r>
            <a:endParaRPr lang="ru-RU" sz="32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14" name="Горизонтальный свиток 13"/>
          <p:cNvSpPr/>
          <p:nvPr/>
        </p:nvSpPr>
        <p:spPr>
          <a:xfrm>
            <a:off x="5508104" y="3789040"/>
            <a:ext cx="3546902" cy="221432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00153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153E"/>
                </a:solidFill>
              </a:rPr>
              <a:t>Предприятие химической промышленности – «Прогресс» производило 35 процентов советского пороха для «Катюш», мин и гранат.</a:t>
            </a:r>
            <a:endParaRPr lang="ru-RU" b="1" dirty="0">
              <a:solidFill>
                <a:srgbClr val="00153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00153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80" y="41682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Фейерверки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4936" y="41682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Снаряды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580" y="616250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Бенгальские огни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31184"/>
            <a:ext cx="2654424" cy="16797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88" y="4606902"/>
            <a:ext cx="2490978" cy="16533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31184"/>
            <a:ext cx="2697152" cy="179810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8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699792" y="4746934"/>
            <a:ext cx="3701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95536" y="1340768"/>
            <a:ext cx="74168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Какой </a:t>
            </a:r>
            <a:r>
              <a:rPr lang="ru-RU" sz="2800" b="1" dirty="0">
                <a:solidFill>
                  <a:srgbClr val="00153E"/>
                </a:solidFill>
                <a:latin typeface="Georgia" pitchFamily="18" charset="0"/>
              </a:rPr>
              <a:t>заповедник нашей области является музеем наскальной живописи?</a:t>
            </a:r>
            <a:endParaRPr lang="ru-RU" sz="2800" b="1" dirty="0" smtClean="0">
              <a:solidFill>
                <a:srgbClr val="00153E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251936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Чудеса края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7561417" y="980728"/>
            <a:ext cx="1264675" cy="232604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991859" y="5892092"/>
            <a:ext cx="6820501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Томская </a:t>
            </a:r>
            <a:r>
              <a:rPr lang="ru-RU" sz="3600" b="1" i="1" dirty="0" err="1" smtClean="0">
                <a:solidFill>
                  <a:srgbClr val="FF0000"/>
                </a:solidFill>
                <a:latin typeface="Georgia" pitchFamily="18" charset="0"/>
              </a:rPr>
              <a:t>писаница</a:t>
            </a:r>
            <a:endParaRPr lang="ru-RU" sz="3600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</a:pPr>
            <a:endParaRPr lang="ru-RU" sz="3600" b="1" i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9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" y="2815030"/>
            <a:ext cx="4115977" cy="313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63" y="2920635"/>
            <a:ext cx="4670425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8959" y="3391468"/>
            <a:ext cx="43855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Здесь можно увидеть наскальные рисунки, возраст которых исчисляется тысячелетиями. Всего на скалах обнаружено около трехсот петроглифов, среди которых изображения разных животных (лось, медведь, лиса, волк), птиц, шаманов, божеств и загадочных знаков.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951576" y="6009372"/>
            <a:ext cx="6742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Кузнецкая крепость</a:t>
            </a:r>
            <a:endParaRPr lang="ru-RU" sz="2800" b="1" i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54790" y="1402893"/>
            <a:ext cx="6552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Единственная </a:t>
            </a:r>
            <a:r>
              <a:rPr lang="ru-RU" sz="2400" b="1" dirty="0">
                <a:solidFill>
                  <a:srgbClr val="00153E"/>
                </a:solidFill>
                <a:latin typeface="Georgia" pitchFamily="18" charset="0"/>
              </a:rPr>
              <a:t>крепость на территории Кемеровской области?</a:t>
            </a:r>
            <a:endParaRPr lang="ru-RU" sz="2400" b="1" dirty="0" smtClean="0">
              <a:solidFill>
                <a:srgbClr val="00153E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7731643" y="1402893"/>
            <a:ext cx="1283002" cy="2359753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Чудеса края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87" y="2406343"/>
            <a:ext cx="540702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699792" y="4930700"/>
            <a:ext cx="36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8450" y="1369328"/>
            <a:ext cx="67687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Город </a:t>
            </a:r>
            <a:r>
              <a:rPr lang="ru-RU" sz="2400" b="1" dirty="0">
                <a:solidFill>
                  <a:srgbClr val="00153E"/>
                </a:solidFill>
                <a:latin typeface="Georgia" pitchFamily="18" charset="0"/>
              </a:rPr>
              <a:t>в Кузбассе,  который обладает богатым историческим и культурным наследием, и является одним из чудес  Кузбасса? </a:t>
            </a:r>
            <a:endParaRPr lang="ru-RU" sz="2400" b="1" dirty="0" smtClean="0">
              <a:solidFill>
                <a:srgbClr val="00153E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7661842" y="1369328"/>
            <a:ext cx="1264675" cy="232604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Чудеса края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78105" y="3395779"/>
            <a:ext cx="2191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Мариинск</a:t>
            </a:r>
          </a:p>
        </p:txBody>
      </p:sp>
      <p:pic>
        <p:nvPicPr>
          <p:cNvPr id="14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62298"/>
            <a:ext cx="3778674" cy="26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" y="3111589"/>
            <a:ext cx="4280546" cy="320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4023589"/>
            <a:ext cx="3118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Мариинск — один из старейших городов Кузбасса. В этом городе сохранилось очень много старинных зданий, поэтому весь город Мариинск можно считать достопримечательностью.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123728" y="5949280"/>
            <a:ext cx="5112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453" y="1367204"/>
            <a:ext cx="698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153E"/>
                </a:solidFill>
                <a:latin typeface="Georgia" pitchFamily="18" charset="0"/>
              </a:rPr>
              <a:t>Найдите </a:t>
            </a:r>
            <a:r>
              <a:rPr lang="ru-RU" sz="2000" b="1" dirty="0">
                <a:solidFill>
                  <a:srgbClr val="00153E"/>
                </a:solidFill>
                <a:latin typeface="Georgia" pitchFamily="18" charset="0"/>
              </a:rPr>
              <a:t>символ г. Таштагол, который является одним из чудес Кузбасса? </a:t>
            </a:r>
            <a:endParaRPr lang="ru-RU" sz="2000" b="1" dirty="0" smtClean="0">
              <a:solidFill>
                <a:srgbClr val="00153E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7272300" y="1268760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Чудеса края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1571" y="5870051"/>
            <a:ext cx="6854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1.Скульптура «Золотая </a:t>
            </a:r>
            <a:r>
              <a:rPr lang="ru-RU" sz="2800" b="1" i="1" dirty="0" err="1" smtClean="0">
                <a:solidFill>
                  <a:srgbClr val="FF0000"/>
                </a:solidFill>
                <a:latin typeface="Georgia" pitchFamily="18" charset="0"/>
              </a:rPr>
              <a:t>Шория</a:t>
            </a: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</a:p>
        </p:txBody>
      </p:sp>
      <p:pic>
        <p:nvPicPr>
          <p:cNvPr id="16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8640"/>
            <a:ext cx="2462213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160104"/>
            <a:ext cx="267652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78" y="3888851"/>
            <a:ext cx="29686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53" y="2276872"/>
            <a:ext cx="38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03091" y="2276872"/>
            <a:ext cx="47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7748" y="3531646"/>
            <a:ext cx="49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</a:t>
            </a:r>
            <a:endParaRPr lang="ru-RU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66328" y="1312978"/>
            <a:ext cx="78123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00153E"/>
                </a:solidFill>
                <a:latin typeface="Georgia" pitchFamily="18" charset="0"/>
              </a:rPr>
              <a:t>Памятник </a:t>
            </a:r>
            <a:r>
              <a:rPr lang="ru-RU" sz="2400" b="1" dirty="0">
                <a:solidFill>
                  <a:srgbClr val="00153E"/>
                </a:solidFill>
                <a:latin typeface="Georgia" pitchFamily="18" charset="0"/>
              </a:rPr>
              <a:t>природы, расположенный  в </a:t>
            </a:r>
            <a:r>
              <a:rPr lang="ru-RU" sz="2400" b="1" dirty="0" err="1">
                <a:solidFill>
                  <a:srgbClr val="00153E"/>
                </a:solidFill>
                <a:latin typeface="Georgia" pitchFamily="18" charset="0"/>
              </a:rPr>
              <a:t>Таштагольском</a:t>
            </a:r>
            <a:r>
              <a:rPr lang="ru-RU" sz="2400" b="1" dirty="0">
                <a:solidFill>
                  <a:srgbClr val="00153E"/>
                </a:solidFill>
                <a:latin typeface="Georgia" pitchFamily="18" charset="0"/>
              </a:rPr>
              <a:t>  районе. Это чудо Кузбасса считается местом обитания Снежного человека? 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7644927" y="862777"/>
            <a:ext cx="1342977" cy="2470062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Чудеса края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89215" y="5942498"/>
            <a:ext cx="6854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b="1" i="1" dirty="0" err="1" smtClean="0">
                <a:solidFill>
                  <a:srgbClr val="FF0000"/>
                </a:solidFill>
                <a:latin typeface="Georgia" pitchFamily="18" charset="0"/>
              </a:rPr>
              <a:t>Азасская</a:t>
            </a:r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</a:rPr>
              <a:t> пещера</a:t>
            </a:r>
          </a:p>
        </p:txBody>
      </p:sp>
      <p:pic>
        <p:nvPicPr>
          <p:cNvPr id="13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70932"/>
            <a:ext cx="5400600" cy="316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2386" y="1389690"/>
            <a:ext cx="63702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На какой улице располагается наш Детский сад?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2417" y="251937"/>
            <a:ext cx="7040729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РОДНОЙ ГОРОД-КЕМЕРОВО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221603" y="3725617"/>
            <a:ext cx="3716841" cy="239914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/>
            <a:r>
              <a:rPr lang="ru-RU" b="1" dirty="0">
                <a:solidFill>
                  <a:srgbClr val="00153E"/>
                </a:solidFill>
              </a:rPr>
              <a:t>Улица Юрия Двужильного названа в честь Героя Советского Союза Юрия Михайловича </a:t>
            </a:r>
            <a:r>
              <a:rPr lang="ru-RU" b="1" dirty="0" smtClean="0">
                <a:solidFill>
                  <a:srgbClr val="00153E"/>
                </a:solidFill>
              </a:rPr>
              <a:t>Двужильного.</a:t>
            </a:r>
            <a:endParaRPr lang="ru-RU" b="1" dirty="0">
              <a:solidFill>
                <a:srgbClr val="00153E"/>
              </a:solidFill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20487" y="1389690"/>
            <a:ext cx="1421983" cy="2615372"/>
          </a:xfrm>
          <a:prstGeom prst="rect">
            <a:avLst/>
          </a:prstGeom>
        </p:spPr>
      </p:pic>
      <p:pic>
        <p:nvPicPr>
          <p:cNvPr id="14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421766" y="2608306"/>
            <a:ext cx="4361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Ул. Юрия Двужильного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3" y="2891509"/>
            <a:ext cx="4629894" cy="286392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735796" y="2666705"/>
            <a:ext cx="43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Река Томь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79571" y="1412776"/>
            <a:ext cx="51125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Какая река делит г. Кемерово на 2 части?</a:t>
            </a: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251936"/>
            <a:ext cx="6840760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РОДНОЙ ГОРОД-КЕМЕРОВО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4355976" y="4653135"/>
            <a:ext cx="542828" cy="407065"/>
          </a:xfrm>
          <a:prstGeom prst="rightArrow">
            <a:avLst/>
          </a:prstGeom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969266" y="3634801"/>
            <a:ext cx="3915816" cy="2552531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153E"/>
                </a:solidFill>
              </a:rPr>
              <a:t>Река Томь делит Кемерово на две части – левобережную, где размещён центр города, и правобережную.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69643" y="1124744"/>
            <a:ext cx="1512168" cy="2781245"/>
          </a:xfrm>
          <a:prstGeom prst="rect">
            <a:avLst/>
          </a:prstGeom>
        </p:spPr>
      </p:pic>
      <p:pic>
        <p:nvPicPr>
          <p:cNvPr id="16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7492"/>
            <a:ext cx="4104456" cy="27384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8" grpId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228863" y="3076091"/>
            <a:ext cx="37382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</a:rPr>
              <a:t>«Парк Победы»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32936" y="1356999"/>
            <a:ext cx="701621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153E"/>
                </a:solidFill>
                <a:latin typeface="Georgia" pitchFamily="18" charset="0"/>
              </a:rPr>
              <a:t>Как называется парк с военной техникой?</a:t>
            </a:r>
            <a:endParaRPr lang="ru-RU" sz="2800" b="1" dirty="0">
              <a:solidFill>
                <a:srgbClr val="00153E"/>
              </a:solidFill>
              <a:latin typeface="Georgia" pitchFamily="18" charset="0"/>
            </a:endParaRP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3678" y="260648"/>
            <a:ext cx="664273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РОДНОЙ ГОРОД-КЕМЕРОВО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381541" y="3660866"/>
            <a:ext cx="4258911" cy="272046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153E"/>
                </a:solidFill>
              </a:rPr>
              <a:t>Учитывая название, парк оформлен соответствующим образом с элементами военной тематики. В парке Победы много мест для прогулок, много лавочек, детские площадки. Есть сцена, на которой в дни праздников устраиваются концерты. 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49153" y="1155827"/>
            <a:ext cx="1391725" cy="2559721"/>
          </a:xfrm>
          <a:prstGeom prst="rect">
            <a:avLst/>
          </a:prstGeom>
        </p:spPr>
      </p:pic>
      <p:pic>
        <p:nvPicPr>
          <p:cNvPr id="16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" y="2564904"/>
            <a:ext cx="4218787" cy="31105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8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-108520" y="5839954"/>
            <a:ext cx="4680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«Красная горка»</a:t>
            </a:r>
            <a:endParaRPr lang="ru-RU" sz="2800" i="1" dirty="0" smtClean="0"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7225" y="1124744"/>
            <a:ext cx="1153557" cy="2121671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260648"/>
            <a:ext cx="6408712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РОДНОЙ ГОРОД-КЕМЕРОВО</a:t>
            </a:r>
          </a:p>
        </p:txBody>
      </p:sp>
      <p:pic>
        <p:nvPicPr>
          <p:cNvPr id="15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313" y="1350802"/>
            <a:ext cx="6872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Какой музей располагается  на месте, где Михайло Волков обнаружил 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«горелую гору»? </a:t>
            </a: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03" y="4249816"/>
            <a:ext cx="400806" cy="31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9538"/>
            <a:ext cx="4542090" cy="321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8" y="2976542"/>
            <a:ext cx="3817883" cy="28634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962279" y="3649651"/>
            <a:ext cx="4031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Музей-заповедник «Красная Горка» создан в 1991 году в городе Кемерово на территории бывшего угольного рудника. здесь, на крутом берегу Томи, сохранился уникальный комплекс памятников горнопромышленного и историко-культурного </a:t>
            </a:r>
            <a:r>
              <a:rPr lang="ru-RU" b="1" dirty="0" smtClean="0">
                <a:solidFill>
                  <a:srgbClr val="002060"/>
                </a:solidFill>
              </a:rPr>
              <a:t>наследия.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404981" y="2833107"/>
            <a:ext cx="25476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Картинка № 1</a:t>
            </a:r>
            <a:endParaRPr lang="ru-RU" sz="20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35803" y="1309683"/>
            <a:ext cx="56886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srgbClr val="00153E"/>
                </a:solidFill>
                <a:latin typeface="Georgia" pitchFamily="18" charset="0"/>
              </a:rPr>
              <a:t>Выберите картинку на которой изображён  Герб Кемеровской области?</a:t>
            </a: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50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8292" y="251937"/>
            <a:ext cx="6423735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РОДНОЙ ГОРОД-КЕМЕРОВО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4160901" y="4975047"/>
            <a:ext cx="482155" cy="286282"/>
          </a:xfrm>
          <a:prstGeom prst="rightArrow">
            <a:avLst/>
          </a:prstGeom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806280" y="3765233"/>
            <a:ext cx="4283968" cy="2705911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00153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153E"/>
                </a:solidFill>
              </a:rPr>
              <a:t>Новый </a:t>
            </a:r>
            <a:r>
              <a:rPr lang="ru-RU" b="1" dirty="0">
                <a:solidFill>
                  <a:srgbClr val="00153E"/>
                </a:solidFill>
              </a:rPr>
              <a:t>герб Кемеровской области принят 26 февраля, 2020 года. Символика герба Кемеровской области - Кузбасса многозначна и отражает ее исторические и природные особенности.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00153E"/>
              </a:solidFill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7271" y="1295171"/>
            <a:ext cx="1342977" cy="2470062"/>
          </a:xfrm>
          <a:prstGeom prst="rect">
            <a:avLst/>
          </a:prstGeom>
        </p:spPr>
      </p:pic>
      <p:pic>
        <p:nvPicPr>
          <p:cNvPr id="17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15689"/>
            <a:ext cx="13589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27" y="3090650"/>
            <a:ext cx="1154630" cy="143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07" y="3026983"/>
            <a:ext cx="1296144" cy="143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42" y="4737216"/>
            <a:ext cx="13589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140968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88167" y="3099947"/>
            <a:ext cx="4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35057" y="3142596"/>
            <a:ext cx="36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8802" y="479038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4.</a:t>
            </a:r>
            <a:endParaRPr lang="ru-RU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8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084676" y="5176356"/>
            <a:ext cx="61206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Русские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08484" y="1239143"/>
            <a:ext cx="64843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700" b="1" dirty="0" smtClean="0">
                <a:solidFill>
                  <a:srgbClr val="002060"/>
                </a:solidFill>
                <a:latin typeface="Georgia" pitchFamily="18" charset="0"/>
              </a:rPr>
              <a:t>Какой народ не относится к коренным  народам Кузбасса?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3768" y="251936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Коренные жители К</a:t>
            </a:r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узбасса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7477707" y="1700808"/>
            <a:ext cx="1334618" cy="2454687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9" y="2305557"/>
            <a:ext cx="6421469" cy="397932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516582" y="4729710"/>
            <a:ext cx="2808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Шорцы</a:t>
            </a:r>
            <a:r>
              <a:rPr lang="ru-RU" sz="2800" i="1" dirty="0" smtClean="0">
                <a:latin typeface="Georgia" pitchFamily="18" charset="0"/>
              </a:rPr>
              <a:t> 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-20000"/>
          </a:blip>
          <a:stretch>
            <a:fillRect/>
          </a:stretch>
        </p:blipFill>
        <p:spPr>
          <a:xfrm>
            <a:off x="6584210" y="1356007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212911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3200" b="1" spc="50" dirty="0">
              <a:ln w="11430">
                <a:solidFill>
                  <a:srgbClr val="212911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Коренные жители К</a:t>
            </a:r>
            <a:r>
              <a:rPr lang="ru-RU" sz="3200" b="1" spc="50" dirty="0" smtClean="0">
                <a:ln w="11430">
                  <a:solidFill>
                    <a:srgbClr val="1A210D"/>
                  </a:solidFill>
                </a:ln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узбасса</a:t>
            </a:r>
            <a:endParaRPr lang="ru-RU" sz="3200" b="1" spc="50" dirty="0">
              <a:ln w="11430">
                <a:solidFill>
                  <a:srgbClr val="1A210D"/>
                </a:solidFill>
              </a:ln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215868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Georgia" pitchFamily="18" charset="0"/>
              </a:rPr>
              <a:t>Одним из самых многочисленных коренных народов Кузбасса являются…?</a:t>
            </a:r>
            <a:endParaRPr lang="ru-RU" sz="27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4" name="z_uk-proigrys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812360" y="6381328"/>
            <a:ext cx="332656" cy="3326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158892"/>
            <a:ext cx="3456384" cy="312598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963</Words>
  <Application>Microsoft Office PowerPoint</Application>
  <PresentationFormat>Экран (4:3)</PresentationFormat>
  <Paragraphs>202</Paragraphs>
  <Slides>27</Slides>
  <Notes>25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AxE</cp:lastModifiedBy>
  <cp:revision>159</cp:revision>
  <dcterms:created xsi:type="dcterms:W3CDTF">2014-01-06T16:00:12Z</dcterms:created>
  <dcterms:modified xsi:type="dcterms:W3CDTF">2024-12-25T04:47:30Z</dcterms:modified>
</cp:coreProperties>
</file>