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6" r:id="rId1"/>
  </p:sldMasterIdLst>
  <p:notesMasterIdLst>
    <p:notesMasterId r:id="rId27"/>
  </p:notesMasterIdLst>
  <p:sldIdLst>
    <p:sldId id="289" r:id="rId2"/>
    <p:sldId id="292" r:id="rId3"/>
    <p:sldId id="295" r:id="rId4"/>
    <p:sldId id="298" r:id="rId5"/>
    <p:sldId id="301" r:id="rId6"/>
    <p:sldId id="304" r:id="rId7"/>
    <p:sldId id="307" r:id="rId8"/>
    <p:sldId id="310" r:id="rId9"/>
    <p:sldId id="313" r:id="rId10"/>
    <p:sldId id="316" r:id="rId11"/>
    <p:sldId id="319" r:id="rId12"/>
    <p:sldId id="322" r:id="rId13"/>
    <p:sldId id="325" r:id="rId14"/>
    <p:sldId id="328" r:id="rId15"/>
    <p:sldId id="331" r:id="rId16"/>
    <p:sldId id="334" r:id="rId17"/>
    <p:sldId id="337" r:id="rId18"/>
    <p:sldId id="340" r:id="rId19"/>
    <p:sldId id="343" r:id="rId20"/>
    <p:sldId id="346" r:id="rId21"/>
    <p:sldId id="349" r:id="rId22"/>
    <p:sldId id="352" r:id="rId23"/>
    <p:sldId id="355" r:id="rId24"/>
    <p:sldId id="359" r:id="rId25"/>
    <p:sldId id="358" r:id="rId26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28"/>
      <p:bold r:id="rId29"/>
      <p:italic r:id="rId30"/>
      <p:boldItalic r:id="rId31"/>
    </p:embeddedFont>
    <p:embeddedFont>
      <p:font typeface="Constantia" panose="02030602050306030303" pitchFamily="18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Wingdings 2" panose="05020102010507070707" pitchFamily="18" charset="2"/>
      <p:regular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A2222DBF-1A19-4765-8EFF-D4A3E2070F54}">
          <p14:sldIdLst>
            <p14:sldId id="289"/>
            <p14:sldId id="292"/>
            <p14:sldId id="295"/>
            <p14:sldId id="298"/>
            <p14:sldId id="301"/>
            <p14:sldId id="304"/>
            <p14:sldId id="307"/>
            <p14:sldId id="310"/>
            <p14:sldId id="313"/>
            <p14:sldId id="316"/>
            <p14:sldId id="319"/>
            <p14:sldId id="322"/>
            <p14:sldId id="325"/>
            <p14:sldId id="328"/>
            <p14:sldId id="331"/>
            <p14:sldId id="334"/>
            <p14:sldId id="337"/>
            <p14:sldId id="340"/>
            <p14:sldId id="343"/>
            <p14:sldId id="346"/>
            <p14:sldId id="349"/>
            <p14:sldId id="352"/>
            <p14:sldId id="355"/>
            <p14:sldId id="359"/>
            <p14:sldId id="3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0" autoAdjust="0"/>
  </p:normalViewPr>
  <p:slideViewPr>
    <p:cSldViewPr>
      <p:cViewPr varScale="1">
        <p:scale>
          <a:sx n="116" d="100"/>
          <a:sy n="116" d="100"/>
        </p:scale>
        <p:origin x="144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1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65B37-238C-4B39-8DC8-D0E054D328A5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4F199-3004-4F85-B85D-BC993A4A338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867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4F199-3004-4F85-B85D-BC993A4A338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200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4EEF-5911-4C73-BF10-2235EAD6A8BC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10" name="Полилиния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A74EEF-5911-4C73-BF10-2235EAD6A8BC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200" kern="1200">
                <a:solidFill>
                  <a:schemeClr val="tx2">
                    <a:shade val="9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BA33BB-ED62-4A2B-AA17-25254FC2681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kumimoji="0" lang="en-US"/>
            </a:p>
          </p:txBody>
        </p:sp>
        <p:sp>
          <p:nvSpPr>
            <p:cNvPr id="13" name="Полилиния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/>
              <a:t>Фотоальбом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Admin</a:t>
            </a:r>
            <a:endParaRPr lang="ru-RU"/>
          </a:p>
        </p:txBody>
      </p:sp>
      <p:pic>
        <p:nvPicPr>
          <p:cNvPr id="1026" name="Picture 2" descr="C:\Users\Admin\Desktop\phpMGO2hT_Rabochaya-tetrad_1.jpe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785786" y="1142984"/>
            <a:ext cx="7715304" cy="184665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Исследовательский проект 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«Маленькие почемучки»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младшей группе 2 – 3 лет.</a:t>
            </a:r>
            <a:r>
              <a:rPr lang="ru-RU" dirty="0" smtClean="0">
                <a:latin typeface="Arial Narrow" pitchFamily="34" charset="0"/>
              </a:rPr>
              <a:t/>
            </a:r>
            <a:br>
              <a:rPr lang="ru-RU" dirty="0" smtClean="0">
                <a:latin typeface="Arial Narrow" pitchFamily="34" charset="0"/>
              </a:rPr>
            </a:br>
            <a:endParaRPr lang="ru-RU" dirty="0"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esktop\презентация\картинки\razvody_piatna_puzyri_147868_2560x102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3071898" y="-675456"/>
            <a:ext cx="12215898" cy="9753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0"/>
            <a:ext cx="721520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9pPr>
          </a:lstStyle>
          <a:p>
            <a:r>
              <a:rPr lang="ru-RU" sz="2800" b="1" smtClean="0"/>
              <a:t>Знакомство со свойствами воды</a:t>
            </a:r>
            <a:endParaRPr lang="ru-RU" sz="2800" b="1"/>
          </a:p>
        </p:txBody>
      </p:sp>
      <p:pic>
        <p:nvPicPr>
          <p:cNvPr id="7171" name="Picture 3" descr="C:\Users\Admin\Desktop\презентация\Садик\Садик\IMG-aa72ccdcb028ec0aa8aaef579a989839-V-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20072" y="908719"/>
            <a:ext cx="3651888" cy="3854771"/>
          </a:xfrm>
          <a:prstGeom prst="rect">
            <a:avLst/>
          </a:prstGeom>
          <a:noFill/>
        </p:spPr>
      </p:pic>
      <p:pic>
        <p:nvPicPr>
          <p:cNvPr id="9" name="Рисунок 8" descr="IMG-a61ef78c0de10c979bb09a4330d9776a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268760" y="692695"/>
            <a:ext cx="3528392" cy="4032447"/>
          </a:xfrm>
          <a:prstGeom prst="rect">
            <a:avLst/>
          </a:prstGeom>
        </p:spPr>
      </p:pic>
      <p:pic>
        <p:nvPicPr>
          <p:cNvPr id="11" name="Рисунок 10" descr="IMG-82d48d0be4457dd9c295c38aae118121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3789040"/>
            <a:ext cx="3516461" cy="4033588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презентация\картинки\razvody_piatna_puzyri_147868_2560x102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357486" y="-785842"/>
            <a:ext cx="13144591" cy="887732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83568" y="-523220"/>
            <a:ext cx="72152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9pPr>
          </a:lstStyle>
          <a:p>
            <a:pPr algn="ctr"/>
            <a:r>
              <a:rPr lang="ru-RU" sz="2800" b="1" smtClean="0"/>
              <a:t>Цветная водичка</a:t>
            </a:r>
            <a:endParaRPr lang="ru-RU" sz="2800" b="1"/>
          </a:p>
        </p:txBody>
      </p:sp>
      <p:pic>
        <p:nvPicPr>
          <p:cNvPr id="11" name="Рисунок 10" descr="IMG-7211f1fbaa97bcfa8e1b429f654565d7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332656"/>
            <a:ext cx="3889002" cy="3997030"/>
          </a:xfrm>
          <a:prstGeom prst="rect">
            <a:avLst/>
          </a:prstGeom>
        </p:spPr>
      </p:pic>
      <p:pic>
        <p:nvPicPr>
          <p:cNvPr id="12" name="Рисунок 11" descr="IMG-888c023f1f94512e513d1565745345c0-V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861378" y="980728"/>
            <a:ext cx="3722756" cy="3722756"/>
          </a:xfrm>
          <a:prstGeom prst="rect">
            <a:avLst/>
          </a:prstGeom>
        </p:spPr>
      </p:pic>
      <p:pic>
        <p:nvPicPr>
          <p:cNvPr id="13" name="Рисунок 12" descr="IMG-9699b7a86d28065dfd1ecf16b5363672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2204864"/>
            <a:ext cx="4536504" cy="5026896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Admin\Desktop\презентация\картинки\razvody_piatna_puzyri_147868_2560x102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052736" y="-675456"/>
            <a:ext cx="11930114" cy="87868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 rot="10800000" flipV="1">
            <a:off x="1043608" y="0"/>
            <a:ext cx="781236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9pPr>
          </a:lstStyle>
          <a:p>
            <a:pPr algn="ctr"/>
            <a:r>
              <a:rPr lang="ru-RU" sz="2400" b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Соберем водичку из лужиц</a:t>
            </a:r>
            <a:endParaRPr lang="ru-RU" sz="2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-6e2e0133cfbf164d534aed4d8614e1d2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42984"/>
            <a:ext cx="4071396" cy="4749962"/>
          </a:xfrm>
          <a:prstGeom prst="rect">
            <a:avLst/>
          </a:prstGeom>
        </p:spPr>
      </p:pic>
      <p:pic>
        <p:nvPicPr>
          <p:cNvPr id="8" name="Рисунок 7" descr="IMG-a03f89838ac5eb9b51b4a2a76148a134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84584" y="1268760"/>
            <a:ext cx="4248472" cy="4707766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dmin\Desktop\презентация\картинки\razvody_piatna_puzyri_147868_2560x102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214478" y="0"/>
            <a:ext cx="11215734" cy="74295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14480" y="357166"/>
            <a:ext cx="671517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9pPr>
          </a:lstStyle>
          <a:p>
            <a:r>
              <a:rPr lang="ru-RU" sz="2400" b="1" smtClean="0">
                <a:solidFill>
                  <a:prstClr val="black"/>
                </a:solidFill>
                <a:ea typeface="+mj-ea"/>
                <a:cs typeface="+mj-cs"/>
              </a:rPr>
              <a:t>Легкий, тяжелый. Тонет , плавает</a:t>
            </a:r>
            <a:endParaRPr lang="ru-RU" sz="2400" b="1"/>
          </a:p>
        </p:txBody>
      </p:sp>
      <p:pic>
        <p:nvPicPr>
          <p:cNvPr id="5" name="Рисунок 4" descr="IMG-fc16cddbccee3acbec6913aa13469744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68560" y="980728"/>
            <a:ext cx="2786050" cy="3523534"/>
          </a:xfrm>
          <a:prstGeom prst="rect">
            <a:avLst/>
          </a:prstGeom>
        </p:spPr>
      </p:pic>
      <p:pic>
        <p:nvPicPr>
          <p:cNvPr id="6" name="Рисунок 5" descr="IMG-31968b2e4d1aa02db373b7d53637ef56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2674" y="2132856"/>
            <a:ext cx="3097998" cy="3600400"/>
          </a:xfrm>
          <a:prstGeom prst="rect">
            <a:avLst/>
          </a:prstGeom>
        </p:spPr>
      </p:pic>
      <p:pic>
        <p:nvPicPr>
          <p:cNvPr id="7" name="Рисунок 6" descr="IMG-899495622af33c11cee1b8fbec7fbed1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8270" y="3284984"/>
            <a:ext cx="2715730" cy="3168352"/>
          </a:xfrm>
          <a:prstGeom prst="rect">
            <a:avLst/>
          </a:prstGeom>
        </p:spPr>
      </p:pic>
    </p:spTree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Admin\Desktop\презентация\картинки\razvody_piatna_puzyri_147868_2560x102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428924" y="-1500222"/>
            <a:ext cx="13430345" cy="97536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619672" y="-523220"/>
            <a:ext cx="639915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9pPr>
          </a:lstStyle>
          <a:p>
            <a:pPr algn="ctr"/>
            <a:r>
              <a:rPr lang="ru-RU" sz="2400" b="1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800" b="1" smtClean="0">
                <a:solidFill>
                  <a:prstClr val="black"/>
                </a:solidFill>
                <a:ea typeface="+mj-ea"/>
                <a:cs typeface="+mj-cs"/>
              </a:rPr>
              <a:t>Опыты со льдом</a:t>
            </a:r>
            <a:endParaRPr lang="ru-RU" sz="2800" b="1"/>
          </a:p>
        </p:txBody>
      </p:sp>
      <p:pic>
        <p:nvPicPr>
          <p:cNvPr id="6" name="Рисунок 5" descr="IMG-275d0a45d84cd2405630374d8f60a3e9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6935" y="764703"/>
            <a:ext cx="4965625" cy="5357648"/>
          </a:xfrm>
          <a:prstGeom prst="rect">
            <a:avLst/>
          </a:prstGeom>
        </p:spPr>
      </p:pic>
      <p:pic>
        <p:nvPicPr>
          <p:cNvPr id="9" name="Рисунок 8" descr="IMG-6211a89989d0d21ecdf43931fd6bc86f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972616" y="620688"/>
            <a:ext cx="4968552" cy="5465365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Admin\Desktop\презентация\картинки\razvody_piatna_puzyri_147868_2560x102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428792" y="-1571660"/>
            <a:ext cx="12073022" cy="1016321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27984" y="620688"/>
            <a:ext cx="532859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9pPr>
          </a:lstStyle>
          <a:p>
            <a:pPr algn="ctr"/>
            <a:r>
              <a:rPr lang="ru-RU" sz="2400" b="1" smtClean="0"/>
              <a:t>«Ветер по морю гуляет и                   кораблик подгоняет»</a:t>
            </a:r>
            <a:endParaRPr lang="ru-RU" sz="2400" b="1"/>
          </a:p>
        </p:txBody>
      </p:sp>
      <p:sp>
        <p:nvSpPr>
          <p:cNvPr id="5" name="Прямоугольник 4"/>
          <p:cNvSpPr/>
          <p:nvPr/>
        </p:nvSpPr>
        <p:spPr>
          <a:xfrm>
            <a:off x="326298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pic>
        <p:nvPicPr>
          <p:cNvPr id="6" name="Рисунок 5" descr="IMG-2b351f6ee7452563f5284476b938b8a8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28800"/>
            <a:ext cx="4253602" cy="4253562"/>
          </a:xfrm>
          <a:prstGeom prst="rect">
            <a:avLst/>
          </a:prstGeom>
        </p:spPr>
      </p:pic>
      <p:pic>
        <p:nvPicPr>
          <p:cNvPr id="8" name="Рисунок 7" descr="IMG-f43c5aa6b58cbdcd2f9a62958ee5cf06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628800"/>
            <a:ext cx="3852811" cy="429309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972616" y="764704"/>
            <a:ext cx="532859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9pPr>
          </a:lstStyle>
          <a:p>
            <a:pPr algn="ctr"/>
            <a:r>
              <a:rPr lang="ru-RU" sz="2400" b="1" smtClean="0"/>
              <a:t>Рыбалка</a:t>
            </a:r>
            <a:endParaRPr lang="ru-RU" sz="2400" b="1"/>
          </a:p>
        </p:txBody>
      </p:sp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Admin\Desktop\презентация\картинки\pesok-solnce-risunok-ab1679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1357354" y="-928718"/>
            <a:ext cx="11930146" cy="98584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500298" y="0"/>
            <a:ext cx="811629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smtClean="0">
                <a:solidFill>
                  <a:prstClr val="black"/>
                </a:solidFill>
                <a:ea typeface="+mj-ea"/>
                <a:cs typeface="+mj-cs"/>
              </a:rPr>
              <a:t>.</a:t>
            </a:r>
            <a:endParaRPr lang="ru-RU" sz="2400" b="1"/>
          </a:p>
        </p:txBody>
      </p:sp>
      <p:pic>
        <p:nvPicPr>
          <p:cNvPr id="5" name="Рисунок 4" descr="IMG-513901019b434b0b76049e4280dfb66a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559015"/>
            <a:ext cx="2748844" cy="3298613"/>
          </a:xfrm>
          <a:prstGeom prst="rect">
            <a:avLst/>
          </a:prstGeom>
        </p:spPr>
      </p:pic>
      <p:sp>
        <p:nvSpPr>
          <p:cNvPr id="6" name="Заголовок 3"/>
          <p:cNvSpPr txBox="1"/>
          <p:nvPr/>
        </p:nvSpPr>
        <p:spPr>
          <a:xfrm>
            <a:off x="857224" y="-596963"/>
            <a:ext cx="8286776" cy="11939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9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Знакомство с песчинкой,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9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свойства песка(мокрый,сухой</a:t>
            </a: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ru-RU" sz="4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 descr="IMG-94e92dec433cb64e37fe29e2dd5b2587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86181" y="836712"/>
            <a:ext cx="2612395" cy="2949478"/>
          </a:xfrm>
          <a:prstGeom prst="rect">
            <a:avLst/>
          </a:prstGeom>
        </p:spPr>
      </p:pic>
      <p:pic>
        <p:nvPicPr>
          <p:cNvPr id="8" name="Рисунок 7" descr="IMG-41215b555c595a94a4ae7f3c0ad42dce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6256" y="692696"/>
            <a:ext cx="2714612" cy="3167047"/>
          </a:xfrm>
          <a:prstGeom prst="rect">
            <a:avLst/>
          </a:prstGeom>
        </p:spPr>
      </p:pic>
      <p:pic>
        <p:nvPicPr>
          <p:cNvPr id="9" name="Рисунок 8" descr="IMG-c4b4bb2043c984d26c01183742d3f9ee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98537" y="4077072"/>
            <a:ext cx="3193767" cy="3744416"/>
          </a:xfrm>
          <a:prstGeom prst="rect">
            <a:avLst/>
          </a:prstGeom>
        </p:spPr>
      </p:pic>
      <p:pic>
        <p:nvPicPr>
          <p:cNvPr id="10" name="Рисунок 9" descr="IMG-0309443725018769e24f74d98a7add41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58383" y="3929066"/>
            <a:ext cx="3413815" cy="3964430"/>
          </a:xfrm>
          <a:prstGeom prst="rect">
            <a:avLst/>
          </a:prstGeom>
        </p:spPr>
      </p:pic>
      <p:pic>
        <p:nvPicPr>
          <p:cNvPr id="11" name="Рисунок 10" descr="IMG-e8c7a9aa7bcebd502045bc7881e70fb0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72264" y="3929066"/>
            <a:ext cx="3400336" cy="4250390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Admin\Desktop\презентация\картинки\pesok-solnce-risunok-ab1679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85850" y="-357214"/>
            <a:ext cx="11430080" cy="921550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15616" y="0"/>
            <a:ext cx="8496944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9pPr>
          </a:lstStyle>
          <a:p>
            <a:r>
              <a:rPr lang="ru-RU" b="1" smtClean="0"/>
              <a:t>       </a:t>
            </a:r>
            <a:r>
              <a:rPr lang="ru-RU" sz="2800" b="1" smtClean="0"/>
              <a:t>Лепим печенье.</a:t>
            </a:r>
            <a:br>
              <a:rPr lang="ru-RU" sz="2800" b="1" smtClean="0"/>
            </a:br>
            <a:r>
              <a:rPr lang="ru-RU" sz="2800" b="1" smtClean="0"/>
              <a:t>                                                Рисуем на песке</a:t>
            </a:r>
            <a:r>
              <a:rPr lang="ru-RU" b="1" smtClean="0"/>
              <a:t>. </a:t>
            </a:r>
            <a:endParaRPr lang="ru-RU"/>
          </a:p>
        </p:txBody>
      </p:sp>
      <p:pic>
        <p:nvPicPr>
          <p:cNvPr id="5" name="Рисунок 4" descr="IMG-2725f775c66f1c24468af1c3af77cfd3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4149080"/>
            <a:ext cx="3038586" cy="3950162"/>
          </a:xfrm>
          <a:prstGeom prst="rect">
            <a:avLst/>
          </a:prstGeom>
        </p:spPr>
      </p:pic>
      <p:pic>
        <p:nvPicPr>
          <p:cNvPr id="6" name="Рисунок 5" descr="IMG-31a7e40ddefbb9061d2d7f147491187d-V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1268760"/>
            <a:ext cx="3150682" cy="3862126"/>
          </a:xfrm>
          <a:prstGeom prst="rect">
            <a:avLst/>
          </a:prstGeom>
        </p:spPr>
      </p:pic>
      <p:pic>
        <p:nvPicPr>
          <p:cNvPr id="10" name="Рисунок 9" descr="IMG-0183058836f2ef160e40148e48665a9d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1988840"/>
            <a:ext cx="3312368" cy="429381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презентация\картинки\slide_1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Паспорт проекта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Цель:</a:t>
            </a:r>
            <a:r>
              <a:rPr lang="ru-RU" i="1" dirty="0" smtClean="0"/>
              <a:t> </a:t>
            </a:r>
            <a:endParaRPr lang="ru-RU" dirty="0" smtClean="0"/>
          </a:p>
          <a:p>
            <a:r>
              <a:rPr lang="ru-RU" dirty="0" smtClean="0"/>
              <a:t>ознакомление младших дошкольников со свойствами воды и песка, воздуха и камня.</a:t>
            </a:r>
          </a:p>
          <a:p>
            <a:r>
              <a:rPr lang="ru-RU" b="1" dirty="0" smtClean="0"/>
              <a:t>Задачи:</a:t>
            </a:r>
            <a:endParaRPr lang="ru-RU" dirty="0" smtClean="0"/>
          </a:p>
          <a:p>
            <a:pPr>
              <a:buNone/>
            </a:pPr>
            <a:r>
              <a:rPr lang="ru-RU" i="1" dirty="0" smtClean="0"/>
              <a:t> -  </a:t>
            </a:r>
            <a:r>
              <a:rPr lang="ru-RU" dirty="0" smtClean="0"/>
              <a:t>учить детей делать выводы на основе опытов;</a:t>
            </a:r>
            <a:endParaRPr lang="ru-RU" i="1" dirty="0" smtClean="0"/>
          </a:p>
          <a:p>
            <a:pPr>
              <a:buNone/>
            </a:pPr>
            <a:r>
              <a:rPr lang="ru-RU" dirty="0" smtClean="0"/>
              <a:t>-  участвовать в посильной практической деятельности;</a:t>
            </a:r>
            <a:endParaRPr lang="ru-RU" i="1" dirty="0" smtClean="0"/>
          </a:p>
          <a:p>
            <a:pPr>
              <a:buNone/>
            </a:pPr>
            <a:r>
              <a:rPr lang="ru-RU" dirty="0" smtClean="0"/>
              <a:t>- закреплять знания о значении воды и ее свойствах;</a:t>
            </a:r>
          </a:p>
          <a:p>
            <a:pPr>
              <a:buNone/>
            </a:pPr>
            <a:r>
              <a:rPr lang="ru-RU" dirty="0" smtClean="0"/>
              <a:t>- формировать у детей осознанных представлений о необходимости заботиться о своём здоровье;</a:t>
            </a: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Admin\Desktop\презентация\картинки\depositphotos_97206522-stock-photo-blue-painted-background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28860" y="285728"/>
            <a:ext cx="518547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9pPr>
          </a:lstStyle>
          <a:p>
            <a:r>
              <a:rPr lang="ru-RU" sz="2800" b="1" smtClean="0"/>
              <a:t>Шарики для малышей</a:t>
            </a:r>
            <a:r>
              <a:rPr lang="ru-RU" smtClean="0"/>
              <a:t>.</a:t>
            </a:r>
            <a:endParaRPr lang="ru-RU"/>
          </a:p>
        </p:txBody>
      </p:sp>
      <p:pic>
        <p:nvPicPr>
          <p:cNvPr id="5" name="Рисунок 4" descr="20201126_1123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857231"/>
            <a:ext cx="2248778" cy="3884253"/>
          </a:xfrm>
          <a:prstGeom prst="rect">
            <a:avLst/>
          </a:prstGeom>
        </p:spPr>
      </p:pic>
      <p:pic>
        <p:nvPicPr>
          <p:cNvPr id="6" name="Рисунок 5" descr="20201126_112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2924944"/>
            <a:ext cx="2058592" cy="3181460"/>
          </a:xfrm>
          <a:prstGeom prst="rect">
            <a:avLst/>
          </a:prstGeom>
        </p:spPr>
      </p:pic>
      <p:pic>
        <p:nvPicPr>
          <p:cNvPr id="7" name="Рисунок 6" descr="IMG-a2f6e06cb87d52c16fa7af8b9894637d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55776" y="3212976"/>
            <a:ext cx="2089372" cy="2959944"/>
          </a:xfrm>
          <a:prstGeom prst="rect">
            <a:avLst/>
          </a:prstGeom>
        </p:spPr>
      </p:pic>
      <p:pic>
        <p:nvPicPr>
          <p:cNvPr id="8" name="Рисунок 7" descr="IMG-47279a7f1f6a2b6532c7fde95e68d6d1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836712"/>
            <a:ext cx="2233388" cy="3163966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презентация\картинки\img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5696" y="357166"/>
            <a:ext cx="590465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9pPr>
          </a:lstStyle>
          <a:p>
            <a:r>
              <a:rPr lang="ru-RU" sz="2800" b="1" smtClean="0"/>
              <a:t>Выложи узор   из камешков.               </a:t>
            </a:r>
            <a:endParaRPr lang="ru-RU" sz="2800" b="1"/>
          </a:p>
        </p:txBody>
      </p:sp>
      <p:pic>
        <p:nvPicPr>
          <p:cNvPr id="5" name="Рисунок 4" descr="IMG-1ce1b9fefcdc266cdc4faaa88f5467c8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1268760"/>
            <a:ext cx="3395206" cy="4979635"/>
          </a:xfrm>
          <a:prstGeom prst="rect">
            <a:avLst/>
          </a:prstGeom>
        </p:spPr>
      </p:pic>
      <p:pic>
        <p:nvPicPr>
          <p:cNvPr id="7" name="Рисунок 6" descr="20201126_1603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340768"/>
            <a:ext cx="3024336" cy="4752528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Admin\Desktop\презентация\картинки\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642974" y="0"/>
            <a:ext cx="9786974" cy="735809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488" y="357166"/>
            <a:ext cx="411244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Constantia"/>
                <a:ea typeface="+mn-ea"/>
                <a:cs typeface="+mn-cs"/>
              </a:defRPr>
            </a:lvl9pPr>
          </a:lstStyle>
          <a:p>
            <a:r>
              <a:rPr lang="ru-RU" sz="2800" b="1" smtClean="0"/>
              <a:t>Рисунок из камней</a:t>
            </a:r>
            <a:endParaRPr lang="ru-RU" sz="2800" b="1"/>
          </a:p>
        </p:txBody>
      </p:sp>
      <p:pic>
        <p:nvPicPr>
          <p:cNvPr id="7" name="Рисунок 6" descr="20201126_155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7" y="1556792"/>
            <a:ext cx="3410823" cy="4872604"/>
          </a:xfrm>
          <a:prstGeom prst="rect">
            <a:avLst/>
          </a:prstGeom>
        </p:spPr>
      </p:pic>
      <p:pic>
        <p:nvPicPr>
          <p:cNvPr id="8" name="Рисунок 7" descr="20201126_1553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1556792"/>
            <a:ext cx="3296978" cy="4884412"/>
          </a:xfrm>
          <a:prstGeom prst="rect">
            <a:avLst/>
          </a:prstGeom>
        </p:spPr>
      </p:pic>
    </p:spTree>
  </p:cSld>
  <p:clrMapOvr>
    <a:masterClrMapping/>
  </p:clrMapOvr>
  <p:transition>
    <p:wedg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Сформировать картотеку игр-экспериментов по ознакомлению со свойствами воды</a:t>
            </a:r>
          </a:p>
          <a:p>
            <a:r>
              <a:rPr lang="ru-RU" dirty="0" smtClean="0"/>
              <a:t>Организация выставки семейных творческих работ «Превращения Капельки».</a:t>
            </a:r>
          </a:p>
          <a:p>
            <a:r>
              <a:rPr lang="ru-RU" dirty="0" smtClean="0"/>
              <a:t>Итоговое занятие «Волшебница водичка»</a:t>
            </a: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img10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Паспорт проекта</a:t>
            </a:r>
            <a:endParaRPr lang="ru-RU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Прогнозируемый результат: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 закрепление и расширение знаний детей о свойствах и значении воды  в жизни живых существ и для здоровья человека, воспитание бережного отношения к водным ресурсам, расширение связей специалистов в ДОУ, улучшение работы по взаимодействию с родителями, активизация позиции родителей как участников педагогического процесса детского сада.</a:t>
            </a:r>
          </a:p>
          <a:p>
            <a:endParaRPr lang="ru-RU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Модель трёх вопросов</a:t>
            </a:r>
            <a:endParaRPr lang="ru-RU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467544" y="2420888"/>
          <a:ext cx="822960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mtClean="0"/>
                        <a:t>Что мы знаем ?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Что хотим узнать ?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Как мы узнаем ?</a:t>
                      </a:r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mtClean="0"/>
                        <a:t>Гена:</a:t>
                      </a:r>
                      <a:r>
                        <a:rPr lang="ru-RU" baseline="0" smtClean="0"/>
                        <a:t> «Вода мокрая ?»</a:t>
                      </a:r>
                    </a:p>
                    <a:p>
                      <a:r>
                        <a:rPr lang="ru-RU" baseline="0" smtClean="0"/>
                        <a:t>Саша: «Песок бывает на море»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Ира: «Камни</a:t>
                      </a:r>
                      <a:r>
                        <a:rPr lang="ru-RU" baseline="0" smtClean="0"/>
                        <a:t> тонут ?»</a:t>
                      </a:r>
                    </a:p>
                    <a:p>
                      <a:r>
                        <a:rPr lang="ru-RU" baseline="0" smtClean="0"/>
                        <a:t>Кирилл: «Из чего состоит песок ?»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Спросим у родителей</a:t>
                      </a:r>
                      <a:r>
                        <a:rPr lang="ru-RU" baseline="0" smtClean="0"/>
                        <a:t> и воспитателя</a:t>
                      </a:r>
                    </a:p>
                    <a:p>
                      <a:r>
                        <a:rPr lang="ru-RU" baseline="0" smtClean="0"/>
                        <a:t>Интернет</a:t>
                      </a:r>
                      <a:endParaRPr lang="ru-RU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mtClean="0"/>
                        <a:t>Эля: «Камни тяжелые»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Слава: «Камни бывают разноцветные ?»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Интернет</a:t>
                      </a:r>
                    </a:p>
                    <a:p>
                      <a:r>
                        <a:rPr lang="ru-RU" smtClean="0"/>
                        <a:t>Воспитатель</a:t>
                      </a:r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mtClean="0"/>
                        <a:t>Оля: «Воздух</a:t>
                      </a:r>
                      <a:r>
                        <a:rPr lang="ru-RU" baseline="0" smtClean="0"/>
                        <a:t> невидимка»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Никита: «Воздух</a:t>
                      </a:r>
                      <a:r>
                        <a:rPr lang="ru-RU" baseline="0" smtClean="0"/>
                        <a:t>ом можно надуть шарик ?»</a:t>
                      </a: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mtClean="0"/>
                        <a:t>Интернет</a:t>
                      </a:r>
                    </a:p>
                    <a:p>
                      <a:r>
                        <a:rPr lang="ru-RU" smtClean="0"/>
                        <a:t>Воспитатель</a:t>
                      </a:r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Паутинка</a:t>
            </a:r>
            <a:endParaRPr lang="ru-RU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987824" y="2348880"/>
            <a:ext cx="3384376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9pPr>
          </a:lstStyle>
          <a:p>
            <a:pPr algn="ctr"/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РППС</a:t>
            </a:r>
            <a:endParaRPr lang="ru-RU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51520" y="764704"/>
            <a:ext cx="3347864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</a:rPr>
              <a:t>Цент познания:</a:t>
            </a:r>
          </a:p>
          <a:p>
            <a:pPr algn="ctr"/>
            <a:r>
              <a:rPr lang="ru-RU" smtClean="0"/>
              <a:t>Создание картотеки опытов с водой, песком и воздухом </a:t>
            </a: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067944" y="4149080"/>
            <a:ext cx="4860032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</a:rPr>
              <a:t>Цент книги:</a:t>
            </a:r>
          </a:p>
          <a:p>
            <a:r>
              <a:rPr lang="ru-RU" b="1" smtClean="0">
                <a:solidFill>
                  <a:schemeClr val="bg1"/>
                </a:solidFill>
              </a:rPr>
              <a:t>Загадки о воде, песке</a:t>
            </a:r>
          </a:p>
          <a:p>
            <a:r>
              <a:rPr lang="ru-RU" b="1" smtClean="0">
                <a:solidFill>
                  <a:schemeClr val="bg1"/>
                </a:solidFill>
              </a:rPr>
              <a:t>Иллюстрации с изображением свойств воды</a:t>
            </a:r>
            <a:endParaRPr lang="ru-RU" smtClean="0">
              <a:solidFill>
                <a:schemeClr val="bg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5796136" y="908720"/>
            <a:ext cx="3347864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</a:rPr>
              <a:t>Цент творчества: </a:t>
            </a:r>
          </a:p>
          <a:p>
            <a:pPr algn="ctr"/>
            <a:r>
              <a:rPr lang="ru-RU" b="1" smtClean="0">
                <a:solidFill>
                  <a:schemeClr val="bg1"/>
                </a:solidFill>
              </a:rPr>
              <a:t>Краски,</a:t>
            </a:r>
          </a:p>
          <a:p>
            <a:pPr algn="ctr"/>
            <a:r>
              <a:rPr lang="ru-RU" b="1" smtClean="0">
                <a:solidFill>
                  <a:schemeClr val="bg1"/>
                </a:solidFill>
              </a:rPr>
              <a:t>Кисти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51520" y="4077072"/>
            <a:ext cx="3635896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onstantia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</a:rPr>
              <a:t>Цент экспериментирования:</a:t>
            </a:r>
          </a:p>
          <a:p>
            <a:pPr algn="ctr"/>
            <a:r>
              <a:rPr lang="ru-RU" b="1" smtClean="0">
                <a:solidFill>
                  <a:schemeClr val="bg1"/>
                </a:solidFill>
              </a:rPr>
              <a:t>Камни, шарики, песок, вода, лейка, миски</a:t>
            </a:r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2915816" y="2492896"/>
            <a:ext cx="21602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7" idx="3"/>
          </p:cNvCxnSpPr>
          <p:nvPr/>
        </p:nvCxnSpPr>
        <p:spPr>
          <a:xfrm flipH="1">
            <a:off x="2987824" y="3516671"/>
            <a:ext cx="495631" cy="5604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5724128" y="2204864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004048" y="3789040"/>
            <a:ext cx="432048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Этапы реализации проекта:</a:t>
            </a:r>
            <a:endParaRPr lang="ru-RU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1. Подготовительный этап.</a:t>
            </a:r>
          </a:p>
          <a:p>
            <a:pPr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2. Основной этап.</a:t>
            </a:r>
          </a:p>
          <a:p>
            <a:pPr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3. Заключительный этап.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63272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Подготовительный этап проекта</a:t>
            </a:r>
            <a:endParaRPr lang="ru-RU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ознакомление младших дошкольников со свойствами воды и её значением в жизни живых существ и для здоровья человека.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- 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учить детей делать выводы на основе опытов;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  участвовать в посильной практической деятельности;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закреплять знания о значении воды и ее свойствах;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 формировать у детей осознанных представлений о необходимости заботиться о своём здоровье;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воспитание бережного отношения к воде.</a:t>
            </a: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Основной этап: реализация проекта</a:t>
            </a:r>
            <a:endParaRPr lang="ru-RU" sz="2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Опыты с водой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Опыты с песком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Опыты с воздухом 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Опыты с камнями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презентация\картинки\502212_1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6.0.28"/>
  <p:tag name="AS_OS" val="Unix 5.15.0.1044"/>
  <p:tag name="AS_RELEASE_DATE" val="2023.01.14"/>
  <p:tag name="AS_TITLE" val="Aspose.Slides for .NET5"/>
  <p:tag name="AS_VERSION" val="23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Calibri"/>
        <a:cs typeface="Arial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Constantia"/>
        <a:cs typeface="Arial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286</Words>
  <Application>Microsoft Office PowerPoint</Application>
  <PresentationFormat>Экран (4:3)</PresentationFormat>
  <Paragraphs>81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Arial Narrow</vt:lpstr>
      <vt:lpstr>Constantia</vt:lpstr>
      <vt:lpstr>Calibri</vt:lpstr>
      <vt:lpstr>Wingdings 2</vt:lpstr>
      <vt:lpstr>Times New Roman</vt:lpstr>
      <vt:lpstr>Поток</vt:lpstr>
      <vt:lpstr>Фотоальбом</vt:lpstr>
      <vt:lpstr>Паспорт проекта</vt:lpstr>
      <vt:lpstr>Паспорт проекта</vt:lpstr>
      <vt:lpstr>Модель трёх вопросов</vt:lpstr>
      <vt:lpstr>Паутинка</vt:lpstr>
      <vt:lpstr>Этапы реализации проекта:</vt:lpstr>
      <vt:lpstr>Подготовительный этап проекта</vt:lpstr>
      <vt:lpstr>2. Основной этап: реализация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Заключительный этап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Кузбасса Государственное профессиональное образовательное учреждение «Кемеровский педагогический колледж»   ПРАКТИКО-ОРИЕНТИРОВАННОЕ ЗАДАНИЕ №19  по профессиональному модулю ПМ.05 Методическое обеспечение образовательного процесса     Разработка и представление совместного проекта воспитателя, детей и родителей (Образовательная область- Познавательное развитие») Исследовательский проект                              Подготовила: подготовила студентка 4-го курса, группы До-20 (о)              Ванюшина Юлия Юрьевна</dc:title>
  <dc:creator>Adm</dc:creator>
  <cp:lastModifiedBy>Учетная запись Майкрософт</cp:lastModifiedBy>
  <cp:revision>11</cp:revision>
  <cp:lastPrinted>2024-04-11T07:23:48Z</cp:lastPrinted>
  <dcterms:created xsi:type="dcterms:W3CDTF">2024-04-11T07:23:48Z</dcterms:created>
  <dcterms:modified xsi:type="dcterms:W3CDTF">2024-12-23T06:43:15Z</dcterms:modified>
</cp:coreProperties>
</file>