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5" r:id="rId9"/>
    <p:sldId id="269" r:id="rId10"/>
    <p:sldId id="262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0E"/>
    <a:srgbClr val="020301"/>
    <a:srgbClr val="3333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7" autoAdjust="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6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3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7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0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9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3896-7EFF-4B2B-8809-ADB5363A35D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2038-D174-4E5E-9961-FCFA222E9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  <a:b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</a:br>
            <a:r>
              <a:rPr lang="ru-RU" sz="9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pet</a:t>
            </a:r>
            <a:b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(Spotlight 5 Module 5)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Учитель: Заболотникова К.А.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МБОУ «Лицей №62» г.Кемерово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638" y="340074"/>
            <a:ext cx="2719192" cy="115052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Speaking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388" y="1838151"/>
            <a:ext cx="8367387" cy="27589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pet have you got?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I’ve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got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a …</a:t>
            </a:r>
            <a:endParaRPr lang="en-US" i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What is his/her name?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His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Her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name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is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….</a:t>
            </a:r>
            <a:endParaRPr lang="en-US" i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How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old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is 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….?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He/She</a:t>
            </a:r>
            <a:r>
              <a:rPr lang="en-US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is … years old.</a:t>
            </a:r>
            <a:endParaRPr lang="ru-RU" i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What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can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your</a:t>
            </a:r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…..?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He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She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can</a:t>
            </a:r>
            <a:r>
              <a:rPr lang="ru-RU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Why do you like…? </a:t>
            </a:r>
            <a:r>
              <a:rPr lang="en-US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 like my… because he/she is funny/playful/….</a:t>
            </a:r>
            <a:endParaRPr lang="ru-RU" i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3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92" y="2091848"/>
            <a:ext cx="9181578" cy="28559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Your 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home task for the next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lesson:</a:t>
            </a:r>
            <a:b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i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 </a:t>
            </a:r>
            <a:r>
              <a:rPr lang="en-US" i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a message about your pet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636" y="3537527"/>
            <a:ext cx="7317509" cy="11597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  <a:ea typeface="+mj-ea"/>
                <a:cs typeface="+mj-cs"/>
              </a:rPr>
              <a:t>       </a:t>
            </a:r>
          </a:p>
          <a:p>
            <a:pPr marL="0" indent="0">
              <a:buNone/>
            </a:pPr>
            <a:r>
              <a:rPr lang="en-US" sz="4000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4000" dirty="0" smtClean="0">
                <a:latin typeface="Comic Sans MS" panose="030F0702030302020204" pitchFamily="66" charset="0"/>
                <a:ea typeface="+mj-ea"/>
                <a:cs typeface="+mj-cs"/>
              </a:rPr>
              <a:t>          </a:t>
            </a:r>
            <a:r>
              <a:rPr lang="en-US" sz="48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Thank </a:t>
            </a:r>
            <a:r>
              <a:rPr lang="en-US" sz="4800" dirty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you!</a:t>
            </a:r>
            <a:endParaRPr lang="ru-RU" sz="48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45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01257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  <a:b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</a:br>
            <a:r>
              <a:rPr lang="ru-RU" sz="9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ru-RU" sz="9600" b="1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endParaRPr lang="ru-RU" sz="96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70542" y="1311721"/>
            <a:ext cx="5022938" cy="32728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My cat is black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My cat is fat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My cat likes rats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Rats are fat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99134" y="2292263"/>
            <a:ext cx="7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49087"/>
            <a:ext cx="9144000" cy="165983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2"/>
                </a:solidFill>
                <a:latin typeface="+mn-lt"/>
              </a:rPr>
              <a:t>Goals</a:t>
            </a:r>
            <a:endParaRPr lang="ru-RU" sz="8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506" y="1967948"/>
            <a:ext cx="6212911" cy="33430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1143000" indent="-11430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900" dirty="0">
                <a:solidFill>
                  <a:schemeClr val="tx2"/>
                </a:solidFill>
                <a:ea typeface="+mj-ea"/>
                <a:cs typeface="+mj-cs"/>
              </a:rPr>
              <a:t>read and understand </a:t>
            </a:r>
            <a:r>
              <a:rPr lang="en-US" sz="6900" dirty="0" smtClean="0">
                <a:solidFill>
                  <a:schemeClr val="tx2"/>
                </a:solidFill>
                <a:ea typeface="+mj-ea"/>
                <a:cs typeface="+mj-cs"/>
              </a:rPr>
              <a:t>information about pets</a:t>
            </a:r>
          </a:p>
          <a:p>
            <a:pPr marL="1143000" indent="-11430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6900" dirty="0">
              <a:solidFill>
                <a:schemeClr val="tx2"/>
              </a:solidFill>
              <a:ea typeface="+mj-ea"/>
              <a:cs typeface="+mj-cs"/>
            </a:endParaRPr>
          </a:p>
          <a:p>
            <a:pPr marL="1143000" indent="-11430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900" dirty="0">
                <a:solidFill>
                  <a:schemeClr val="tx2"/>
                </a:solidFill>
                <a:ea typeface="+mj-ea"/>
                <a:cs typeface="+mj-cs"/>
              </a:rPr>
              <a:t>listen and understand </a:t>
            </a:r>
            <a:r>
              <a:rPr lang="en-US" sz="6900" dirty="0" smtClean="0">
                <a:solidFill>
                  <a:schemeClr val="tx2"/>
                </a:solidFill>
                <a:ea typeface="+mj-ea"/>
                <a:cs typeface="+mj-cs"/>
              </a:rPr>
              <a:t>information </a:t>
            </a:r>
            <a:r>
              <a:rPr lang="en-US" sz="6900" dirty="0">
                <a:solidFill>
                  <a:schemeClr val="tx2"/>
                </a:solidFill>
                <a:ea typeface="+mj-ea"/>
                <a:cs typeface="+mj-cs"/>
              </a:rPr>
              <a:t>about </a:t>
            </a:r>
            <a:r>
              <a:rPr lang="en-US" sz="6900" dirty="0" smtClean="0">
                <a:solidFill>
                  <a:schemeClr val="tx2"/>
                </a:solidFill>
                <a:ea typeface="+mj-ea"/>
                <a:cs typeface="+mj-cs"/>
              </a:rPr>
              <a:t>pets                  </a:t>
            </a:r>
            <a:endParaRPr lang="en-US" sz="6900" dirty="0">
              <a:solidFill>
                <a:schemeClr val="tx2"/>
              </a:solidFill>
              <a:ea typeface="+mj-ea"/>
              <a:cs typeface="+mj-cs"/>
            </a:endParaRPr>
          </a:p>
          <a:p>
            <a:pPr marL="1143000" indent="-11430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6900" dirty="0">
              <a:solidFill>
                <a:schemeClr val="tx2"/>
              </a:solidFill>
              <a:ea typeface="+mj-ea"/>
              <a:cs typeface="+mj-cs"/>
            </a:endParaRPr>
          </a:p>
          <a:p>
            <a:pPr marL="1143000" indent="-1143000" algn="l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900" dirty="0" smtClean="0">
                <a:solidFill>
                  <a:schemeClr val="tx2"/>
                </a:solidFill>
                <a:ea typeface="+mj-ea"/>
                <a:cs typeface="+mj-cs"/>
              </a:rPr>
              <a:t>talk </a:t>
            </a:r>
            <a:r>
              <a:rPr lang="en-US" sz="6900" dirty="0">
                <a:solidFill>
                  <a:schemeClr val="tx2"/>
                </a:solidFill>
                <a:ea typeface="+mj-ea"/>
                <a:cs typeface="+mj-cs"/>
              </a:rPr>
              <a:t>about </a:t>
            </a:r>
            <a:r>
              <a:rPr lang="en-US" sz="6900" dirty="0" smtClean="0">
                <a:solidFill>
                  <a:schemeClr val="tx2"/>
                </a:solidFill>
                <a:ea typeface="+mj-ea"/>
                <a:cs typeface="+mj-cs"/>
              </a:rPr>
              <a:t>pets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8856" t="18472" r="10594" b="7413"/>
          <a:stretch/>
        </p:blipFill>
        <p:spPr bwMode="auto">
          <a:xfrm>
            <a:off x="437323" y="0"/>
            <a:ext cx="11618842" cy="6967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0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1022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586109"/>
              </p:ext>
            </p:extLst>
          </p:nvPr>
        </p:nvGraphicFramePr>
        <p:xfrm>
          <a:off x="2267210" y="2394909"/>
          <a:ext cx="8354862" cy="408104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177431">
                  <a:extLst>
                    <a:ext uri="{9D8B030D-6E8A-4147-A177-3AD203B41FA5}">
                      <a16:colId xmlns="" xmlns:a16="http://schemas.microsoft.com/office/drawing/2014/main" val="3994735274"/>
                    </a:ext>
                  </a:extLst>
                </a:gridCol>
                <a:gridCol w="4177431">
                  <a:extLst>
                    <a:ext uri="{9D8B030D-6E8A-4147-A177-3AD203B41FA5}">
                      <a16:colId xmlns="" xmlns:a16="http://schemas.microsoft.com/office/drawing/2014/main" val="258123309"/>
                    </a:ext>
                  </a:extLst>
                </a:gridCol>
              </a:tblGrid>
              <a:tr h="2252247"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 dirty="0" smtClean="0">
                          <a:solidFill>
                            <a:srgbClr val="1D2C0E"/>
                          </a:solidFill>
                          <a:latin typeface="+mn-lt"/>
                          <a:ea typeface="+mn-ea"/>
                          <a:cs typeface="+mn-cs"/>
                        </a:rPr>
                        <a:t>Pets</a:t>
                      </a:r>
                      <a:endParaRPr lang="ru-RU" sz="4400" b="1" kern="1200" dirty="0">
                        <a:solidFill>
                          <a:srgbClr val="1D2C0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1D2C0E"/>
                          </a:solidFill>
                        </a:rPr>
                        <a:t>Farm animals</a:t>
                      </a:r>
                      <a:endParaRPr lang="ru-RU" sz="4400" b="1" dirty="0" smtClean="0">
                        <a:solidFill>
                          <a:srgbClr val="1D2C0E"/>
                        </a:solidFill>
                      </a:endParaRPr>
                    </a:p>
                    <a:p>
                      <a:pPr algn="ctr"/>
                      <a:r>
                        <a:rPr lang="en-US" sz="4400" b="1" dirty="0" smtClean="0">
                          <a:solidFill>
                            <a:srgbClr val="1D2C0E"/>
                          </a:solidFill>
                        </a:rPr>
                        <a:t>animals</a:t>
                      </a:r>
                      <a:endParaRPr lang="ru-RU" sz="4400" b="1" dirty="0" smtClean="0">
                        <a:solidFill>
                          <a:srgbClr val="1D2C0E"/>
                        </a:solidFill>
                      </a:endParaRPr>
                    </a:p>
                    <a:p>
                      <a:pPr algn="ctr"/>
                      <a:endParaRPr lang="ru-RU" sz="4400" b="1" dirty="0">
                        <a:solidFill>
                          <a:srgbClr val="1D2C0E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3880785"/>
                  </a:ext>
                </a:extLst>
              </a:tr>
              <a:tr h="293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5561186"/>
                  </a:ext>
                </a:extLst>
              </a:tr>
              <a:tr h="293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9848987"/>
                  </a:ext>
                </a:extLst>
              </a:tr>
              <a:tr h="2935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574556"/>
                  </a:ext>
                </a:extLst>
              </a:tr>
              <a:tr h="293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2231372"/>
                  </a:ext>
                </a:extLst>
              </a:tr>
              <a:tr h="293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13463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/>
          <a:srcRect l="23345" t="15965" r="36377" b="17673"/>
          <a:stretch/>
        </p:blipFill>
        <p:spPr bwMode="auto">
          <a:xfrm>
            <a:off x="3346627" y="3055261"/>
            <a:ext cx="2017644" cy="1508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5521" t="13912" r="26243" b="17218"/>
          <a:stretch/>
        </p:blipFill>
        <p:spPr bwMode="auto">
          <a:xfrm>
            <a:off x="7451383" y="3180520"/>
            <a:ext cx="2044479" cy="1508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7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21258"/>
              </p:ext>
            </p:extLst>
          </p:nvPr>
        </p:nvGraphicFramePr>
        <p:xfrm>
          <a:off x="1077237" y="488515"/>
          <a:ext cx="9056319" cy="5943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887100">
                  <a:extLst>
                    <a:ext uri="{9D8B030D-6E8A-4147-A177-3AD203B41FA5}">
                      <a16:colId xmlns="" xmlns:a16="http://schemas.microsoft.com/office/drawing/2014/main" val="171268741"/>
                    </a:ext>
                  </a:extLst>
                </a:gridCol>
                <a:gridCol w="4169219">
                  <a:extLst>
                    <a:ext uri="{9D8B030D-6E8A-4147-A177-3AD203B41FA5}">
                      <a16:colId xmlns="" xmlns:a16="http://schemas.microsoft.com/office/drawing/2014/main" val="1236933033"/>
                    </a:ext>
                  </a:extLst>
                </a:gridCol>
              </a:tblGrid>
              <a:tr h="63256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+mn-lt"/>
                        </a:rPr>
                        <a:t>Pets</a:t>
                      </a:r>
                      <a:endParaRPr lang="ru-RU" sz="5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+mn-lt"/>
                        </a:rPr>
                        <a:t>Farm animals</a:t>
                      </a:r>
                      <a:endParaRPr lang="ru-RU" sz="5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7857771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Dog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Duck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0973469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Budgie 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['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bʌdʒɪ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Goose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108164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Cat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Hen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480716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Tortoise 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['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tɔ:təs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Cow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065424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goldfish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Sheep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179906"/>
                  </a:ext>
                </a:extLst>
              </a:tr>
              <a:tr h="52811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Guinea pig 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['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gɪnɪpɪg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Goat 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gəut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 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656329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Rabbit </a:t>
                      </a:r>
                      <a:endParaRPr lang="ru-RU" sz="3600" dirty="0" smtClean="0">
                        <a:latin typeface="+mn-lt"/>
                      </a:endParaRPr>
                    </a:p>
                    <a:p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Rabbit</a:t>
                      </a:r>
                      <a:endParaRPr lang="ru-RU" sz="36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010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12" y="588723"/>
            <a:ext cx="10008296" cy="19258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Let`s 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guess the riddles.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You 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should guess what animal it is.</a:t>
            </a:r>
            <a: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Read the description of an animal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08" y="2107095"/>
            <a:ext cx="10083452" cy="406986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This animal`s got a big body and lives on a farm. It can run but it can`t </a:t>
            </a:r>
            <a:r>
              <a:rPr lang="en-US" dirty="0" smtClean="0">
                <a:solidFill>
                  <a:schemeClr val="tx2"/>
                </a:solidFill>
              </a:rPr>
              <a:t>jump.</a:t>
            </a:r>
          </a:p>
          <a:p>
            <a:r>
              <a:rPr lang="en-US" dirty="0">
                <a:solidFill>
                  <a:schemeClr val="tx2"/>
                </a:solidFill>
              </a:rPr>
              <a:t>It`s  got horns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ru-RU" dirty="0" smtClean="0">
                <a:solidFill>
                  <a:schemeClr val="tx2"/>
                </a:solidFill>
              </a:rPr>
              <a:t>рога) </a:t>
            </a:r>
            <a:r>
              <a:rPr lang="en-US" dirty="0" smtClean="0">
                <a:solidFill>
                  <a:schemeClr val="tx2"/>
                </a:solidFill>
              </a:rPr>
              <a:t>on </a:t>
            </a:r>
            <a:r>
              <a:rPr lang="en-US" dirty="0">
                <a:solidFill>
                  <a:schemeClr val="tx2"/>
                </a:solidFill>
              </a:rPr>
              <a:t>it`s </a:t>
            </a:r>
            <a:r>
              <a:rPr lang="en-US" dirty="0" smtClean="0">
                <a:solidFill>
                  <a:schemeClr val="tx2"/>
                </a:solidFill>
              </a:rPr>
              <a:t>head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It`s  got green </a:t>
            </a:r>
            <a:r>
              <a:rPr lang="en-US" dirty="0" smtClean="0">
                <a:solidFill>
                  <a:schemeClr val="tx2"/>
                </a:solidFill>
              </a:rPr>
              <a:t>feathers</a:t>
            </a:r>
            <a:r>
              <a:rPr lang="ru-RU" dirty="0" smtClean="0">
                <a:solidFill>
                  <a:schemeClr val="tx2"/>
                </a:solidFill>
              </a:rPr>
              <a:t> (перья).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It lives in the </a:t>
            </a:r>
            <a:r>
              <a:rPr lang="en-US" dirty="0" smtClean="0">
                <a:solidFill>
                  <a:schemeClr val="tx2"/>
                </a:solidFill>
              </a:rPr>
              <a:t>house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It`s   a small animal with a round body. It`s  got a small head. It can`t run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It`s  got short </a:t>
            </a:r>
            <a:r>
              <a:rPr lang="en-US" dirty="0" smtClean="0">
                <a:solidFill>
                  <a:schemeClr val="tx2"/>
                </a:solidFill>
              </a:rPr>
              <a:t>fur (</a:t>
            </a:r>
            <a:r>
              <a:rPr lang="ru-RU" dirty="0" smtClean="0">
                <a:solidFill>
                  <a:schemeClr val="tx2"/>
                </a:solidFill>
              </a:rPr>
              <a:t>мех)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long ears. It can`t run. It can only </a:t>
            </a:r>
            <a:r>
              <a:rPr lang="en-US" dirty="0" smtClean="0">
                <a:solidFill>
                  <a:schemeClr val="tx2"/>
                </a:solidFill>
              </a:rPr>
              <a:t>jump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</a:rPr>
              <a:t>It`s  got </a:t>
            </a:r>
            <a:r>
              <a:rPr lang="en-US" dirty="0" smtClean="0">
                <a:solidFill>
                  <a:schemeClr val="tx2"/>
                </a:solidFill>
              </a:rPr>
              <a:t>feathers</a:t>
            </a:r>
            <a:r>
              <a:rPr lang="ru-RU" dirty="0" smtClean="0">
                <a:solidFill>
                  <a:schemeClr val="tx2"/>
                </a:solidFill>
              </a:rPr>
              <a:t> (перья)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wings</a:t>
            </a:r>
            <a:r>
              <a:rPr lang="ru-RU" dirty="0" smtClean="0">
                <a:solidFill>
                  <a:schemeClr val="tx2"/>
                </a:solidFill>
              </a:rPr>
              <a:t> (крылья)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>
                <a:solidFill>
                  <a:schemeClr val="tx2"/>
                </a:solidFill>
              </a:rPr>
              <a:t>It lives on a </a:t>
            </a:r>
            <a:r>
              <a:rPr lang="en-US" dirty="0" smtClean="0">
                <a:solidFill>
                  <a:schemeClr val="tx2"/>
                </a:solidFill>
              </a:rPr>
              <a:t>farm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0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355109" cy="5123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Listening</a:t>
            </a:r>
            <a:br>
              <a:rPr lang="en-US" b="1" dirty="0" smtClean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4" y="1034473"/>
            <a:ext cx="4850296" cy="438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/>
              <a:t>What do you know about Jessie’s pet?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can you say about Chris’s pet?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can you say about Sarah’s pet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4512" t="31700" r="20855" b="7411"/>
          <a:stretch/>
        </p:blipFill>
        <p:spPr bwMode="auto">
          <a:xfrm>
            <a:off x="4929809" y="0"/>
            <a:ext cx="7146233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7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670126" y="1252604"/>
            <a:ext cx="4044862" cy="3757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Work in pairs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42" y="1926007"/>
            <a:ext cx="5759607" cy="40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198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My pet (Spotlight 5 Module 5)</vt:lpstr>
      <vt:lpstr>     </vt:lpstr>
      <vt:lpstr>Goals</vt:lpstr>
      <vt:lpstr>Презентация PowerPoint</vt:lpstr>
      <vt:lpstr>   </vt:lpstr>
      <vt:lpstr>Презентация PowerPoint</vt:lpstr>
      <vt:lpstr>Let`s guess the riddles. You should guess what animal it is. Read the description of an animal . </vt:lpstr>
      <vt:lpstr>Listening </vt:lpstr>
      <vt:lpstr>Work in pairs</vt:lpstr>
      <vt:lpstr>Speaking</vt:lpstr>
      <vt:lpstr>  Your home task for the next lesson: write a message about your pet.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</dc:title>
  <dc:creator>Vital</dc:creator>
  <cp:lastModifiedBy>user</cp:lastModifiedBy>
  <cp:revision>43</cp:revision>
  <dcterms:created xsi:type="dcterms:W3CDTF">2022-12-09T07:44:18Z</dcterms:created>
  <dcterms:modified xsi:type="dcterms:W3CDTF">2025-01-30T14:24:21Z</dcterms:modified>
</cp:coreProperties>
</file>