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6" r:id="rId2"/>
    <p:sldId id="257" r:id="rId3"/>
    <p:sldId id="259" r:id="rId4"/>
    <p:sldId id="260" r:id="rId5"/>
    <p:sldId id="261" r:id="rId6"/>
    <p:sldId id="262" r:id="rId7"/>
    <p:sldId id="263" r:id="rId8"/>
    <p:sldId id="264" r:id="rId9"/>
    <p:sldId id="272" r:id="rId10"/>
    <p:sldId id="273" r:id="rId11"/>
    <p:sldId id="274"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86"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84BEC-D133-4C5B-B0E8-4F0156147D4E}" type="datetimeFigureOut">
              <a:rPr lang="ru-RU" smtClean="0"/>
              <a:pPr/>
              <a:t>17.01.2025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67E35-8A1B-48D7-B745-186232222E41}" type="slidenum">
              <a:rPr lang="ru-RU" smtClean="0"/>
              <a:pPr/>
              <a:t>‹#›</a:t>
            </a:fld>
            <a:endParaRPr lang="ru-RU"/>
          </a:p>
        </p:txBody>
      </p:sp>
    </p:spTree>
    <p:extLst>
      <p:ext uri="{BB962C8B-B14F-4D97-AF65-F5344CB8AC3E}">
        <p14:creationId xmlns:p14="http://schemas.microsoft.com/office/powerpoint/2010/main" val="128710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6.png"/><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9832" y="2780928"/>
            <a:ext cx="6153031" cy="523220"/>
          </a:xfrm>
          <a:prstGeom prst="rect">
            <a:avLst/>
          </a:prstGeom>
        </p:spPr>
        <p:txBody>
          <a:bodyPr wrap="none">
            <a:spAutoFit/>
          </a:bodyPr>
          <a:lstStyle/>
          <a:p>
            <a:r>
              <a:rPr lang="ru-RU" sz="2800" dirty="0" smtClean="0">
                <a:latin typeface="Times New Roman" pitchFamily="18" charset="0"/>
                <a:cs typeface="Times New Roman" pitchFamily="18" charset="0"/>
              </a:rPr>
              <a:t>«Богатство животного мира Кузбасса» </a:t>
            </a:r>
            <a:endParaRPr lang="ru-RU"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13" y="321734"/>
            <a:ext cx="704691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9765" y="4096772"/>
            <a:ext cx="4355231" cy="923330"/>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Составитель: Конькова Наталья Олеговна,</a:t>
            </a:r>
          </a:p>
          <a:p>
            <a:pPr algn="ctr"/>
            <a:r>
              <a:rPr lang="ru-RU" dirty="0" smtClean="0">
                <a:latin typeface="Times New Roman" panose="02020603050405020304" pitchFamily="18" charset="0"/>
                <a:cs typeface="Times New Roman" panose="02020603050405020304" pitchFamily="18" charset="0"/>
              </a:rPr>
              <a:t>учитель</a:t>
            </a:r>
          </a:p>
          <a:p>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80599" y="6266615"/>
            <a:ext cx="2199128"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Междуреченск,2025</a:t>
            </a:r>
            <a:endParaRPr lang="ru-RU"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001" r="4916" b="4044"/>
          <a:stretch/>
        </p:blipFill>
        <p:spPr bwMode="auto">
          <a:xfrm>
            <a:off x="-180528" y="1569494"/>
            <a:ext cx="4998188" cy="506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лягушка"/>
          <p:cNvGrpSpPr/>
          <p:nvPr/>
        </p:nvGrpSpPr>
        <p:grpSpPr>
          <a:xfrm>
            <a:off x="4139952" y="2636912"/>
            <a:ext cx="4643860" cy="3988211"/>
            <a:chOff x="4139952" y="2636912"/>
            <a:chExt cx="4643860" cy="3988211"/>
          </a:xfrm>
        </p:grpSpPr>
        <p:pic>
          <p:nvPicPr>
            <p:cNvPr id="2" name="Picture 4" descr="http://illustrators.ru/uploads/illustration/image/434032/main_434032_original.jpg"/>
            <p:cNvPicPr>
              <a:picLocks noChangeAspect="1" noChangeArrowheads="1"/>
            </p:cNvPicPr>
            <p:nvPr/>
          </p:nvPicPr>
          <p:blipFill>
            <a:blip r:embed="rId2" cstate="print"/>
            <a:srcRect l="14635" t="16151" r="8933" b="15011"/>
            <a:stretch>
              <a:fillRect/>
            </a:stretch>
          </p:blipFill>
          <p:spPr bwMode="auto">
            <a:xfrm>
              <a:off x="4211960" y="2636912"/>
              <a:ext cx="4571852" cy="3988211"/>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4139952" y="2636912"/>
              <a:ext cx="216024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9" name="сова" descr="http://www.almrsal.com/wp-content/uploads/2015/05/The-Eurasian-eagle-owl-Bubo-bubo-is-a-species-of-eagle-owl-that-resides-in-much-of-Eurasia..jpg"/>
          <p:cNvPicPr>
            <a:picLocks noChangeAspect="1" noChangeArrowheads="1"/>
          </p:cNvPicPr>
          <p:nvPr/>
        </p:nvPicPr>
        <p:blipFill>
          <a:blip r:embed="rId3" cstate="print"/>
          <a:srcRect r="36486" b="58622"/>
          <a:stretch>
            <a:fillRect/>
          </a:stretch>
        </p:blipFill>
        <p:spPr bwMode="auto">
          <a:xfrm>
            <a:off x="323528" y="1052736"/>
            <a:ext cx="3384376" cy="2204864"/>
          </a:xfrm>
          <a:prstGeom prst="rect">
            <a:avLst/>
          </a:prstGeom>
          <a:ln>
            <a:noFill/>
          </a:ln>
          <a:effectLst>
            <a:outerShdw blurRad="292100" dist="139700" dir="2700000" algn="tl" rotWithShape="0">
              <a:srgbClr val="333333">
                <a:alpha val="65000"/>
              </a:srgbClr>
            </a:outerShdw>
          </a:effectLst>
        </p:spPr>
      </p:pic>
      <p:pic>
        <p:nvPicPr>
          <p:cNvPr id="10" name="выдра" descr="Восточная бескоготная выдра (Aonyx cinerea)"/>
          <p:cNvPicPr>
            <a:picLocks noChangeAspect="1" noChangeArrowheads="1"/>
          </p:cNvPicPr>
          <p:nvPr/>
        </p:nvPicPr>
        <p:blipFill>
          <a:blip r:embed="rId4" cstate="print"/>
          <a:srcRect l="48591" b="51249"/>
          <a:stretch>
            <a:fillRect/>
          </a:stretch>
        </p:blipFill>
        <p:spPr bwMode="auto">
          <a:xfrm>
            <a:off x="4932040" y="116632"/>
            <a:ext cx="3275856" cy="2420888"/>
          </a:xfrm>
          <a:prstGeom prst="rect">
            <a:avLst/>
          </a:prstGeom>
          <a:noFill/>
        </p:spPr>
      </p:pic>
      <p:pic>
        <p:nvPicPr>
          <p:cNvPr id="6" name="голова лягушки" descr="http://illustrators.ru/uploads/illustration/image/434032/main_434032_original.jpg"/>
          <p:cNvPicPr>
            <a:picLocks noChangeAspect="1" noChangeArrowheads="1"/>
          </p:cNvPicPr>
          <p:nvPr/>
        </p:nvPicPr>
        <p:blipFill>
          <a:blip r:embed="rId2" cstate="print"/>
          <a:srcRect l="14635" t="16151" r="49250" b="49048"/>
          <a:stretch>
            <a:fillRect/>
          </a:stretch>
        </p:blipFill>
        <p:spPr bwMode="auto">
          <a:xfrm>
            <a:off x="683568" y="3789040"/>
            <a:ext cx="2160240" cy="2016224"/>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67544" y="548680"/>
            <a:ext cx="1854803" cy="369332"/>
          </a:xfrm>
          <a:prstGeom prst="rect">
            <a:avLst/>
          </a:prstGeom>
          <a:noFill/>
        </p:spPr>
        <p:txBody>
          <a:bodyPr wrap="none" rtlCol="0">
            <a:spAutoFit/>
          </a:bodyPr>
          <a:lstStyle/>
          <a:p>
            <a:r>
              <a:rPr lang="ru-RU" dirty="0" smtClean="0"/>
              <a:t>Собери картинку</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724 -0.14666 C 0.27691 -0.15452 0.28281 -0.16216 0.2901 -0.16493 C 0.29549 -0.1721 0.29965 -0.17442 0.30694 -0.17696 C 0.31215 -0.18113 0.31667 -0.18459 0.32274 -0.18621 C 0.33229 -0.19385 0.34271 -0.195 0.35347 -0.19801 C 0.35851 -0.1994 0.3684 -0.20194 0.3684 -0.20171 C 0.39375 -0.20148 0.41927 -0.20171 0.44462 -0.20056 C 0.44722 -0.20032 0.4533 -0.19454 0.45556 -0.19269 C 0.46389 -0.18621 0.47309 -0.17673 0.48229 -0.17303 C 0.48837 -0.16725 0.49583 -0.1647 0.50295 -0.16239 C 0.5066 -0.15753 0.51111 -0.15082 0.51597 -0.1492 C 0.52118 -0.13995 0.52917 -0.13417 0.53472 -0.12538 C 0.53941 -0.11821 0.54253 -0.11103 0.54861 -0.10571 C 0.55122 -0.10016 0.55503 -0.09739 0.55851 -0.09253 C 0.56285 -0.08628 0.56667 -0.07981 0.57135 -0.07402 C 0.57205 -0.07217 0.5724 -0.07032 0.57326 -0.0687 C 0.57413 -0.06708 0.57552 -0.06639 0.57622 -0.06477 C 0.57691 -0.06315 0.57656 -0.06107 0.57726 -0.05945 C 0.57865 -0.05691 0.58229 -0.05297 0.58229 -0.05274 C 0.58472 -0.04626 0.58524 -0.03979 0.58715 -0.03308 C 0.58837 -0.02915 0.59062 -0.02614 0.59219 -0.02267 C 0.59358 -0.01411 0.59687 -0.00602 0.59809 0.00254 C 0.59913 0.01041 0.59965 0.01689 0.60295 0.02359 C 0.60469 0.0347 0.60729 0.05528 0.61198 0.06454 C 0.61285 0.07333 0.61441 0.08119 0.61684 0.08952 C 0.61753 0.096 0.6184 0.10294 0.61979 0.10918 C 0.62031 0.11543 0.6224 0.12167 0.62274 0.12792 C 0.62361 0.1411 0.62292 0.15429 0.62378 0.16748 C 0.62396 0.17141 0.62535 0.17534 0.62587 0.17927 C 0.62708 0.18968 0.6283 0.20032 0.62882 0.21096 C 0.62969 0.22878 0.62917 0.25214 0.63368 0.27041 C 0.63611 0.30141 0.63698 0.30627 0.63663 0.34282 C 0.63628 0.37428 0.63698 0.40088 0.61979 0.42193 C 0.61736 0.42841 0.61458 0.43234 0.6099 0.43627 C 0.60851 0.44275 0.6092 0.4439 0.60399 0.44552 C 0.60052 0.452 0.59045 0.45987 0.5842 0.46287 C 0.58073 0.46773 0.57743 0.47051 0.5724 0.47213 C 0.57049 0.47351 0.56927 0.47629 0.56736 0.47745 C 0.55226 0.48624 0.5342 0.49132 0.51788 0.49595 C 0.51285 0.49734 0.50799 0.50058 0.50295 0.50243 C 0.49358 0.5052 0.48333 0.50705 0.47431 0.51168 C 0.46562 0.51631 0.47604 0.51353 0.46337 0.517 C 0.44826 0.52093 0.46493 0.51492 0.44861 0.52093 C 0.44045 0.52371 0.43455 0.52625 0.42587 0.52764 C 0.41007 0.53343 0.38872 0.53204 0.3724 0.53273 C 0.35955 0.53412 0.34774 0.53597 0.33472 0.53689 C 0.28177 0.53597 0.26667 0.53551 0.22778 0.53157 C 0.22205 0.52926 0.2158 0.52533 0.2099 0.52371 C 0.20469 0.51885 0.19653 0.51839 0.1901 0.517 C 0.18403 0.51307 0.17778 0.50775 0.17135 0.5052 C 0.16372 0.49803 0.15503 0.49341 0.14653 0.48809 C 0.13437 0.47999 0.12222 0.47213 0.1099 0.46426 C 0.10642 0.45917 0.1 0.45501 0.09601 0.45107 C 0.0901 0.44529 0.08455 0.43951 0.07934 0.43234 C 0.07622 0.42841 0.07153 0.42517 0.0684 0.42054 C 0.06649 0.418 0.06528 0.41429 0.06337 0.41129 C 0.05694 0.40273 0.04965 0.39394 0.04462 0.38376 C 0.04097 0.37659 0.04167 0.37497 0.03663 0.37058 C 0.03472 0.36202 0.03073 0.35646 0.02882 0.34952 C 0.02743 0.34397 0.02604 0.33888 0.02274 0.33495 C 0.02031 0.32362 0.02431 0.33958 0.01892 0.32709 C 0.01667 0.32177 0.01615 0.31529 0.01389 0.30997 C 0.01128 0.29702 0.00799 0.27041 0.00799 0.27064 C 0.00729 0.24427 0.00868 0.23109 0.00295 0.20958 C 0.00156 0.19454 0.00069 0.1795 -0.00191 0.1647 C -0.00608 0.10664 -0.00434 0.13671 -0.00191 0.01295 C -0.00174 0.00856 2.77778E-7 -0.00023 2.77778E-7 8.21189E-7 " pathEditMode="relative" rAng="0" ptsTypes="ffffffffffffffffffffffffffffffffffffffffffffffffffffffffffffffffffA">
                                      <p:cBhvr>
                                        <p:cTn id="6" dur="5000" fill="hold"/>
                                        <p:tgtEl>
                                          <p:spTgt spid="9"/>
                                        </p:tgtEl>
                                        <p:attrNameLst>
                                          <p:attrName>ppt_x</p:attrName>
                                          <p:attrName>ppt_y</p:attrName>
                                        </p:attrNameLst>
                                      </p:cBhvr>
                                      <p:rCtr x="4300" y="31400"/>
                                    </p:animMotion>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6302 -0.04973 C 0.06372 -0.05158 0.06424 -0.05343 0.06511 -0.05505 C 0.06597 -0.05644 0.06736 -0.05737 0.06806 -0.05899 C 0.07222 -0.06801 0.07413 -0.08073 0.07691 -0.09068 C 0.07813 -0.09507 0.0816 -0.09808 0.08281 -0.10247 C 0.08386 -0.10617 0.08386 -0.1071 0.08577 -0.11034 C 0.08976 -0.11682 0.09479 -0.12237 0.09879 -0.12884 C 0.1059 -0.14041 0.09306 -0.12167 0.10261 -0.14064 C 0.10417 -0.14365 0.1066 -0.14596 0.10868 -0.14851 C 0.11094 -0.15151 0.11129 -0.15637 0.11354 -0.15915 C 0.12014 -0.16724 0.12275 -0.17904 0.13038 -0.18552 C 0.13264 -0.1913 0.13837 -0.20148 0.13837 -0.20125 C 0.13941 -0.20796 0.14132 -0.20981 0.14531 -0.21328 C 0.14705 -0.22137 0.15816 -0.23433 0.16406 -0.2371 C 0.17361 -0.24659 0.16268 -0.23687 0.17205 -0.24219 C 0.17778 -0.24543 0.17222 -0.2445 0.17795 -0.2489 C 0.18264 -0.25237 0.19219 -0.25769 0.19775 -0.2607 C 0.2059 -0.26532 0.21511 -0.26625 0.22344 -0.26995 C 0.2658 -0.26741 0.25521 -0.27296 0.27691 -0.2607 C 0.27917 -0.25792 0.28212 -0.25584 0.2849 -0.25422 C 0.28681 -0.25306 0.2908 -0.25144 0.2908 -0.25121 C 0.29636 -0.24589 0.30226 -0.24636 0.30868 -0.24358 C 0.31875 -0.23918 0.329 -0.23201 0.33924 -0.22901 C 0.34184 -0.22692 0.34462 -0.226 0.34722 -0.22392 C 0.35191 -0.21998 0.35 -0.21698 0.35712 -0.21328 C 0.36129 -0.20379 0.36719 -0.19593 0.37205 -0.18691 C 0.37396 -0.1832 0.37604 -0.17973 0.37795 -0.17626 C 0.379 -0.17441 0.3809 -0.17094 0.3809 -0.17071 C 0.38212 -0.16609 0.3816 -0.16817 0.38281 -0.16447 " pathEditMode="relative" rAng="0" ptsTypes="ffffffffffffffffffffffffffffA">
                                      <p:cBhvr>
                                        <p:cTn id="11" dur="5000" fill="hold"/>
                                        <p:tgtEl>
                                          <p:spTgt spid="6"/>
                                        </p:tgtEl>
                                        <p:attrNameLst>
                                          <p:attrName>ppt_x</p:attrName>
                                          <p:attrName>ppt_y</p:attrName>
                                        </p:attrNameLst>
                                      </p:cBhvr>
                                      <p:rCtr x="16000" y="-11200"/>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14045 0.06454 C 0.14184 0.06963 0.14393 0.07333 0.14636 0.07773 C 0.14844 0.09346 0.15018 0.10872 0.1533 0.12399 C 0.15452 0.13671 0.15209 0.15267 0.15729 0.16355 C 0.16198 0.19963 0.1533 0.23988 0.16233 0.27435 C 0.16441 0.29818 0.16233 0.28962 0.16528 0.30072 C 0.16441 0.30812 0.16268 0.31552 0.16233 0.32316 C 0.16042 0.36433 0.16615 0.34907 0.15834 0.36665 C 0.15764 0.37706 0.15695 0.39163 0.15243 0.40088 C 0.14844 0.42679 0.15538 0.452 0.14948 0.47884 C 0.15 0.48578 0.15122 0.49156 0.14948 0.4985 C 0.14861 0.50174 0.14532 0.50289 0.14341 0.50521 C 0.13785 0.51192 0.13316 0.51909 0.12657 0.52371 C 0.12535 0.5288 0.12344 0.52903 0.12066 0.53273 C 0.1158 0.53921 0.10816 0.54916 0.10591 0.55795 C 0.10434 0.56373 0.10365 0.56882 0.09896 0.57113 C 0.09393 0.57738 0.09983 0.57923 0.09202 0.58154 C 0.09028 0.58386 0.08872 0.58594 0.08698 0.58825 C 0.08611 0.58941 0.08611 0.59126 0.08507 0.59218 C 0.08299 0.59403 0.08038 0.5938 0.07813 0.59496 C 0.0724 0.6019 0.06441 0.6056 0.05729 0.6093 C 0.05348 0.61485 0.04757 0.61439 0.04254 0.61717 C 0.02952 0.62457 0.01598 0.63243 0.00191 0.63567 C -0.00729 0.64076 -0.01232 0.64261 -0.02291 0.64377 C -0.03975 0.64863 -0.05277 0.64076 -0.0684 0.63706 C -0.0835 0.62943 -0.13021 0.62989 -0.14566 0.6292 C -0.1559 0.62688 -0.16441 0.62133 -0.1743 0.61855 C -0.17725 0.6167 -0.18159 0.61694 -0.18333 0.61323 C -0.18975 0.59889 -0.17951 0.60491 -0.18732 0.60144 C -0.19357 0.59496 -0.19722 0.58663 -0.20503 0.58293 C -0.20746 0.57992 -0.21024 0.579 -0.21302 0.57645 C -0.21666 0.56882 -0.21892 0.56836 -0.22587 0.5672 C -0.24149 0.54939 -0.21788 0.5753 -0.24566 0.55124 C -0.25034 0.54731 -0.25451 0.54268 -0.25955 0.53944 C -0.26475 0.52857 -0.275 0.52117 -0.28229 0.51307 C -0.28732 0.50752 -0.2908 0.50058 -0.29618 0.49595 C -0.29809 0.49179 -0.30104 0.4904 -0.30312 0.4867 C -0.30434 0.48462 -0.30503 0.48208 -0.30607 0.47999 C -0.30694 0.47814 -0.30798 0.47652 -0.30902 0.4749 C -0.31146 0.46288 -0.31736 0.45339 -0.32083 0.44183 C -0.31979 0.42401 -0.31944 0.41546 -0.31701 0.40088 C -0.31632 0.38723 -0.31423 0.37359 -0.31389 0.35994 C -0.31128 0.26348 -0.32048 0.30095 -0.31093 0.2651 C -0.30972 0.24728 -0.30694 0.2297 -0.30399 0.21236 C -0.3026 0.20403 -0.3026 0.19454 -0.29913 0.18714 C -0.29618 0.17257 -0.29409 0.15869 -0.28923 0.14504 C -0.28837 0.13348 -0.28923 0.12168 -0.2842 0.11196 C -0.28385 0.11011 -0.28368 0.10826 -0.28333 0.10664 C -0.28281 0.10433 -0.28159 0.10248 -0.28125 0.10016 C -0.28073 0.09716 -0.28107 0.09392 -0.28038 0.09091 C -0.27986 0.08883 -0.27534 0.08374 -0.2743 0.08166 C -0.27396 0.08027 -0.27396 0.07888 -0.27343 0.07773 C -0.27274 0.07611 -0.271 0.07541 -0.27048 0.07379 C -0.26562 0.05922 -0.27343 0.07125 -0.26649 0.062 C -0.26475 0.05298 -0.25659 0.04164 -0.24965 0.03956 C -0.24548 0.03401 -0.24045 0.03193 -0.23472 0.03031 C -0.22482 0.02128 -0.21632 0.02406 -0.20503 0.01967 C -0.19774 0.01666 -0.20659 0.02013 -0.19913 0.01573 C -0.19652 0.01411 -0.19114 0.0118 -0.19114 0.01203 C -0.17725 -0.00832 -0.12934 0.00116 -0.12482 0.00116 C -0.10746 -0.00694 -0.09201 0.00648 -0.07534 0.00648 " pathEditMode="relative" rAng="0" ptsTypes="ffffffffffffffffffffffffffffffffffffffffffffffffffffffffffffA">
                                      <p:cBhvr>
                                        <p:cTn id="16" dur="5000" fill="hold"/>
                                        <p:tgtEl>
                                          <p:spTgt spid="10"/>
                                        </p:tgtEl>
                                        <p:attrNameLst>
                                          <p:attrName>ppt_x</p:attrName>
                                          <p:attrName>ppt_y</p:attrName>
                                        </p:attrNameLst>
                                      </p:cBhvr>
                                      <p:rCtr x="-21800" y="25600"/>
                                    </p:animMotion>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6408712" cy="5293757"/>
          </a:xfrm>
          <a:prstGeom prst="rect">
            <a:avLst/>
          </a:prstGeom>
        </p:spPr>
        <p:txBody>
          <a:bodyPr wrap="square">
            <a:spAutoFit/>
          </a:bodyPr>
          <a:lstStyle/>
          <a:p>
            <a:r>
              <a:rPr lang="ru-RU" sz="3200" dirty="0" smtClean="0">
                <a:latin typeface="Times New Roman" pitchFamily="18" charset="0"/>
                <a:cs typeface="Times New Roman" pitchFamily="18" charset="0"/>
              </a:rPr>
              <a:t>Ответь на вопросы :</a:t>
            </a:r>
          </a:p>
          <a:p>
            <a:r>
              <a:rPr lang="ru-RU" sz="3200" dirty="0" smtClean="0">
                <a:latin typeface="Times New Roman" pitchFamily="18" charset="0"/>
                <a:cs typeface="Times New Roman" pitchFamily="18" charset="0"/>
              </a:rPr>
              <a:t>1.У кого рыжие пятна на щеках ?</a:t>
            </a:r>
          </a:p>
          <a:p>
            <a:r>
              <a:rPr lang="ru-RU" sz="3200" dirty="0" smtClean="0">
                <a:latin typeface="Times New Roman" pitchFamily="18" charset="0"/>
                <a:cs typeface="Times New Roman" pitchFamily="18" charset="0"/>
              </a:rPr>
              <a:t>2. У какой птицы глаза приспособлены видеть даже в темноте?</a:t>
            </a:r>
          </a:p>
          <a:p>
            <a:r>
              <a:rPr lang="ru-RU" sz="3200" dirty="0" smtClean="0">
                <a:latin typeface="Times New Roman" pitchFamily="18" charset="0"/>
                <a:cs typeface="Times New Roman" pitchFamily="18" charset="0"/>
              </a:rPr>
              <a:t>3.У какого муравья  полностью красная голова и красные конечности?</a:t>
            </a:r>
          </a:p>
          <a:p>
            <a:r>
              <a:rPr lang="ru-RU" sz="3200" dirty="0" smtClean="0">
                <a:latin typeface="Times New Roman" pitchFamily="18" charset="0"/>
                <a:cs typeface="Times New Roman" pitchFamily="18" charset="0"/>
              </a:rPr>
              <a:t>4. Где зимуют сибирские лягушки?</a:t>
            </a:r>
          </a:p>
          <a:p>
            <a:r>
              <a:rPr lang="ru-RU" sz="3200" dirty="0" smtClean="0">
                <a:latin typeface="Times New Roman" pitchFamily="18" charset="0"/>
                <a:cs typeface="Times New Roman" pitchFamily="18" charset="0"/>
              </a:rPr>
              <a:t>5. Где проживает Выдра? </a:t>
            </a:r>
          </a:p>
          <a:p>
            <a:endParaRPr lang="ru-RU" dirty="0"/>
          </a:p>
        </p:txBody>
      </p:sp>
      <p:pic>
        <p:nvPicPr>
          <p:cNvPr id="3" name="краснощ" descr="http://www.zoo-ekzo.ru/sites/default/files/styles/large/public/citellus_erythrogenys_0.jpg?itok=Wa3xKqha"/>
          <p:cNvPicPr>
            <a:picLocks noChangeAspect="1" noChangeArrowheads="1"/>
          </p:cNvPicPr>
          <p:nvPr/>
        </p:nvPicPr>
        <p:blipFill>
          <a:blip r:embed="rId2" cstate="print"/>
          <a:srcRect/>
          <a:stretch>
            <a:fillRect/>
          </a:stretch>
        </p:blipFill>
        <p:spPr bwMode="auto">
          <a:xfrm>
            <a:off x="6372200" y="188640"/>
            <a:ext cx="2008684" cy="1526467"/>
          </a:xfrm>
          <a:prstGeom prst="rect">
            <a:avLst/>
          </a:prstGeom>
          <a:noFill/>
        </p:spPr>
      </p:pic>
      <p:pic>
        <p:nvPicPr>
          <p:cNvPr id="4" name="сова" descr="http://www.almrsal.com/wp-content/uploads/2015/05/The-Eurasian-eagle-owl-Bubo-bubo-is-a-species-of-eagle-owl-that-resides-in-much-of-Eurasia..jpg"/>
          <p:cNvPicPr>
            <a:picLocks noChangeAspect="1" noChangeArrowheads="1"/>
          </p:cNvPicPr>
          <p:nvPr/>
        </p:nvPicPr>
        <p:blipFill>
          <a:blip r:embed="rId3" cstate="print"/>
          <a:srcRect/>
          <a:stretch>
            <a:fillRect/>
          </a:stretch>
        </p:blipFill>
        <p:spPr bwMode="auto">
          <a:xfrm>
            <a:off x="6012160" y="1844824"/>
            <a:ext cx="1800199" cy="1800199"/>
          </a:xfrm>
          <a:prstGeom prst="rect">
            <a:avLst/>
          </a:prstGeom>
          <a:ln>
            <a:noFill/>
          </a:ln>
          <a:effectLst>
            <a:outerShdw blurRad="292100" dist="139700" dir="2700000" algn="tl" rotWithShape="0">
              <a:srgbClr val="333333">
                <a:alpha val="65000"/>
              </a:srgbClr>
            </a:outerShdw>
          </a:effectLst>
        </p:spPr>
      </p:pic>
      <p:pic>
        <p:nvPicPr>
          <p:cNvPr id="5" name="муравей" descr="http://antclub.net/files/images/Formica_truncorum_1.JPG"/>
          <p:cNvPicPr>
            <a:picLocks noChangeAspect="1" noChangeArrowheads="1"/>
          </p:cNvPicPr>
          <p:nvPr/>
        </p:nvPicPr>
        <p:blipFill>
          <a:blip r:embed="rId4" cstate="print"/>
          <a:srcRect l="3982" t="5606" r="1772" b="20059"/>
          <a:stretch>
            <a:fillRect/>
          </a:stretch>
        </p:blipFill>
        <p:spPr bwMode="auto">
          <a:xfrm>
            <a:off x="5004048" y="3789040"/>
            <a:ext cx="1810701" cy="1224136"/>
          </a:xfrm>
          <a:prstGeom prst="rect">
            <a:avLst/>
          </a:prstGeom>
          <a:ln>
            <a:noFill/>
          </a:ln>
          <a:effectLst>
            <a:outerShdw blurRad="292100" dist="139700" dir="2700000" algn="tl" rotWithShape="0">
              <a:srgbClr val="333333">
                <a:alpha val="65000"/>
              </a:srgbClr>
            </a:outerShdw>
          </a:effectLst>
        </p:spPr>
      </p:pic>
      <p:pic>
        <p:nvPicPr>
          <p:cNvPr id="6" name="лягушка" descr="http://illustrators.ru/uploads/illustration/image/434032/main_434032_original.jpg"/>
          <p:cNvPicPr>
            <a:picLocks noChangeAspect="1" noChangeArrowheads="1"/>
          </p:cNvPicPr>
          <p:nvPr/>
        </p:nvPicPr>
        <p:blipFill>
          <a:blip r:embed="rId5" cstate="print"/>
          <a:srcRect l="14635" t="16151" r="8933" b="15011"/>
          <a:stretch>
            <a:fillRect/>
          </a:stretch>
        </p:blipFill>
        <p:spPr bwMode="auto">
          <a:xfrm>
            <a:off x="6948264" y="4293096"/>
            <a:ext cx="1816007" cy="1584176"/>
          </a:xfrm>
          <a:prstGeom prst="rect">
            <a:avLst/>
          </a:prstGeom>
          <a:ln>
            <a:noFill/>
          </a:ln>
          <a:effectLst>
            <a:outerShdw blurRad="292100" dist="139700" dir="2700000" algn="tl" rotWithShape="0">
              <a:srgbClr val="333333">
                <a:alpha val="65000"/>
              </a:srgbClr>
            </a:outerShdw>
          </a:effectLst>
        </p:spPr>
      </p:pic>
      <p:pic>
        <p:nvPicPr>
          <p:cNvPr id="7" name="выдра" descr="Восточная бескоготная выдра (Aonyx cinerea)"/>
          <p:cNvPicPr>
            <a:picLocks noChangeAspect="1" noChangeArrowheads="1"/>
          </p:cNvPicPr>
          <p:nvPr/>
        </p:nvPicPr>
        <p:blipFill>
          <a:blip r:embed="rId6" cstate="print"/>
          <a:srcRect/>
          <a:stretch>
            <a:fillRect/>
          </a:stretch>
        </p:blipFill>
        <p:spPr bwMode="auto">
          <a:xfrm>
            <a:off x="4821663" y="5301208"/>
            <a:ext cx="1663222"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2487219" cy="646331"/>
          </a:xfrm>
          <a:prstGeom prst="rect">
            <a:avLst/>
          </a:prstGeom>
          <a:noFill/>
        </p:spPr>
        <p:txBody>
          <a:bodyPr wrap="none" rtlCol="0">
            <a:spAutoFit/>
          </a:bodyPr>
          <a:lstStyle/>
          <a:p>
            <a:r>
              <a:rPr lang="ru-RU" dirty="0" smtClean="0"/>
              <a:t>Источник информации </a:t>
            </a:r>
          </a:p>
          <a:p>
            <a:endParaRPr lang="ru-RU" dirty="0"/>
          </a:p>
        </p:txBody>
      </p:sp>
      <p:sp>
        <p:nvSpPr>
          <p:cNvPr id="3" name="Прямоугольник 2"/>
          <p:cNvSpPr/>
          <p:nvPr/>
        </p:nvSpPr>
        <p:spPr>
          <a:xfrm>
            <a:off x="755576" y="1124744"/>
            <a:ext cx="2658035" cy="369332"/>
          </a:xfrm>
          <a:prstGeom prst="rect">
            <a:avLst/>
          </a:prstGeom>
        </p:spPr>
        <p:txBody>
          <a:bodyPr wrap="none">
            <a:spAutoFit/>
          </a:bodyPr>
          <a:lstStyle/>
          <a:p>
            <a:r>
              <a:rPr lang="ru-RU" dirty="0" smtClean="0"/>
              <a:t>1.</a:t>
            </a:r>
            <a:r>
              <a:rPr lang="en-US" dirty="0" smtClean="0"/>
              <a:t>https://animalreader.ru/</a:t>
            </a:r>
            <a:endParaRPr lang="ru-RU" dirty="0"/>
          </a:p>
        </p:txBody>
      </p:sp>
      <p:sp>
        <p:nvSpPr>
          <p:cNvPr id="4" name="Прямоугольник 3"/>
          <p:cNvSpPr/>
          <p:nvPr/>
        </p:nvSpPr>
        <p:spPr>
          <a:xfrm>
            <a:off x="683568" y="1556792"/>
            <a:ext cx="2511072" cy="369332"/>
          </a:xfrm>
          <a:prstGeom prst="rect">
            <a:avLst/>
          </a:prstGeom>
        </p:spPr>
        <p:txBody>
          <a:bodyPr wrap="none">
            <a:spAutoFit/>
          </a:bodyPr>
          <a:lstStyle/>
          <a:p>
            <a:r>
              <a:rPr lang="ru-RU" dirty="0" smtClean="0"/>
              <a:t>2.</a:t>
            </a:r>
            <a:r>
              <a:rPr lang="en-US" dirty="0" smtClean="0"/>
              <a:t>http://geofondkem.ru/</a:t>
            </a:r>
            <a:endParaRPr lang="ru-RU" dirty="0"/>
          </a:p>
        </p:txBody>
      </p:sp>
      <p:sp>
        <p:nvSpPr>
          <p:cNvPr id="5" name="Прямоугольник 4"/>
          <p:cNvSpPr/>
          <p:nvPr/>
        </p:nvSpPr>
        <p:spPr>
          <a:xfrm>
            <a:off x="683568" y="2060848"/>
            <a:ext cx="4572000" cy="369332"/>
          </a:xfrm>
          <a:prstGeom prst="rect">
            <a:avLst/>
          </a:prstGeom>
        </p:spPr>
        <p:txBody>
          <a:bodyPr>
            <a:spAutoFit/>
          </a:bodyPr>
          <a:lstStyle/>
          <a:p>
            <a:r>
              <a:rPr lang="ru-RU" dirty="0" smtClean="0"/>
              <a:t>3.</a:t>
            </a:r>
            <a:r>
              <a:rPr lang="en-US" dirty="0" smtClean="0"/>
              <a:t>https://ru.wikipedia.org/wiki/</a:t>
            </a:r>
            <a:endParaRPr lang="ru-RU" dirty="0"/>
          </a:p>
        </p:txBody>
      </p:sp>
      <p:sp>
        <p:nvSpPr>
          <p:cNvPr id="6" name="TextBox 5"/>
          <p:cNvSpPr txBox="1"/>
          <p:nvPr/>
        </p:nvSpPr>
        <p:spPr>
          <a:xfrm>
            <a:off x="683568" y="2492896"/>
            <a:ext cx="2727734" cy="369332"/>
          </a:xfrm>
          <a:prstGeom prst="rect">
            <a:avLst/>
          </a:prstGeom>
          <a:noFill/>
        </p:spPr>
        <p:txBody>
          <a:bodyPr wrap="none" rtlCol="0">
            <a:spAutoFit/>
          </a:bodyPr>
          <a:lstStyle/>
          <a:p>
            <a:r>
              <a:rPr lang="ru-RU" dirty="0" smtClean="0"/>
              <a:t>4.Красная книга Кузбасса.</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99392"/>
            <a:ext cx="8424936" cy="1477328"/>
          </a:xfrm>
          <a:prstGeom prst="rect">
            <a:avLst/>
          </a:prstGeom>
        </p:spPr>
        <p:txBody>
          <a:bodyPr wrap="square">
            <a:spAutoFit/>
          </a:bodyPr>
          <a:lstStyle/>
          <a:p>
            <a:r>
              <a:rPr lang="ru-RU" dirty="0" smtClean="0"/>
              <a:t>￼</a:t>
            </a:r>
          </a:p>
          <a:p>
            <a:endParaRPr lang="ru-RU" dirty="0" smtClean="0"/>
          </a:p>
          <a:p>
            <a:r>
              <a:rPr lang="ru-RU" dirty="0" smtClean="0"/>
              <a:t>Богатство животного мира Кузбасса обусловливается разнообразием его естественных ландшафтов. Среди диких животных, населяющих как в горную, так и равнинную тайгу, лесостепи, леса и долины рек, самыми редкими являются</a:t>
            </a:r>
            <a:endParaRPr lang="ru-RU" dirty="0"/>
          </a:p>
        </p:txBody>
      </p:sp>
      <p:pic>
        <p:nvPicPr>
          <p:cNvPr id="3" name="Picture 2" descr="http://antclub.net/files/images/Formica_truncorum_1.JPG">
            <a:hlinkClick r:id="rId2" action="ppaction://hlinksldjump"/>
          </p:cNvPr>
          <p:cNvPicPr>
            <a:picLocks noChangeAspect="1" noChangeArrowheads="1"/>
          </p:cNvPicPr>
          <p:nvPr/>
        </p:nvPicPr>
        <p:blipFill>
          <a:blip r:embed="rId3" cstate="print"/>
          <a:srcRect l="3982" t="5606" r="1772" b="20059"/>
          <a:stretch>
            <a:fillRect/>
          </a:stretch>
        </p:blipFill>
        <p:spPr bwMode="auto">
          <a:xfrm>
            <a:off x="251520" y="1628800"/>
            <a:ext cx="3034837" cy="2051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ttp://illustrators.ru/uploads/illustration/image/434032/main_434032_original.jpg">
            <a:hlinkClick r:id="rId4" action="ppaction://hlinksldjump"/>
          </p:cNvPr>
          <p:cNvPicPr>
            <a:picLocks noChangeAspect="1" noChangeArrowheads="1"/>
          </p:cNvPicPr>
          <p:nvPr/>
        </p:nvPicPr>
        <p:blipFill>
          <a:blip r:embed="rId5" cstate="print"/>
          <a:srcRect l="14635" t="16151" r="8933" b="15011"/>
          <a:stretch>
            <a:fillRect/>
          </a:stretch>
        </p:blipFill>
        <p:spPr bwMode="auto">
          <a:xfrm>
            <a:off x="251520" y="4077072"/>
            <a:ext cx="2267596" cy="1978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http://www.almrsal.com/wp-content/uploads/2015/05/The-Eurasian-eagle-owl-Bubo-bubo-is-a-species-of-eagle-owl-that-resides-in-much-of-Eurasia..jpg">
            <a:hlinkClick r:id="rId6" action="ppaction://hlinksldjump"/>
          </p:cNvPr>
          <p:cNvPicPr>
            <a:picLocks noChangeAspect="1" noChangeArrowheads="1"/>
          </p:cNvPicPr>
          <p:nvPr/>
        </p:nvPicPr>
        <p:blipFill>
          <a:blip r:embed="rId7" cstate="print"/>
          <a:srcRect/>
          <a:stretch>
            <a:fillRect/>
          </a:stretch>
        </p:blipFill>
        <p:spPr bwMode="auto">
          <a:xfrm>
            <a:off x="6588224" y="1628800"/>
            <a:ext cx="2057797" cy="2057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http://www.zoo-ekzo.ru/sites/default/files/styles/large/public/citellus_erythrogenys_0.jpg?itok=Wa3xKqha">
            <a:hlinkClick r:id="rId8" action="ppaction://hlinksldjump"/>
          </p:cNvPr>
          <p:cNvPicPr>
            <a:picLocks noChangeAspect="1" noChangeArrowheads="1"/>
          </p:cNvPicPr>
          <p:nvPr/>
        </p:nvPicPr>
        <p:blipFill>
          <a:blip r:embed="rId9" cstate="print"/>
          <a:srcRect/>
          <a:stretch>
            <a:fillRect/>
          </a:stretch>
        </p:blipFill>
        <p:spPr bwMode="auto">
          <a:xfrm>
            <a:off x="3707904" y="1628800"/>
            <a:ext cx="2656756" cy="201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http://milvus.ro/Mammal_Conservation/wp-content/uploads/2008/06/picture-046.jpg">
            <a:hlinkClick r:id="rId10" action="ppaction://hlinksldjump"/>
          </p:cNvPr>
          <p:cNvPicPr>
            <a:picLocks noChangeAspect="1" noChangeArrowheads="1"/>
          </p:cNvPicPr>
          <p:nvPr/>
        </p:nvPicPr>
        <p:blipFill>
          <a:blip r:embed="rId11" cstate="print"/>
          <a:srcRect/>
          <a:stretch>
            <a:fillRect/>
          </a:stretch>
        </p:blipFill>
        <p:spPr bwMode="auto">
          <a:xfrm>
            <a:off x="5508104" y="4149080"/>
            <a:ext cx="2915816" cy="1941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Восточная бескоготная выдра (Aonyx cinerea)">
            <a:hlinkClick r:id="rId12" action="ppaction://hlinksldjump"/>
          </p:cNvPr>
          <p:cNvPicPr>
            <a:picLocks noChangeAspect="1" noChangeArrowheads="1"/>
          </p:cNvPicPr>
          <p:nvPr/>
        </p:nvPicPr>
        <p:blipFill>
          <a:blip r:embed="rId13" cstate="print"/>
          <a:srcRect/>
          <a:stretch>
            <a:fillRect/>
          </a:stretch>
        </p:blipFill>
        <p:spPr bwMode="auto">
          <a:xfrm>
            <a:off x="2925144" y="4077072"/>
            <a:ext cx="240243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Скругленный прямоугольник 10"/>
          <p:cNvSpPr/>
          <p:nvPr/>
        </p:nvSpPr>
        <p:spPr>
          <a:xfrm>
            <a:off x="7884368" y="6453336"/>
            <a:ext cx="792088" cy="404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u="sng" dirty="0" smtClean="0">
                <a:solidFill>
                  <a:schemeClr val="tx2">
                    <a:lumMod val="75000"/>
                  </a:schemeClr>
                </a:solidFill>
                <a:hlinkClick r:id="rId14" action="ppaction://hlinksldjump"/>
              </a:rPr>
              <a:t>игра</a:t>
            </a:r>
            <a:endParaRPr lang="ru-RU" u="sng"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5085184"/>
            <a:ext cx="9036496" cy="1600438"/>
          </a:xfrm>
          <a:prstGeom prst="rect">
            <a:avLst/>
          </a:prstGeom>
        </p:spPr>
        <p:txBody>
          <a:bodyPr wrap="square">
            <a:spAutoFit/>
          </a:bodyPr>
          <a:lstStyle/>
          <a:p>
            <a:pPr algn="ctr"/>
            <a:r>
              <a:rPr lang="ru-RU" sz="1400" dirty="0" smtClean="0">
                <a:latin typeface="Times New Roman" pitchFamily="18" charset="0"/>
                <a:cs typeface="Times New Roman" pitchFamily="18" charset="0"/>
              </a:rPr>
              <a:t>Муравей Красноголовый</a:t>
            </a:r>
          </a:p>
          <a:p>
            <a:r>
              <a:rPr lang="ru-RU" sz="1400" dirty="0" smtClean="0">
                <a:latin typeface="Times New Roman" pitchFamily="18" charset="0"/>
                <a:cs typeface="Times New Roman" pitchFamily="18" charset="0"/>
              </a:rPr>
              <a:t>От других рыжих лесных муравьев отличается полностью красной головой и красными конечностями (у других близких видов такого сочетания признаков нет). Двухцветный муравей: голова и грудь целиком красные, брюшко – темно-коричневое. По всему телу имеются короткие отстоящие волоски. Заселяет стволы сухих деревьев, старые пни, часто образуя небольшие насыпные конусы из хвоинок и листьев, концентрирующихся у гнездовых выходов. Гнезда могут иметь невысокий насыпной конус из тонких веточек, травинок, сухих листьев, в основании гнезд обычно находятся небольшие пни. Необходима охранять места их  обитания</a:t>
            </a:r>
            <a:endParaRPr lang="ru-RU" sz="1400" dirty="0">
              <a:latin typeface="Times New Roman" pitchFamily="18" charset="0"/>
              <a:cs typeface="Times New Roman" pitchFamily="18" charset="0"/>
            </a:endParaRPr>
          </a:p>
        </p:txBody>
      </p:sp>
      <p:pic>
        <p:nvPicPr>
          <p:cNvPr id="1026" name="Picture 2" descr="http://antclub.net/files/images/Formica_truncorum_1.JPG"/>
          <p:cNvPicPr>
            <a:picLocks noChangeAspect="1" noChangeArrowheads="1"/>
          </p:cNvPicPr>
          <p:nvPr/>
        </p:nvPicPr>
        <p:blipFill>
          <a:blip r:embed="rId2" cstate="print"/>
          <a:srcRect l="3982" t="5606" r="1772" b="20059"/>
          <a:stretch>
            <a:fillRect/>
          </a:stretch>
        </p:blipFill>
        <p:spPr bwMode="auto">
          <a:xfrm>
            <a:off x="1660176" y="116632"/>
            <a:ext cx="7242805" cy="4896544"/>
          </a:xfrm>
          <a:prstGeom prst="rect">
            <a:avLst/>
          </a:prstGeom>
          <a:ln>
            <a:noFill/>
          </a:ln>
          <a:effectLst>
            <a:outerShdw blurRad="292100" dist="139700" dir="2700000" algn="tl" rotWithShape="0">
              <a:srgbClr val="333333">
                <a:alpha val="65000"/>
              </a:srgbClr>
            </a:outerShdw>
          </a:effectLst>
        </p:spPr>
      </p:pic>
      <p:sp>
        <p:nvSpPr>
          <p:cNvPr id="4" name="Скругленный прямоугольник 3"/>
          <p:cNvSpPr/>
          <p:nvPr/>
        </p:nvSpPr>
        <p:spPr>
          <a:xfrm>
            <a:off x="8172400" y="6453336"/>
            <a:ext cx="792088" cy="404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illustrators.ru/uploads/illustration/image/434032/main_434032_original.jpg"/>
          <p:cNvPicPr>
            <a:picLocks noChangeAspect="1" noChangeArrowheads="1"/>
          </p:cNvPicPr>
          <p:nvPr/>
        </p:nvPicPr>
        <p:blipFill>
          <a:blip r:embed="rId2" cstate="print"/>
          <a:srcRect l="14635" t="16151" r="8933" b="15011"/>
          <a:stretch>
            <a:fillRect/>
          </a:stretch>
        </p:blipFill>
        <p:spPr bwMode="auto">
          <a:xfrm>
            <a:off x="1452824" y="0"/>
            <a:ext cx="5746812" cy="5013176"/>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0" y="4941168"/>
            <a:ext cx="9036496" cy="1600438"/>
          </a:xfrm>
          <a:prstGeom prst="rect">
            <a:avLst/>
          </a:prstGeom>
        </p:spPr>
        <p:txBody>
          <a:bodyPr wrap="square">
            <a:spAutoFit/>
          </a:bodyPr>
          <a:lstStyle/>
          <a:p>
            <a:pPr algn="ctr"/>
            <a:r>
              <a:rPr lang="ru-RU" sz="1400" dirty="0" smtClean="0">
                <a:latin typeface="Times New Roman" pitchFamily="18" charset="0"/>
                <a:cs typeface="Times New Roman" pitchFamily="18" charset="0"/>
              </a:rPr>
              <a:t>Лягушка Сибирская</a:t>
            </a:r>
          </a:p>
          <a:p>
            <a:r>
              <a:rPr lang="ru-RU" sz="1400" dirty="0" smtClean="0">
                <a:latin typeface="Times New Roman" pitchFamily="18" charset="0"/>
                <a:cs typeface="Times New Roman" pitchFamily="18" charset="0"/>
              </a:rPr>
              <a:t>Она мелкого размера. Верх тела темно-бурый, по середине спины и головы всегда проходит светлая </a:t>
            </a:r>
            <a:r>
              <a:rPr lang="ru-RU" sz="1400" dirty="0" err="1" smtClean="0">
                <a:latin typeface="Times New Roman" pitchFamily="18" charset="0"/>
                <a:cs typeface="Times New Roman" pitchFamily="18" charset="0"/>
              </a:rPr>
              <a:t>полоса,брюхо</a:t>
            </a:r>
            <a:r>
              <a:rPr lang="ru-RU" sz="1400" dirty="0" smtClean="0">
                <a:latin typeface="Times New Roman" pitchFamily="18" charset="0"/>
                <a:cs typeface="Times New Roman" pitchFamily="18" charset="0"/>
              </a:rPr>
              <a:t> ярко-красное с темными пятнами. В Кемеровской области сибирская лягушка найдена только в бассейне р. Кия.</a:t>
            </a:r>
          </a:p>
          <a:p>
            <a:r>
              <a:rPr lang="ru-RU" sz="1400" dirty="0" smtClean="0">
                <a:latin typeface="Times New Roman" pitchFamily="18" charset="0"/>
                <a:cs typeface="Times New Roman" pitchFamily="18" charset="0"/>
              </a:rPr>
              <a:t>Предпочитает открытые заболоченные места. Основной пищей взрослых лягушек являются различные некрупные насекомые: комары, мухи, слепни, жуки, небольшие бабочки и их гусеницы, клопы, муравьи, паукообразные и наземные моллюски. Зимуют сибирские лягушки на дне водоемов. В зимние </a:t>
            </a:r>
            <a:r>
              <a:rPr lang="ru-RU" sz="1400" dirty="0" err="1" smtClean="0">
                <a:latin typeface="Times New Roman" pitchFamily="18" charset="0"/>
                <a:cs typeface="Times New Roman" pitchFamily="18" charset="0"/>
              </a:rPr>
              <a:t>заморозы</a:t>
            </a:r>
            <a:r>
              <a:rPr lang="ru-RU" sz="1400" dirty="0" smtClean="0">
                <a:latin typeface="Times New Roman" pitchFamily="18" charset="0"/>
                <a:cs typeface="Times New Roman" pitchFamily="18" charset="0"/>
              </a:rPr>
              <a:t> они нередко в большом числе погибают. </a:t>
            </a:r>
            <a:endParaRPr lang="ru-RU" sz="1400" dirty="0">
              <a:latin typeface="Times New Roman" pitchFamily="18" charset="0"/>
              <a:cs typeface="Times New Roman" pitchFamily="18" charset="0"/>
            </a:endParaRPr>
          </a:p>
        </p:txBody>
      </p:sp>
      <p:sp>
        <p:nvSpPr>
          <p:cNvPr id="4" name="Скругленный прямоугольник 3"/>
          <p:cNvSpPr/>
          <p:nvPr/>
        </p:nvSpPr>
        <p:spPr>
          <a:xfrm>
            <a:off x="8172400" y="6453336"/>
            <a:ext cx="792088" cy="404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almrsal.com/wp-content/uploads/2015/05/The-Eurasian-eagle-owl-Bubo-bubo-is-a-species-of-eagle-owl-that-resides-in-much-of-Eurasia..jpg"/>
          <p:cNvPicPr>
            <a:picLocks noChangeAspect="1" noChangeArrowheads="1"/>
          </p:cNvPicPr>
          <p:nvPr/>
        </p:nvPicPr>
        <p:blipFill>
          <a:blip r:embed="rId2" cstate="print"/>
          <a:srcRect/>
          <a:stretch>
            <a:fillRect/>
          </a:stretch>
        </p:blipFill>
        <p:spPr bwMode="auto">
          <a:xfrm>
            <a:off x="1691680" y="0"/>
            <a:ext cx="5328591" cy="5328592"/>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0" y="5373216"/>
            <a:ext cx="9144000"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Филин</a:t>
            </a:r>
          </a:p>
          <a:p>
            <a:r>
              <a:rPr lang="ru-RU" sz="1400" dirty="0" smtClean="0">
                <a:latin typeface="Times New Roman" pitchFamily="18" charset="0"/>
                <a:cs typeface="Times New Roman" pitchFamily="18" charset="0"/>
              </a:rPr>
              <a:t>Филины – это хищные птицы. Филины знамениты своей способностью вертеть головой практически полный оборот головой делают вокруг шеи. Это позволяет им замечать все, что происходит рядом с ними. Глаза филина приспособлены видеть даже в темноте. Филин предпочитает для своего проживания леса, степи, горы. Правда, сильно густые леса они не любят, потому как в них очень сложно охотиться, особенно ночью.   Бережно охраняют птенцов, они в силах защитить их от любых врагов.</a:t>
            </a:r>
            <a:endParaRPr lang="ru-RU" sz="1400" dirty="0">
              <a:latin typeface="Times New Roman" pitchFamily="18" charset="0"/>
              <a:cs typeface="Times New Roman" pitchFamily="18" charset="0"/>
            </a:endParaRPr>
          </a:p>
        </p:txBody>
      </p:sp>
      <p:sp>
        <p:nvSpPr>
          <p:cNvPr id="4" name="Скругленный прямоугольник 3"/>
          <p:cNvSpPr/>
          <p:nvPr/>
        </p:nvSpPr>
        <p:spPr>
          <a:xfrm>
            <a:off x="8244408" y="6453336"/>
            <a:ext cx="792088" cy="404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97152"/>
            <a:ext cx="8892480" cy="1815882"/>
          </a:xfrm>
          <a:prstGeom prst="rect">
            <a:avLst/>
          </a:prstGeom>
        </p:spPr>
        <p:txBody>
          <a:bodyPr wrap="square">
            <a:spAutoFit/>
          </a:bodyPr>
          <a:lstStyle/>
          <a:p>
            <a:pPr algn="ctr"/>
            <a:r>
              <a:rPr lang="ru-RU" sz="1400" dirty="0" smtClean="0">
                <a:latin typeface="Times New Roman" pitchFamily="18" charset="0"/>
                <a:cs typeface="Times New Roman" pitchFamily="18" charset="0"/>
              </a:rPr>
              <a:t>Суслик краснощекий</a:t>
            </a:r>
          </a:p>
          <a:p>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Своё название получил из-за больших каштаново-бурых или рыжих пятен на щеках. Это суслик средней величины, хвост короткий. Окраска спины и верха головы от буровато-охристой до серо-охристой. Гнездо краснощекий суслик устраивает из мягких сухих трав. Заметив опасность, зверек замирает столбиком у норы и издает резкий свист — громкий сигнал тревоги. Суслики, находящиеся в этот момент далеко от своей норы, сначала бегут в свои убежища, и уже оттуда подают сигнал об опасности. Грызуны залегают в спячку в августе . Питаются они степными злаками, цветами, листьями, стеблями, семенами. </a:t>
            </a:r>
          </a:p>
          <a:p>
            <a:endParaRPr lang="ru-RU" sz="1400" dirty="0">
              <a:latin typeface="Times New Roman" pitchFamily="18" charset="0"/>
              <a:cs typeface="Times New Roman" pitchFamily="18" charset="0"/>
            </a:endParaRPr>
          </a:p>
        </p:txBody>
      </p:sp>
      <p:pic>
        <p:nvPicPr>
          <p:cNvPr id="10242" name="Picture 2" descr="http://www.zoo-ekzo.ru/sites/default/files/styles/large/public/citellus_erythrogenys_0.jpg?itok=Wa3xKqha"/>
          <p:cNvPicPr>
            <a:picLocks noChangeAspect="1" noChangeArrowheads="1"/>
          </p:cNvPicPr>
          <p:nvPr/>
        </p:nvPicPr>
        <p:blipFill>
          <a:blip r:embed="rId2" cstate="print"/>
          <a:srcRect/>
          <a:stretch>
            <a:fillRect/>
          </a:stretch>
        </p:blipFill>
        <p:spPr bwMode="auto">
          <a:xfrm>
            <a:off x="1115616" y="188640"/>
            <a:ext cx="6185148" cy="4700303"/>
          </a:xfrm>
          <a:prstGeom prst="rect">
            <a:avLst/>
          </a:prstGeom>
          <a:noFill/>
        </p:spPr>
      </p:pic>
      <p:sp>
        <p:nvSpPr>
          <p:cNvPr id="7" name="Скругленный прямоугольник 6"/>
          <p:cNvSpPr/>
          <p:nvPr/>
        </p:nvSpPr>
        <p:spPr>
          <a:xfrm>
            <a:off x="8028384" y="6453336"/>
            <a:ext cx="792088" cy="404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5445224"/>
            <a:ext cx="8964488" cy="1169551"/>
          </a:xfrm>
          <a:prstGeom prst="rect">
            <a:avLst/>
          </a:prstGeom>
        </p:spPr>
        <p:txBody>
          <a:bodyPr wrap="square">
            <a:spAutoFit/>
          </a:bodyPr>
          <a:lstStyle/>
          <a:p>
            <a:pPr algn="ctr"/>
            <a:r>
              <a:rPr lang="ru-RU" sz="1400" dirty="0" err="1" smtClean="0">
                <a:latin typeface="Times New Roman" pitchFamily="18" charset="0"/>
                <a:cs typeface="Times New Roman" pitchFamily="18" charset="0"/>
              </a:rPr>
              <a:t>Мышовка</a:t>
            </a:r>
            <a:r>
              <a:rPr lang="ru-RU" sz="1400" dirty="0" smtClean="0">
                <a:latin typeface="Times New Roman" pitchFamily="18" charset="0"/>
                <a:cs typeface="Times New Roman" pitchFamily="18" charset="0"/>
              </a:rPr>
              <a:t> степная</a:t>
            </a:r>
          </a:p>
          <a:p>
            <a:r>
              <a:rPr lang="ru-RU" sz="1400" dirty="0" smtClean="0">
                <a:latin typeface="Times New Roman" pitchFamily="18" charset="0"/>
                <a:cs typeface="Times New Roman" pitchFamily="18" charset="0"/>
              </a:rPr>
              <a:t> Мелкий, похожий на мышь зверек с очень длинным хвостом. Общая окраска спины серовато-бурая с рыжеватым налетом. Вдоль спины проходит черная полоска. Сама она нор не роет, довольствуясь брошенными подземными домиками  других грызунов . </a:t>
            </a:r>
            <a:r>
              <a:rPr lang="ru-RU" sz="1400" dirty="0" err="1" smtClean="0">
                <a:latin typeface="Times New Roman" pitchFamily="18" charset="0"/>
                <a:cs typeface="Times New Roman" pitchFamily="18" charset="0"/>
              </a:rPr>
              <a:t>Мышовка</a:t>
            </a:r>
            <a:r>
              <a:rPr lang="ru-RU" sz="1400" dirty="0" smtClean="0">
                <a:latin typeface="Times New Roman" pitchFamily="18" charset="0"/>
                <a:cs typeface="Times New Roman" pitchFamily="18" charset="0"/>
              </a:rPr>
              <a:t> употребляет в пищу семена травянистых растений и кустарников, а также различных насекомых.</a:t>
            </a:r>
            <a:endParaRPr lang="ru-RU" sz="1400" i="1" dirty="0">
              <a:latin typeface="Times New Roman" pitchFamily="18" charset="0"/>
              <a:cs typeface="Times New Roman" pitchFamily="18" charset="0"/>
            </a:endParaRPr>
          </a:p>
        </p:txBody>
      </p:sp>
      <p:pic>
        <p:nvPicPr>
          <p:cNvPr id="9220" name="Picture 4" descr="http://milvus.ro/Mammal_Conservation/wp-content/uploads/2008/06/picture-046.jpg"/>
          <p:cNvPicPr>
            <a:picLocks noChangeAspect="1" noChangeArrowheads="1"/>
          </p:cNvPicPr>
          <p:nvPr/>
        </p:nvPicPr>
        <p:blipFill>
          <a:blip r:embed="rId2" cstate="print"/>
          <a:srcRect/>
          <a:stretch>
            <a:fillRect/>
          </a:stretch>
        </p:blipFill>
        <p:spPr bwMode="auto">
          <a:xfrm>
            <a:off x="1259632" y="188640"/>
            <a:ext cx="7027806" cy="4680520"/>
          </a:xfrm>
          <a:prstGeom prst="rect">
            <a:avLst/>
          </a:prstGeom>
          <a:noFill/>
        </p:spPr>
      </p:pic>
      <p:sp>
        <p:nvSpPr>
          <p:cNvPr id="6" name="Скругленный прямоугольник 5"/>
          <p:cNvSpPr/>
          <p:nvPr/>
        </p:nvSpPr>
        <p:spPr>
          <a:xfrm>
            <a:off x="8100392" y="6453336"/>
            <a:ext cx="792088" cy="404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Восточная бескоготная выдра (Aonyx cinerea)"/>
          <p:cNvPicPr>
            <a:picLocks noChangeAspect="1" noChangeArrowheads="1"/>
          </p:cNvPicPr>
          <p:nvPr/>
        </p:nvPicPr>
        <p:blipFill>
          <a:blip r:embed="rId2" cstate="print"/>
          <a:srcRect/>
          <a:stretch>
            <a:fillRect/>
          </a:stretch>
        </p:blipFill>
        <p:spPr bwMode="auto">
          <a:xfrm>
            <a:off x="1331640" y="1"/>
            <a:ext cx="6372200" cy="4965836"/>
          </a:xfrm>
          <a:prstGeom prst="rect">
            <a:avLst/>
          </a:prstGeom>
          <a:noFill/>
        </p:spPr>
      </p:pic>
      <p:sp>
        <p:nvSpPr>
          <p:cNvPr id="5" name="Прямоугольник 4"/>
          <p:cNvSpPr/>
          <p:nvPr/>
        </p:nvSpPr>
        <p:spPr>
          <a:xfrm>
            <a:off x="0" y="4941168"/>
            <a:ext cx="9144000" cy="1815882"/>
          </a:xfrm>
          <a:prstGeom prst="rect">
            <a:avLst/>
          </a:prstGeom>
        </p:spPr>
        <p:txBody>
          <a:bodyPr wrap="square">
            <a:spAutoFit/>
          </a:bodyPr>
          <a:lstStyle/>
          <a:p>
            <a:pPr algn="ctr"/>
            <a:r>
              <a:rPr lang="ru-RU" sz="1400" dirty="0" smtClean="0">
                <a:latin typeface="Times New Roman" pitchFamily="18" charset="0"/>
                <a:cs typeface="Times New Roman" pitchFamily="18" charset="0"/>
              </a:rPr>
              <a:t>Выдра</a:t>
            </a:r>
          </a:p>
          <a:p>
            <a:r>
              <a:rPr lang="ru-RU" sz="1400" dirty="0" smtClean="0">
                <a:latin typeface="Times New Roman" pitchFamily="18" charset="0"/>
                <a:cs typeface="Times New Roman" pitchFamily="18" charset="0"/>
              </a:rPr>
              <a:t>Форма тела у речной выдры обтекаемая, без учета хвоста. Хвост у животного совсем не пушистый. Глазки маленькие кругленькие, но расположены на лице так, что зверек очень хорошо все видит вокруг. Шею животное имеет толстую. Очень важную роль для речной выдры играют лапки: они короткие и имеют перепонки. Задние ноги длиннее передних, эта особенность позволяет выдре легко держаться на воде и быстро плыть. Зверек проживает в реках, текущих в лесу, и даже в озерах и прудах. Вход в свою нору животное делает прямо под водой. Свою нору выдра выстилает травой. У каждой норы два выхода. Основной едой является рыба, особенно любит зверек сазанов, щук и форелей.</a:t>
            </a:r>
            <a:endParaRPr lang="ru-RU" sz="1400" dirty="0">
              <a:latin typeface="Times New Roman" pitchFamily="18" charset="0"/>
              <a:cs typeface="Times New Roman" pitchFamily="18" charset="0"/>
            </a:endParaRPr>
          </a:p>
        </p:txBody>
      </p:sp>
      <p:sp>
        <p:nvSpPr>
          <p:cNvPr id="6" name="Скругленный прямоугольник 5"/>
          <p:cNvSpPr/>
          <p:nvPr/>
        </p:nvSpPr>
        <p:spPr>
          <a:xfrm>
            <a:off x="8100392" y="6453336"/>
            <a:ext cx="792088" cy="404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ка" descr="http://antclub.net/files/images/Formica_truncorum_1.JPG"/>
          <p:cNvPicPr>
            <a:picLocks noChangeAspect="1" noChangeArrowheads="1"/>
          </p:cNvPicPr>
          <p:nvPr/>
        </p:nvPicPr>
        <p:blipFill>
          <a:blip r:embed="rId2" cstate="print"/>
          <a:srcRect l="3982" t="5606" r="1772" b="20059"/>
          <a:stretch>
            <a:fillRect/>
          </a:stretch>
        </p:blipFill>
        <p:spPr bwMode="auto">
          <a:xfrm>
            <a:off x="323528" y="188640"/>
            <a:ext cx="2458773" cy="1662269"/>
          </a:xfrm>
          <a:prstGeom prst="rect">
            <a:avLst/>
          </a:prstGeom>
          <a:ln>
            <a:noFill/>
          </a:ln>
          <a:effectLst>
            <a:outerShdw blurRad="292100" dist="139700" dir="2700000" algn="tl" rotWithShape="0">
              <a:srgbClr val="333333">
                <a:alpha val="65000"/>
              </a:srgbClr>
            </a:outerShdw>
          </a:effectLst>
        </p:spPr>
      </p:pic>
      <p:sp>
        <p:nvSpPr>
          <p:cNvPr id="10" name="название"/>
          <p:cNvSpPr txBox="1"/>
          <p:nvPr/>
        </p:nvSpPr>
        <p:spPr>
          <a:xfrm>
            <a:off x="3779912" y="1052736"/>
            <a:ext cx="1907702" cy="369332"/>
          </a:xfrm>
          <a:prstGeom prst="rect">
            <a:avLst/>
          </a:prstGeom>
          <a:noFill/>
        </p:spPr>
        <p:txBody>
          <a:bodyPr wrap="none" rtlCol="0">
            <a:spAutoFit/>
          </a:bodyPr>
          <a:lstStyle/>
          <a:p>
            <a:r>
              <a:rPr lang="ru-RU" dirty="0" smtClean="0"/>
              <a:t>Собери картинку </a:t>
            </a:r>
            <a:endParaRPr lang="ru-RU" dirty="0"/>
          </a:p>
        </p:txBody>
      </p:sp>
      <p:sp>
        <p:nvSpPr>
          <p:cNvPr id="21" name="Блок-схема: ИЛИ 20"/>
          <p:cNvSpPr/>
          <p:nvPr/>
        </p:nvSpPr>
        <p:spPr>
          <a:xfrm>
            <a:off x="755576" y="3212976"/>
            <a:ext cx="3672408" cy="3096344"/>
          </a:xfrm>
          <a:prstGeom prst="flowChar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1"/>
          <p:cNvSpPr txBox="1"/>
          <p:nvPr/>
        </p:nvSpPr>
        <p:spPr>
          <a:xfrm>
            <a:off x="1043608" y="3501008"/>
            <a:ext cx="1440160" cy="1015663"/>
          </a:xfrm>
          <a:prstGeom prst="rect">
            <a:avLst/>
          </a:prstGeom>
          <a:noFill/>
        </p:spPr>
        <p:txBody>
          <a:bodyPr wrap="square" rtlCol="0">
            <a:spAutoFit/>
          </a:bodyPr>
          <a:lstStyle/>
          <a:p>
            <a:r>
              <a:rPr lang="ru-RU" sz="6000" dirty="0" smtClean="0"/>
              <a:t>  1</a:t>
            </a:r>
            <a:endParaRPr lang="ru-RU" sz="6000" dirty="0"/>
          </a:p>
        </p:txBody>
      </p:sp>
      <p:sp>
        <p:nvSpPr>
          <p:cNvPr id="23" name="2"/>
          <p:cNvSpPr txBox="1"/>
          <p:nvPr/>
        </p:nvSpPr>
        <p:spPr>
          <a:xfrm>
            <a:off x="2915816" y="3501008"/>
            <a:ext cx="1440160" cy="1015663"/>
          </a:xfrm>
          <a:prstGeom prst="rect">
            <a:avLst/>
          </a:prstGeom>
          <a:noFill/>
        </p:spPr>
        <p:txBody>
          <a:bodyPr wrap="square" rtlCol="0">
            <a:spAutoFit/>
          </a:bodyPr>
          <a:lstStyle/>
          <a:p>
            <a:r>
              <a:rPr lang="ru-RU" sz="6000" dirty="0" smtClean="0"/>
              <a:t>2</a:t>
            </a:r>
            <a:endParaRPr lang="ru-RU" sz="6000" dirty="0"/>
          </a:p>
        </p:txBody>
      </p:sp>
      <p:sp>
        <p:nvSpPr>
          <p:cNvPr id="24" name="3"/>
          <p:cNvSpPr txBox="1"/>
          <p:nvPr/>
        </p:nvSpPr>
        <p:spPr>
          <a:xfrm>
            <a:off x="899592" y="4869160"/>
            <a:ext cx="1366284" cy="1015663"/>
          </a:xfrm>
          <a:prstGeom prst="rect">
            <a:avLst/>
          </a:prstGeom>
          <a:noFill/>
        </p:spPr>
        <p:txBody>
          <a:bodyPr wrap="square" rtlCol="0">
            <a:spAutoFit/>
          </a:bodyPr>
          <a:lstStyle/>
          <a:p>
            <a:r>
              <a:rPr lang="ru-RU" sz="6000" dirty="0" smtClean="0"/>
              <a:t>   3</a:t>
            </a:r>
            <a:endParaRPr lang="ru-RU" sz="6000" dirty="0"/>
          </a:p>
        </p:txBody>
      </p:sp>
      <p:sp>
        <p:nvSpPr>
          <p:cNvPr id="25" name="4"/>
          <p:cNvSpPr txBox="1"/>
          <p:nvPr/>
        </p:nvSpPr>
        <p:spPr>
          <a:xfrm>
            <a:off x="2771800" y="4941168"/>
            <a:ext cx="1224136" cy="1015663"/>
          </a:xfrm>
          <a:prstGeom prst="rect">
            <a:avLst/>
          </a:prstGeom>
          <a:noFill/>
        </p:spPr>
        <p:txBody>
          <a:bodyPr wrap="square" rtlCol="0">
            <a:spAutoFit/>
          </a:bodyPr>
          <a:lstStyle/>
          <a:p>
            <a:r>
              <a:rPr lang="ru-RU" sz="6000" dirty="0" smtClean="0"/>
              <a:t> 4</a:t>
            </a:r>
            <a:endParaRPr lang="ru-RU" sz="6000" dirty="0"/>
          </a:p>
        </p:txBody>
      </p:sp>
      <p:pic>
        <p:nvPicPr>
          <p:cNvPr id="11" name="верхний левый" descr="http://antclub.net/files/images/Formica_truncorum_1.JPG"/>
          <p:cNvPicPr>
            <a:picLocks noChangeAspect="1" noChangeArrowheads="1"/>
          </p:cNvPicPr>
          <p:nvPr/>
        </p:nvPicPr>
        <p:blipFill>
          <a:blip r:embed="rId2" cstate="print"/>
          <a:srcRect l="3982" t="5606" r="49922" b="57304"/>
          <a:stretch>
            <a:fillRect/>
          </a:stretch>
        </p:blipFill>
        <p:spPr bwMode="auto">
          <a:xfrm>
            <a:off x="6732240" y="188640"/>
            <a:ext cx="2120636" cy="1462507"/>
          </a:xfrm>
          <a:prstGeom prst="rect">
            <a:avLst/>
          </a:prstGeom>
          <a:ln>
            <a:noFill/>
          </a:ln>
          <a:effectLst>
            <a:outerShdw blurRad="292100" dist="139700" dir="2700000" algn="tl" rotWithShape="0">
              <a:srgbClr val="333333">
                <a:alpha val="65000"/>
              </a:srgbClr>
            </a:outerShdw>
          </a:effectLst>
        </p:spPr>
      </p:pic>
      <p:pic>
        <p:nvPicPr>
          <p:cNvPr id="15" name="попа мур" descr="http://antclub.net/files/images/Formica_truncorum_1.JPG"/>
          <p:cNvPicPr>
            <a:picLocks noChangeAspect="1" noChangeArrowheads="1"/>
          </p:cNvPicPr>
          <p:nvPr/>
        </p:nvPicPr>
        <p:blipFill>
          <a:blip r:embed="rId2" cstate="print"/>
          <a:srcRect l="49758" t="5606" r="1772" b="55450"/>
          <a:stretch>
            <a:fillRect/>
          </a:stretch>
        </p:blipFill>
        <p:spPr bwMode="auto">
          <a:xfrm>
            <a:off x="6804248" y="1916832"/>
            <a:ext cx="2232249" cy="1537314"/>
          </a:xfrm>
          <a:prstGeom prst="rect">
            <a:avLst/>
          </a:prstGeom>
          <a:ln>
            <a:noFill/>
          </a:ln>
          <a:effectLst>
            <a:outerShdw blurRad="292100" dist="139700" dir="2700000" algn="tl" rotWithShape="0">
              <a:srgbClr val="333333">
                <a:alpha val="65000"/>
              </a:srgbClr>
            </a:outerShdw>
          </a:effectLst>
        </p:spPr>
      </p:pic>
      <p:pic>
        <p:nvPicPr>
          <p:cNvPr id="17" name="нижний правый" descr="http://antclub.net/files/images/Formica_truncorum_1.JPG"/>
          <p:cNvPicPr>
            <a:picLocks noChangeAspect="1" noChangeArrowheads="1"/>
          </p:cNvPicPr>
          <p:nvPr/>
        </p:nvPicPr>
        <p:blipFill>
          <a:blip r:embed="rId2" cstate="print"/>
          <a:srcRect l="50078" t="44549" r="2236" b="20059"/>
          <a:stretch>
            <a:fillRect/>
          </a:stretch>
        </p:blipFill>
        <p:spPr bwMode="auto">
          <a:xfrm>
            <a:off x="6732240" y="3573016"/>
            <a:ext cx="2273433" cy="1446245"/>
          </a:xfrm>
          <a:prstGeom prst="rect">
            <a:avLst/>
          </a:prstGeom>
          <a:ln>
            <a:noFill/>
          </a:ln>
          <a:effectLst>
            <a:outerShdw blurRad="292100" dist="139700" dir="2700000" algn="tl" rotWithShape="0">
              <a:srgbClr val="333333">
                <a:alpha val="65000"/>
              </a:srgbClr>
            </a:outerShdw>
          </a:effectLst>
        </p:spPr>
      </p:pic>
      <p:pic>
        <p:nvPicPr>
          <p:cNvPr id="14" name="голова мур" descr="http://antclub.net/files/images/Formica_truncorum_1.JPG"/>
          <p:cNvPicPr>
            <a:picLocks noChangeAspect="1" noChangeArrowheads="1"/>
          </p:cNvPicPr>
          <p:nvPr/>
        </p:nvPicPr>
        <p:blipFill>
          <a:blip r:embed="rId2" cstate="print"/>
          <a:srcRect l="3982" t="40841" r="50241" b="20059"/>
          <a:stretch>
            <a:fillRect/>
          </a:stretch>
        </p:blipFill>
        <p:spPr bwMode="auto">
          <a:xfrm>
            <a:off x="6876256" y="5085184"/>
            <a:ext cx="2088232" cy="15288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5521 0.12446 L -0.6908 0.43928 " pathEditMode="relative" rAng="0" ptsTypes="AA">
                                      <p:cBhvr>
                                        <p:cTn id="6" dur="2000" fill="hold"/>
                                        <p:tgtEl>
                                          <p:spTgt spid="11"/>
                                        </p:tgtEl>
                                        <p:attrNameLst>
                                          <p:attrName>ppt_x</p:attrName>
                                          <p:attrName>ppt_y</p:attrName>
                                        </p:attrNameLst>
                                      </p:cBhvr>
                                      <p:rCtr x="-26800" y="15700"/>
                                    </p:animMotion>
                                  </p:child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12205 -0.01735 L -0.46059 0.17141 " pathEditMode="relative" rAng="0" ptsTypes="AA">
                                      <p:cBhvr>
                                        <p:cTn id="11" dur="2000" fill="hold"/>
                                        <p:tgtEl>
                                          <p:spTgt spid="15"/>
                                        </p:tgtEl>
                                        <p:attrNameLst>
                                          <p:attrName>ppt_x</p:attrName>
                                          <p:attrName>ppt_y</p:attrName>
                                        </p:attrNameLst>
                                      </p:cBhvr>
                                      <p:rCtr x="-16900" y="9400"/>
                                    </p:animMotion>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13229 0.031 L -0.44722 0.15684 " pathEditMode="relative" rAng="0" ptsTypes="AA">
                                      <p:cBhvr>
                                        <p:cTn id="16" dur="2000" fill="hold"/>
                                        <p:tgtEl>
                                          <p:spTgt spid="17"/>
                                        </p:tgtEl>
                                        <p:attrNameLst>
                                          <p:attrName>ppt_x</p:attrName>
                                          <p:attrName>ppt_y</p:attrName>
                                        </p:attrNameLst>
                                      </p:cBhvr>
                                      <p:rCtr x="-15700" y="6300"/>
                                    </p:animMotion>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13004 0.10918 L -0.68907 -0.04835 " pathEditMode="relative" rAng="0" ptsTypes="AA">
                                      <p:cBhvr>
                                        <p:cTn id="21" dur="2000" fill="hold"/>
                                        <p:tgtEl>
                                          <p:spTgt spid="14"/>
                                        </p:tgtEl>
                                        <p:attrNameLst>
                                          <p:attrName>ppt_x</p:attrName>
                                          <p:attrName>ppt_y</p:attrName>
                                        </p:attrNameLst>
                                      </p:cBhvr>
                                      <p:rCtr x="-28000" y="-7900"/>
                                    </p:animMotion>
                                  </p:childTnLst>
                                </p:cTn>
                              </p:par>
                            </p:childTnLst>
                          </p:cTn>
                        </p:par>
                      </p:childTnLst>
                    </p:cTn>
                  </p:par>
                </p:childTnLst>
              </p:cTn>
              <p:nextCondLst>
                <p:cond evt="onClick" delay="0">
                  <p:tgtEl>
                    <p:spTgt spid="24"/>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679</Words>
  <Application>Microsoft Office PowerPoint</Application>
  <PresentationFormat>Экран (4:3)</PresentationFormat>
  <Paragraphs>44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DETI</dc:creator>
  <cp:lastModifiedBy>1А</cp:lastModifiedBy>
  <cp:revision>51</cp:revision>
  <dcterms:created xsi:type="dcterms:W3CDTF">2017-11-06T08:15:43Z</dcterms:created>
  <dcterms:modified xsi:type="dcterms:W3CDTF">2025-01-17T04:05:37Z</dcterms:modified>
</cp:coreProperties>
</file>