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ts val="13"/>
      </a:spcBef>
      <a:spcAft>
        <a:spcPts val="13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49263" rtl="0" fontAlgn="base">
      <a:spcBef>
        <a:spcPts val="13"/>
      </a:spcBef>
      <a:spcAft>
        <a:spcPts val="13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49263" rtl="0" fontAlgn="base">
      <a:spcBef>
        <a:spcPts val="13"/>
      </a:spcBef>
      <a:spcAft>
        <a:spcPts val="13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49263" rtl="0" fontAlgn="base">
      <a:spcBef>
        <a:spcPts val="13"/>
      </a:spcBef>
      <a:spcAft>
        <a:spcPts val="13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49263" rtl="0" fontAlgn="base">
      <a:spcBef>
        <a:spcPts val="13"/>
      </a:spcBef>
      <a:spcAft>
        <a:spcPts val="13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Calibri" pitchFamily="32" charset="0"/>
              </a:defRPr>
            </a:lvl1pPr>
          </a:lstStyle>
          <a:p>
            <a:endParaRPr lang="ru-RU" altLang="ru-RU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12600" cap="flat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altLang="ru-RU" smtClean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Calibri" pitchFamily="32" charset="0"/>
              </a:defRPr>
            </a:lvl1pPr>
          </a:lstStyle>
          <a:p>
            <a:fld id="{C0DC79C8-DA17-476B-972A-536AC142ED4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854392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BB90847-35F5-45F1-8AF0-A9959CAA7949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1126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70D2906-5ACD-4531-A91A-507DC93BA014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1228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229EBA6-C5E9-46FC-859F-8FF5D3EFF5DF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1331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6CDA618-A41A-4C96-A4A3-BC9DC90EA9B6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1433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F89C0BC-CFC6-4F24-B05C-951465C70DCC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1536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08DB0C8-05F7-4249-ACFB-63D952456288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163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F364245-C070-4959-97B2-FB290EF71008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1740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7A56E9A-9392-49C4-9AC0-85B71EA7792A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1843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1BAC03B-869A-45FE-A4A0-6230A12B388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75147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0DBB435-C56F-4C42-B368-088687C621D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43720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614FA61-BB3A-4C7B-AFDE-85A509EFD10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12891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1158247-5642-46BA-88B5-4DF92C8A56F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1774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EB2F3C8-9123-4D0B-98CC-138AE32BC2A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2366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28AF90C-9F33-4A62-96C6-97D1D72A816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17033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0C6C03C-4A31-4100-805B-0A894E34E96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41425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B4FB319-6771-4847-9A63-B6DE4965DEF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0959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49212C4-A41B-4E83-B7E0-0799BADA581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1465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C385B13-2A31-4CD2-AB9A-2A75CF20DD4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05912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99C980B-EA1E-4C21-B466-C5C5C95EDD6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37218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текста заглавия щёлкните мышью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структуры щёлкните мышью</a:t>
            </a:r>
          </a:p>
          <a:p>
            <a:pPr lvl="1"/>
            <a:r>
              <a:rPr lang="en-GB" altLang="ru-RU" smtClean="0"/>
              <a:t>Второй уровень структуры</a:t>
            </a:r>
          </a:p>
          <a:p>
            <a:pPr lvl="2"/>
            <a:r>
              <a:rPr lang="en-GB" altLang="ru-RU" smtClean="0"/>
              <a:t>Третий уровень структуры</a:t>
            </a:r>
          </a:p>
          <a:p>
            <a:pPr lvl="3"/>
            <a:r>
              <a:rPr lang="en-GB" altLang="ru-RU" smtClean="0"/>
              <a:t>Четвёртый уровень структуры</a:t>
            </a:r>
          </a:p>
          <a:p>
            <a:pPr lvl="4"/>
            <a:r>
              <a:rPr lang="en-GB" altLang="ru-RU" smtClean="0"/>
              <a:t>Пятый уровень структуры</a:t>
            </a:r>
          </a:p>
          <a:p>
            <a:pPr lvl="4"/>
            <a:r>
              <a:rPr lang="en-GB" altLang="ru-RU" smtClean="0"/>
              <a:t>Шестой уровень структуры</a:t>
            </a:r>
          </a:p>
          <a:p>
            <a:pPr lvl="4"/>
            <a:r>
              <a:rPr lang="en-GB" altLang="ru-RU" smtClean="0"/>
              <a:t>Седьмой уровень структуры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C897"/>
                </a:solidFill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C897"/>
                </a:solidFill>
                <a:latin typeface="+mn-lt"/>
              </a:defRPr>
            </a:lvl1pPr>
          </a:lstStyle>
          <a:p>
            <a:fld id="{982DC580-4B00-4996-9608-58E82B5331E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B05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B050"/>
          </a:solidFill>
          <a:latin typeface="Calibri" pitchFamily="32" charset="0"/>
          <a:cs typeface="Tahoma" charset="0"/>
        </a:defRPr>
      </a:lvl2pPr>
      <a:lvl3pPr marL="1143000" indent="-228600" algn="ctr" defTabSz="449263" rtl="0" eaLnBrk="0" fontAlgn="base" hangingPunct="0"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B050"/>
          </a:solidFill>
          <a:latin typeface="Calibri" pitchFamily="32" charset="0"/>
          <a:cs typeface="Tahoma" charset="0"/>
        </a:defRPr>
      </a:lvl3pPr>
      <a:lvl4pPr marL="1600200" indent="-228600" algn="ctr" defTabSz="449263" rtl="0" eaLnBrk="0" fontAlgn="base" hangingPunct="0"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B050"/>
          </a:solidFill>
          <a:latin typeface="Calibri" pitchFamily="32" charset="0"/>
          <a:cs typeface="Tahoma" charset="0"/>
        </a:defRPr>
      </a:lvl4pPr>
      <a:lvl5pPr marL="2057400" indent="-228600" algn="ctr" defTabSz="449263" rtl="0" eaLnBrk="0" fontAlgn="base" hangingPunct="0"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B050"/>
          </a:solidFill>
          <a:latin typeface="Calibri" pitchFamily="32" charset="0"/>
          <a:cs typeface="Tahoma" charset="0"/>
        </a:defRPr>
      </a:lvl5pPr>
      <a:lvl6pPr marL="2514600" indent="-228600" algn="ctr" defTabSz="449263" rtl="0" eaLnBrk="0" fontAlgn="base" hangingPunct="0"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B050"/>
          </a:solidFill>
          <a:latin typeface="Calibri" pitchFamily="32" charset="0"/>
          <a:cs typeface="Tahoma" charset="0"/>
        </a:defRPr>
      </a:lvl6pPr>
      <a:lvl7pPr marL="2971800" indent="-228600" algn="ctr" defTabSz="449263" rtl="0" eaLnBrk="0" fontAlgn="base" hangingPunct="0"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B050"/>
          </a:solidFill>
          <a:latin typeface="Calibri" pitchFamily="32" charset="0"/>
          <a:cs typeface="Tahoma" charset="0"/>
        </a:defRPr>
      </a:lvl7pPr>
      <a:lvl8pPr marL="3429000" indent="-228600" algn="ctr" defTabSz="449263" rtl="0" eaLnBrk="0" fontAlgn="base" hangingPunct="0"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B050"/>
          </a:solidFill>
          <a:latin typeface="Calibri" pitchFamily="32" charset="0"/>
          <a:cs typeface="Tahoma" charset="0"/>
        </a:defRPr>
      </a:lvl8pPr>
      <a:lvl9pPr marL="3886200" indent="-228600" algn="ctr" defTabSz="449263" rtl="0" eaLnBrk="0" fontAlgn="base" hangingPunct="0"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B050"/>
          </a:solidFill>
          <a:latin typeface="Calibri" pitchFamily="32" charset="0"/>
          <a:cs typeface="Tahoma" charset="0"/>
        </a:defRPr>
      </a:lvl9pPr>
    </p:titleStyle>
    <p:bodyStyle>
      <a:lvl1pPr marL="342900" indent="-342900" algn="l" defTabSz="449263" rtl="0" eaLnBrk="0" fontAlgn="base" hangingPunct="0">
        <a:spcBef>
          <a:spcPts val="813"/>
        </a:spcBef>
        <a:spcAft>
          <a:spcPts val="13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B05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13"/>
        </a:spcBef>
        <a:spcAft>
          <a:spcPts val="13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B05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ts val="613"/>
        </a:spcBef>
        <a:spcAft>
          <a:spcPts val="13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B05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ts val="513"/>
        </a:spcBef>
        <a:spcAft>
          <a:spcPts val="13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B05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ts val="513"/>
        </a:spcBef>
        <a:spcAft>
          <a:spcPts val="13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B050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spcBef>
          <a:spcPts val="513"/>
        </a:spcBef>
        <a:spcAft>
          <a:spcPts val="13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B05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513"/>
        </a:spcBef>
        <a:spcAft>
          <a:spcPts val="13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B05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513"/>
        </a:spcBef>
        <a:spcAft>
          <a:spcPts val="13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B05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513"/>
        </a:spcBef>
        <a:spcAft>
          <a:spcPts val="13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B050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pn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7988" y="3046413"/>
            <a:ext cx="4084637" cy="329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t="11545" b="7869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281113" y="184150"/>
            <a:ext cx="6777037" cy="170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казённое общеобразовательное учреждение для обучающихся с ограниченными возможностями здоровья </a:t>
            </a:r>
          </a:p>
          <a:p>
            <a:pPr algn="ctr"/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«Основная школа «Коррекция и развитие»</a:t>
            </a:r>
          </a:p>
          <a:p>
            <a:endParaRPr lang="ru-RU" alt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2174875" y="1481138"/>
            <a:ext cx="49911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28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«Волшебный мир бархатцев:</a:t>
            </a:r>
          </a:p>
          <a:p>
            <a:pPr algn="ctr"/>
            <a:r>
              <a:rPr lang="ru-RU" altLang="ru-RU" sz="28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уход, сорта и применение»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5783263" y="4821238"/>
            <a:ext cx="3178175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dirty="0">
                <a:solidFill>
                  <a:srgbClr val="000000"/>
                </a:solidFill>
                <a:latin typeface="Times New Roman" pitchFamily="16" charset="0"/>
              </a:rPr>
              <a:t>Составитель: Терехова Лариса</a:t>
            </a:r>
          </a:p>
          <a:p>
            <a:r>
              <a:rPr lang="ru-RU" altLang="ru-RU" dirty="0">
                <a:solidFill>
                  <a:srgbClr val="000000"/>
                </a:solidFill>
                <a:latin typeface="Times New Roman" pitchFamily="16" charset="0"/>
              </a:rPr>
              <a:t> Владимировна, учитель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506788" y="6440488"/>
            <a:ext cx="22161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Междуреченск, 2025</a:t>
            </a:r>
          </a:p>
        </p:txBody>
      </p:sp>
    </p:spTree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250825" y="0"/>
            <a:ext cx="8569325" cy="314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4000">
                <a:solidFill>
                  <a:srgbClr val="E9F6DC"/>
                </a:solidFill>
                <a:latin typeface="Times New Roman" pitchFamily="16" charset="0"/>
                <a:cs typeface="Times New Roman" pitchFamily="16" charset="0"/>
              </a:rPr>
              <a:t>Стебли этого растения прямостоячие, разветвленные и образуют компактный или раскидистый куст. Куст бархатцев нередко достигает высоты 130 см. 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713" y="3114675"/>
            <a:ext cx="2614612" cy="3694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40438" y="3187700"/>
            <a:ext cx="2463800" cy="358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431800" y="188913"/>
            <a:ext cx="7812088" cy="131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altLang="ru-RU" sz="2000">
                <a:solidFill>
                  <a:srgbClr val="E9F6DC"/>
                </a:solidFill>
                <a:latin typeface="Times New Roman" pitchFamily="16" charset="0"/>
                <a:cs typeface="Times New Roman" pitchFamily="16" charset="0"/>
              </a:rPr>
              <a:t>Наиболее известны бархатцы желтых, оранжевых, красных цветов .</a:t>
            </a:r>
          </a:p>
          <a:p>
            <a:pPr>
              <a:buClrTx/>
              <a:buFontTx/>
              <a:buNone/>
            </a:pPr>
            <a:r>
              <a:rPr lang="ru-RU" altLang="ru-RU" sz="2000">
                <a:solidFill>
                  <a:srgbClr val="E9F6DC"/>
                </a:solidFill>
                <a:latin typeface="Times New Roman" pitchFamily="16" charset="0"/>
                <a:cs typeface="Times New Roman" pitchFamily="16" charset="0"/>
              </a:rPr>
              <a:t>Растения интенсивно цветут с начала июня до первых заморозков.</a:t>
            </a:r>
          </a:p>
          <a:p>
            <a:pPr>
              <a:buClrTx/>
              <a:buFontTx/>
              <a:buNone/>
            </a:pPr>
            <a:r>
              <a:rPr lang="ru-RU" altLang="ru-RU" sz="2000">
                <a:solidFill>
                  <a:srgbClr val="E9F6DC"/>
                </a:solidFill>
                <a:latin typeface="Times New Roman" pitchFamily="16" charset="0"/>
                <a:cs typeface="Times New Roman" pitchFamily="16" charset="0"/>
              </a:rPr>
              <a:t>Известны почти 60 видов бархатцев.</a:t>
            </a:r>
          </a:p>
          <a:p>
            <a:pPr>
              <a:buClrTx/>
              <a:buFontTx/>
              <a:buNone/>
            </a:pPr>
            <a:r>
              <a:rPr lang="ru-RU" altLang="ru-RU" sz="2000">
                <a:solidFill>
                  <a:srgbClr val="E9F6DC"/>
                </a:solidFill>
                <a:latin typeface="Times New Roman" pitchFamily="16" charset="0"/>
                <a:cs typeface="Times New Roman" pitchFamily="16" charset="0"/>
              </a:rPr>
              <a:t>Бархатцы используют для украшения клумб.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08625" y="1557338"/>
            <a:ext cx="3455988" cy="239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4001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1557338"/>
            <a:ext cx="3457575" cy="259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63713" y="3789363"/>
            <a:ext cx="5976937" cy="292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t="34714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107950" y="115888"/>
            <a:ext cx="5472113" cy="558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altLang="ru-RU">
                <a:solidFill>
                  <a:srgbClr val="E9F6DC"/>
                </a:solidFill>
                <a:latin typeface="Calibri" pitchFamily="32" charset="0"/>
              </a:rPr>
              <a:t>В южных странах бархатцы используют не только как декоративное растение, но и употребляют в пищу. </a:t>
            </a:r>
          </a:p>
          <a:p>
            <a:pPr>
              <a:buClrTx/>
              <a:buFontTx/>
              <a:buNone/>
            </a:pPr>
            <a:r>
              <a:rPr lang="ru-RU" altLang="ru-RU">
                <a:solidFill>
                  <a:srgbClr val="E9F6DC"/>
                </a:solidFill>
                <a:latin typeface="Calibri" pitchFamily="32" charset="0"/>
              </a:rPr>
              <a:t>Эфирное масло бархатцев, нашло применение в косметологии и парфюмерии. В медицине используют головки бархатцев.</a:t>
            </a:r>
          </a:p>
          <a:p>
            <a:pPr>
              <a:buClrTx/>
              <a:buFontTx/>
              <a:buNone/>
            </a:pPr>
            <a:r>
              <a:rPr lang="ru-RU" altLang="ru-RU">
                <a:solidFill>
                  <a:srgbClr val="E9F6DC"/>
                </a:solidFill>
                <a:latin typeface="Calibri" pitchFamily="32" charset="0"/>
              </a:rPr>
              <a:t> Бархатцы - снимают нервное напряжение, улучшают настроение, дают жизненную силу и уверенность, избавляют от неврастении, тонизируют весь организм.</a:t>
            </a:r>
          </a:p>
          <a:p>
            <a:pPr>
              <a:buClrTx/>
              <a:buFontTx/>
              <a:buNone/>
            </a:pPr>
            <a:r>
              <a:rPr lang="ru-RU" altLang="ru-RU">
                <a:solidFill>
                  <a:srgbClr val="E9F6DC"/>
                </a:solidFill>
                <a:latin typeface="Calibri" pitchFamily="32" charset="0"/>
              </a:rPr>
              <a:t>Лечебные свойства бархатцев используются в следующих случаях:</a:t>
            </a:r>
            <a:br>
              <a:rPr lang="ru-RU" altLang="ru-RU">
                <a:solidFill>
                  <a:srgbClr val="E9F6DC"/>
                </a:solidFill>
                <a:latin typeface="Calibri" pitchFamily="32" charset="0"/>
              </a:rPr>
            </a:br>
            <a:r>
              <a:rPr lang="ru-RU" altLang="ru-RU">
                <a:solidFill>
                  <a:srgbClr val="E9F6DC"/>
                </a:solidFill>
                <a:latin typeface="Calibri" pitchFamily="32" charset="0"/>
              </a:rPr>
              <a:t> - при бессоннице, депрессии, неврозе и гипотонии</a:t>
            </a:r>
          </a:p>
          <a:p>
            <a:pPr>
              <a:buClrTx/>
              <a:buFontTx/>
              <a:buNone/>
            </a:pPr>
            <a:r>
              <a:rPr lang="ru-RU" altLang="ru-RU">
                <a:solidFill>
                  <a:srgbClr val="E9F6DC"/>
                </a:solidFill>
                <a:latin typeface="Calibri" pitchFamily="32" charset="0"/>
              </a:rPr>
              <a:t> - при простуде и гриппе, заболеваниях дыхательных путей</a:t>
            </a:r>
          </a:p>
          <a:p>
            <a:pPr>
              <a:buClrTx/>
              <a:buFontTx/>
              <a:buNone/>
            </a:pPr>
            <a:r>
              <a:rPr lang="ru-RU" altLang="ru-RU">
                <a:solidFill>
                  <a:srgbClr val="E9F6DC"/>
                </a:solidFill>
                <a:latin typeface="Calibri" pitchFamily="32" charset="0"/>
              </a:rPr>
              <a:t> - для улучшения зрения.</a:t>
            </a:r>
          </a:p>
          <a:p>
            <a:pPr>
              <a:buClrTx/>
              <a:buFontTx/>
              <a:buNone/>
            </a:pPr>
            <a:r>
              <a:rPr lang="ru-RU" altLang="ru-RU">
                <a:solidFill>
                  <a:srgbClr val="E9F6DC"/>
                </a:solidFill>
                <a:latin typeface="Calibri" pitchFamily="32" charset="0"/>
              </a:rPr>
              <a:t>                                                                  В Китае бархатцы                      	                                             называли "цветками </a:t>
            </a:r>
          </a:p>
          <a:p>
            <a:pPr>
              <a:buClrTx/>
              <a:buFontTx/>
              <a:buNone/>
            </a:pPr>
            <a:r>
              <a:rPr lang="ru-RU" altLang="ru-RU">
                <a:solidFill>
                  <a:srgbClr val="E9F6DC"/>
                </a:solidFill>
                <a:latin typeface="Calibri" pitchFamily="32" charset="0"/>
              </a:rPr>
              <a:t>                                                                       долголетия". </a:t>
            </a:r>
          </a:p>
          <a:p>
            <a:pPr>
              <a:buClrTx/>
              <a:buFontTx/>
              <a:buNone/>
            </a:pPr>
            <a:endParaRPr lang="ru-RU" altLang="ru-RU">
              <a:solidFill>
                <a:srgbClr val="E9F6DC"/>
              </a:solidFill>
              <a:latin typeface="Calibri" pitchFamily="32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80063" y="333375"/>
            <a:ext cx="3395662" cy="278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8638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80063" y="3573463"/>
            <a:ext cx="3240087" cy="295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7463" t="7463" r="25371" b="31343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4437063"/>
            <a:ext cx="3240087" cy="215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58888" y="2205038"/>
            <a:ext cx="676275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07950" y="0"/>
            <a:ext cx="8928100" cy="283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3600">
                <a:solidFill>
                  <a:srgbClr val="E9F6DC"/>
                </a:solidFill>
                <a:latin typeface="Times New Roman" pitchFamily="16" charset="0"/>
                <a:cs typeface="Times New Roman" pitchFamily="16" charset="0"/>
              </a:rPr>
              <a:t>Из соцветий бархатцев получают пищевую краску желто - коричневого цвета, которую используют для добавок в различные кондитерские изделия.</a:t>
            </a:r>
          </a:p>
          <a:p>
            <a:pPr>
              <a:buClrTx/>
              <a:buFontTx/>
              <a:buNone/>
            </a:pPr>
            <a:endParaRPr lang="ru-RU" altLang="ru-RU" sz="3600">
              <a:solidFill>
                <a:srgbClr val="E9F6DC"/>
              </a:solidFill>
              <a:latin typeface="Times New Roman" pitchFamily="16" charset="0"/>
              <a:cs typeface="Times New Roman" pitchFamily="16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179388" y="115888"/>
            <a:ext cx="8856662" cy="283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3600">
                <a:solidFill>
                  <a:srgbClr val="E9F6DC"/>
                </a:solidFill>
                <a:latin typeface="Times New Roman" pitchFamily="16" charset="0"/>
                <a:cs typeface="Times New Roman" pitchFamily="16" charset="0"/>
              </a:rPr>
              <a:t>Бархатцы имеют специфический запах, который отпугивает вредных насекомых, оздоравливают почву, предотвращая различные грибные заболевания. Поэтому их полезно сажать.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850" y="3644900"/>
            <a:ext cx="3744913" cy="280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59338" y="3644900"/>
            <a:ext cx="3744912" cy="280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379413" y="333375"/>
            <a:ext cx="4497387" cy="411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altLang="ru-RU" sz="2400">
                <a:solidFill>
                  <a:srgbClr val="E9F6DC"/>
                </a:solidFill>
                <a:latin typeface="Times New Roman" pitchFamily="16" charset="0"/>
                <a:cs typeface="Times New Roman" pitchFamily="16" charset="0"/>
              </a:rPr>
              <a:t>Практическая работа.</a:t>
            </a:r>
          </a:p>
          <a:p>
            <a:pPr>
              <a:buClrTx/>
              <a:buFontTx/>
              <a:buNone/>
            </a:pPr>
            <a:r>
              <a:rPr lang="ru-RU" altLang="ru-RU" sz="2400">
                <a:solidFill>
                  <a:srgbClr val="E9F6DC"/>
                </a:solidFill>
                <a:latin typeface="Times New Roman" pitchFamily="16" charset="0"/>
                <a:cs typeface="Times New Roman" pitchFamily="16" charset="0"/>
              </a:rPr>
              <a:t>«Высевка семян бархатцев»</a:t>
            </a:r>
          </a:p>
          <a:p>
            <a:pPr>
              <a:buClrTx/>
              <a:buFontTx/>
              <a:buNone/>
            </a:pPr>
            <a:r>
              <a:rPr lang="ru-RU" altLang="ru-RU" sz="2400">
                <a:solidFill>
                  <a:srgbClr val="E9F6DC"/>
                </a:solidFill>
                <a:latin typeface="Times New Roman" pitchFamily="16" charset="0"/>
                <a:cs typeface="Times New Roman" pitchFamily="16" charset="0"/>
              </a:rPr>
              <a:t>      План выполнения:</a:t>
            </a:r>
          </a:p>
          <a:p>
            <a:pPr>
              <a:buClr>
                <a:srgbClr val="E9F6DC"/>
              </a:buClr>
              <a:buFont typeface="Times New Roman" pitchFamily="16" charset="0"/>
              <a:buAutoNum type="arabicPeriod"/>
            </a:pPr>
            <a:r>
              <a:rPr lang="ru-RU" altLang="ru-RU" sz="2400">
                <a:solidFill>
                  <a:srgbClr val="E9F6DC"/>
                </a:solidFill>
                <a:latin typeface="Times New Roman" pitchFamily="16" charset="0"/>
                <a:cs typeface="Times New Roman" pitchFamily="16" charset="0"/>
              </a:rPr>
              <a:t>Подготовить почвенную смесь.</a:t>
            </a:r>
          </a:p>
          <a:p>
            <a:pPr>
              <a:buClr>
                <a:srgbClr val="E9F6DC"/>
              </a:buClr>
              <a:buFont typeface="Times New Roman" pitchFamily="16" charset="0"/>
              <a:buAutoNum type="arabicPeriod"/>
            </a:pPr>
            <a:r>
              <a:rPr lang="ru-RU" altLang="ru-RU" sz="2400">
                <a:solidFill>
                  <a:srgbClr val="E9F6DC"/>
                </a:solidFill>
                <a:latin typeface="Times New Roman" pitchFamily="16" charset="0"/>
                <a:cs typeface="Times New Roman" pitchFamily="16" charset="0"/>
              </a:rPr>
              <a:t>Заполнить посевной ящик.</a:t>
            </a:r>
          </a:p>
          <a:p>
            <a:pPr>
              <a:buClr>
                <a:srgbClr val="E9F6DC"/>
              </a:buClr>
              <a:buFont typeface="Times New Roman" pitchFamily="16" charset="0"/>
              <a:buAutoNum type="arabicPeriod"/>
            </a:pPr>
            <a:r>
              <a:rPr lang="ru-RU" altLang="ru-RU" sz="2400">
                <a:solidFill>
                  <a:srgbClr val="E9F6DC"/>
                </a:solidFill>
                <a:latin typeface="Times New Roman" pitchFamily="16" charset="0"/>
                <a:cs typeface="Times New Roman" pitchFamily="16" charset="0"/>
              </a:rPr>
              <a:t>Разметить рядки.</a:t>
            </a:r>
          </a:p>
          <a:p>
            <a:pPr>
              <a:buClr>
                <a:srgbClr val="E9F6DC"/>
              </a:buClr>
              <a:buFont typeface="Times New Roman" pitchFamily="16" charset="0"/>
              <a:buAutoNum type="arabicPeriod"/>
            </a:pPr>
            <a:r>
              <a:rPr lang="ru-RU" altLang="ru-RU" sz="2400">
                <a:solidFill>
                  <a:srgbClr val="E9F6DC"/>
                </a:solidFill>
                <a:latin typeface="Times New Roman" pitchFamily="16" charset="0"/>
                <a:cs typeface="Times New Roman" pitchFamily="16" charset="0"/>
              </a:rPr>
              <a:t>Разложить семена.</a:t>
            </a:r>
          </a:p>
          <a:p>
            <a:pPr>
              <a:buClr>
                <a:srgbClr val="E9F6DC"/>
              </a:buClr>
              <a:buFont typeface="Times New Roman" pitchFamily="16" charset="0"/>
              <a:buAutoNum type="arabicPeriod"/>
            </a:pPr>
            <a:r>
              <a:rPr lang="ru-RU" altLang="ru-RU" sz="2400">
                <a:solidFill>
                  <a:srgbClr val="E9F6DC"/>
                </a:solidFill>
                <a:latin typeface="Times New Roman" pitchFamily="16" charset="0"/>
                <a:cs typeface="Times New Roman" pitchFamily="16" charset="0"/>
              </a:rPr>
              <a:t>Присыпать посевы.</a:t>
            </a:r>
          </a:p>
          <a:p>
            <a:pPr>
              <a:buClr>
                <a:srgbClr val="E9F6DC"/>
              </a:buClr>
              <a:buFont typeface="Times New Roman" pitchFamily="16" charset="0"/>
              <a:buAutoNum type="arabicPeriod"/>
            </a:pPr>
            <a:r>
              <a:rPr lang="ru-RU" altLang="ru-RU" sz="2400">
                <a:solidFill>
                  <a:srgbClr val="E9F6DC"/>
                </a:solidFill>
                <a:latin typeface="Times New Roman" pitchFamily="16" charset="0"/>
                <a:cs typeface="Times New Roman" pitchFamily="16" charset="0"/>
              </a:rPr>
              <a:t>Увлажнить посевы.</a:t>
            </a:r>
          </a:p>
          <a:p>
            <a:pPr>
              <a:buClr>
                <a:srgbClr val="E9F6DC"/>
              </a:buClr>
              <a:buFont typeface="Times New Roman" pitchFamily="16" charset="0"/>
              <a:buAutoNum type="arabicPeriod"/>
            </a:pPr>
            <a:r>
              <a:rPr lang="ru-RU" altLang="ru-RU" sz="2400">
                <a:solidFill>
                  <a:srgbClr val="E9F6DC"/>
                </a:solidFill>
                <a:latin typeface="Times New Roman" pitchFamily="16" charset="0"/>
                <a:cs typeface="Times New Roman" pitchFamily="16" charset="0"/>
              </a:rPr>
              <a:t>Подписать сорта.</a:t>
            </a:r>
          </a:p>
          <a:p>
            <a:pPr>
              <a:buClrTx/>
              <a:buFontTx/>
              <a:buNone/>
            </a:pPr>
            <a:endParaRPr lang="ru-RU" altLang="ru-RU" sz="2400">
              <a:solidFill>
                <a:srgbClr val="E9F6DC"/>
              </a:solidFill>
              <a:latin typeface="Times New Roman" pitchFamily="16" charset="0"/>
              <a:cs typeface="Times New Roman" pitchFamily="16" charset="0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3154363" y="-31750"/>
            <a:ext cx="2833687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altLang="ru-RU" sz="1400">
                <a:latin typeface="Times New Roman" pitchFamily="16" charset="0"/>
              </a:rPr>
              <a:t>. Практическая работа.</a:t>
            </a:r>
          </a:p>
          <a:p>
            <a:pPr>
              <a:buClrTx/>
              <a:buFontTx/>
              <a:buNone/>
            </a:pPr>
            <a:r>
              <a:rPr lang="ru-RU" altLang="ru-RU" sz="1400">
                <a:latin typeface="Times New Roman" pitchFamily="16" charset="0"/>
              </a:rPr>
              <a:t>Тема : </a:t>
            </a:r>
            <a:r>
              <a:rPr lang="ru-RU" altLang="ru-RU" sz="1400">
                <a:latin typeface="Calibri" pitchFamily="32" charset="0"/>
              </a:rPr>
              <a:t>«</a:t>
            </a:r>
            <a:r>
              <a:rPr lang="ru-RU" altLang="ru-RU" sz="1400">
                <a:latin typeface="Times New Roman" pitchFamily="16" charset="0"/>
              </a:rPr>
              <a:t>Высевка семян бархатцев</a:t>
            </a:r>
            <a:r>
              <a:rPr lang="ru-RU" altLang="ru-RU" sz="1400">
                <a:latin typeface="Calibri" pitchFamily="32" charset="0"/>
              </a:rPr>
              <a:t>»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70475" y="333375"/>
            <a:ext cx="3641725" cy="266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02225" y="3789363"/>
            <a:ext cx="3629025" cy="2655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19475" y="4221163"/>
            <a:ext cx="2736850" cy="200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43663" y="4149725"/>
            <a:ext cx="2522537" cy="184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3292475" cy="230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92950" y="333375"/>
            <a:ext cx="1738313" cy="237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08400" y="333375"/>
            <a:ext cx="3049588" cy="223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850" y="4149725"/>
            <a:ext cx="2952750" cy="215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852613" y="2997200"/>
            <a:ext cx="5303837" cy="763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B05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altLang="ru-RU" sz="4400" b="1">
                <a:solidFill>
                  <a:srgbClr val="7030A0"/>
                </a:solidFill>
                <a:latin typeface="Times New Roman" pitchFamily="16" charset="0"/>
                <a:cs typeface="Times New Roman" pitchFamily="16" charset="0"/>
              </a:rPr>
              <a:t>Пикировка рассады</a:t>
            </a:r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7812088" y="2133600"/>
            <a:ext cx="1587" cy="1588"/>
          </a:xfrm>
          <a:prstGeom prst="line">
            <a:avLst/>
          </a:prstGeom>
          <a:noFill/>
          <a:ln w="9360" cap="flat">
            <a:solidFill>
              <a:srgbClr val="73FDB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7812088" y="2205038"/>
            <a:ext cx="431800" cy="1587"/>
          </a:xfrm>
          <a:prstGeom prst="line">
            <a:avLst/>
          </a:prstGeom>
          <a:noFill/>
          <a:ln w="9360" cap="flat">
            <a:solidFill>
              <a:srgbClr val="73FDB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"/>
        <a:cs typeface="Tahoma"/>
      </a:majorFont>
      <a:minorFont>
        <a:latin typeface="Calibri"/>
        <a:ea typeface=""/>
        <a:cs typeface="Taho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191</Words>
  <Application>Microsoft Office PowerPoint</Application>
  <PresentationFormat>Экран (4:3)</PresentationFormat>
  <Paragraphs>43</Paragraphs>
  <Slides>8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Times New Roman</vt:lpstr>
      <vt:lpstr>Calibri</vt:lpstr>
      <vt:lpstr>Tahoma</vt:lpstr>
      <vt:lpstr>Arial</vt:lpstr>
      <vt:lpstr>Tinos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1А</dc:creator>
  <cp:lastModifiedBy>1А</cp:lastModifiedBy>
  <cp:revision>1</cp:revision>
  <dcterms:modified xsi:type="dcterms:W3CDTF">2025-01-17T05:03:40Z</dcterms:modified>
</cp:coreProperties>
</file>