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EC1"/>
    <a:srgbClr val="FF6600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9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3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6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4850" y="2168525"/>
            <a:ext cx="4043680" cy="15062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Выполнено</a:t>
            </a:r>
            <a:r>
              <a:rPr lang="en-US" alt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br>
              <a:rPr lang="ru-RU" altLang="ru-RU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alt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Фролова Лиза 8Б</a:t>
            </a:r>
            <a:br>
              <a:rPr lang="ru-RU" altLang="ru-RU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alt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Нагибин Андрей 8Б</a:t>
            </a:r>
            <a:endParaRPr lang="ru-RU" alt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600" y="847725"/>
            <a:ext cx="10365105" cy="16281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316990" y="1212215"/>
            <a:ext cx="10142855" cy="1094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4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КВИЗ ПО ФИНАНСОВОЙ ГРАМОТНОСТИ</a:t>
            </a:r>
            <a:endParaRPr lang="ru-RU" altLang="en-US" sz="4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5865495" y="2553970"/>
            <a:ext cx="5464175" cy="4060825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9" name="Изображени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5993765" y="2816225"/>
            <a:ext cx="4751070" cy="3670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4211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500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/</a:t>
            </a:r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80=6 целых шоколадок</a:t>
            </a:r>
            <a:r>
              <a:rPr lang="en-US" altLang="ru-RU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;</a:t>
            </a:r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6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/</a:t>
            </a:r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2=3 дополнительные шоколадки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;</a:t>
            </a:r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6+3=9 шоколадок</a:t>
            </a:r>
            <a:endParaRPr lang="ru-RU" altLang="en-US" sz="3200" b="1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7960" y="433070"/>
            <a:ext cx="3385820" cy="192913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3159760" cy="211010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0660" y="409575"/>
            <a:ext cx="7595235" cy="29362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3810" y="757555"/>
            <a:ext cx="7612380" cy="29362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886200" y="757555"/>
            <a:ext cx="7454265" cy="2797810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defTabSz="266700">
              <a:lnSpc>
                <a:spcPct val="150000"/>
              </a:lnSpc>
            </a:pP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Для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ремонта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квартиры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купили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48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рулонов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обоев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Какое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минимальное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количество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пачек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обойного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клея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нужно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купить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для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ремонта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квартиры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если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одна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пачка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клея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рассчитана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на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7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рулонов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? </a:t>
            </a:r>
            <a:endParaRPr lang="en-US" altLang="ru-RU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462395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462395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151765" y="4385310"/>
            <a:ext cx="6095365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</a:rPr>
              <a:t>5 пачек клея</a:t>
            </a:r>
            <a:endParaRPr lang="ru-RU" altLang="en-US" sz="4000">
              <a:solidFill>
                <a:schemeClr val="bg1"/>
              </a:solidFill>
            </a:endParaRPr>
          </a:p>
        </p:txBody>
      </p:sp>
      <p:sp>
        <p:nvSpPr>
          <p:cNvPr id="18" name="Текстовое поле 17">
            <a:hlinkClick r:id="rId1" action="ppaction://hlinksldjump"/>
          </p:cNvPr>
          <p:cNvSpPr txBox="1"/>
          <p:nvPr/>
        </p:nvSpPr>
        <p:spPr>
          <a:xfrm>
            <a:off x="151130" y="5618480"/>
            <a:ext cx="6096000" cy="845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ru-RU" sz="4000">
                <a:solidFill>
                  <a:schemeClr val="bg1"/>
                </a:solidFill>
                <a:sym typeface="+mn-ea"/>
              </a:rPr>
              <a:t>7 </a:t>
            </a:r>
            <a:r>
              <a:rPr lang="ru-RU" altLang="ru-RU" sz="4000">
                <a:solidFill>
                  <a:schemeClr val="bg1"/>
                </a:solidFill>
                <a:sym typeface="+mn-ea"/>
              </a:rPr>
              <a:t>пачек клея</a:t>
            </a:r>
            <a:endParaRPr lang="ru-RU" altLang="ru-RU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5986145" y="4393565"/>
            <a:ext cx="6096000" cy="843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6 пачек клея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986145" y="5619115"/>
            <a:ext cx="6096000" cy="84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8 пачек клея 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51765" y="173355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Вопрос 2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928370" y="23622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652010"/>
            <a:ext cx="9284970" cy="1282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altLang="en-US" sz="4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 - 7 пачек</a:t>
            </a:r>
            <a:endParaRPr lang="ru-RU" altLang="en-US" sz="40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48</a:t>
            </a:r>
            <a:r>
              <a:rPr lang="en-US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/</a:t>
            </a:r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7=6.85 пачек клея</a:t>
            </a:r>
            <a:r>
              <a:rPr lang="en-US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;</a:t>
            </a:r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так как столько купить нельзя покупаем 7 пачек</a:t>
            </a:r>
            <a:endParaRPr lang="ru-RU" altLang="en-US" sz="19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3753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овое поле 5">
            <a:hlinkClick r:id="rId1" action="ppaction://hlinksldjump"/>
          </p:cNvPr>
          <p:cNvSpPr txBox="1"/>
          <p:nvPr/>
        </p:nvSpPr>
        <p:spPr>
          <a:xfrm>
            <a:off x="-56515" y="-78105"/>
            <a:ext cx="12359005" cy="7036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4211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48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/</a:t>
            </a:r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7=6.85 пачек клея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;</a:t>
            </a:r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так как столько купить нельзя покупаем 7 пачек</a:t>
            </a:r>
            <a:endParaRPr lang="ru-RU" altLang="en-US" sz="3200" b="1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 rot="3240000">
            <a:off x="5128260" y="52705"/>
            <a:ext cx="3662680" cy="41148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996690" y="2566035"/>
            <a:ext cx="7176770" cy="9791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7960" y="433070"/>
            <a:ext cx="4493260" cy="323596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4493260" cy="323596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4475" y="288290"/>
            <a:ext cx="1635125" cy="54419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4475" y="344805"/>
            <a:ext cx="1678940" cy="412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Тестовая часть</a:t>
            </a: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9180" y="3035300"/>
            <a:ext cx="5924550" cy="6337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005070" y="3078480"/>
            <a:ext cx="5652770" cy="55308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Денежная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единица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оссийской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Ф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едерации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…</a:t>
            </a:r>
            <a:endParaRPr lang="en-US" altLang="ru-RU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467985" cy="99060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095365" y="5353685"/>
            <a:ext cx="5510530" cy="109283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95365" y="4377690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368925"/>
            <a:ext cx="5467985" cy="107124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2252980" y="2433320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Вопрос 1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87575" y="297180"/>
            <a:ext cx="1929130" cy="53467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2187575" y="344805"/>
            <a:ext cx="1929130" cy="412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b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Часть с задачами</a:t>
            </a:r>
            <a:endParaRPr lang="ru-RU" altLang="en-US" b="1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23415" y="583565"/>
            <a:ext cx="264160" cy="0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187575" y="1111250"/>
            <a:ext cx="1926590" cy="7613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1"/>
                </a:solidFill>
              </a:rPr>
              <a:t>Часть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с</a:t>
            </a:r>
            <a:r>
              <a:rPr lang="ru-RU" altLang="en-US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развёрнутым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ответом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4475" y="1110615"/>
            <a:ext cx="1573530" cy="762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2"/>
                </a:solidFill>
              </a:rPr>
              <a:t>Ребусы</a:t>
            </a:r>
            <a:endParaRPr lang="en-US" altLang="en-US" b="1">
              <a:solidFill>
                <a:schemeClr val="tx2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147060" y="852805"/>
            <a:ext cx="0" cy="24701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6" idx="1"/>
            <a:endCxn id="27" idx="3"/>
          </p:cNvCxnSpPr>
          <p:nvPr/>
        </p:nvCxnSpPr>
        <p:spPr>
          <a:xfrm flipH="1" flipV="1">
            <a:off x="1818005" y="1491615"/>
            <a:ext cx="369570" cy="63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993515" y="1111250"/>
            <a:ext cx="120650" cy="120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2" name="Овал 31"/>
          <p:cNvSpPr/>
          <p:nvPr/>
        </p:nvSpPr>
        <p:spPr>
          <a:xfrm>
            <a:off x="1758950" y="29718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3" name="Овал 32"/>
          <p:cNvSpPr/>
          <p:nvPr/>
        </p:nvSpPr>
        <p:spPr>
          <a:xfrm>
            <a:off x="3996055" y="29718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4" name="Овал 33"/>
          <p:cNvSpPr/>
          <p:nvPr/>
        </p:nvSpPr>
        <p:spPr>
          <a:xfrm>
            <a:off x="1697355" y="111125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50590" y="5023485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9240" y="4839335"/>
            <a:ext cx="4563110" cy="11690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984250" y="4845050"/>
            <a:ext cx="4563110" cy="1169035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954905"/>
            <a:ext cx="9284970" cy="979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altLang="en-US" sz="4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 - </a:t>
            </a:r>
            <a:r>
              <a:rPr lang="ru-RU" sz="4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рубль</a:t>
            </a:r>
            <a:endParaRPr lang="ru-RU" sz="19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3753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овое поле 7">
            <a:hlinkClick r:id="rId1" action="ppaction://hlinksldjump"/>
          </p:cNvPr>
          <p:cNvSpPr txBox="1"/>
          <p:nvPr/>
        </p:nvSpPr>
        <p:spPr>
          <a:xfrm>
            <a:off x="-125730" y="-86360"/>
            <a:ext cx="12425045" cy="7018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4211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Денежная</a:t>
            </a:r>
            <a:r>
              <a:rPr lang="en-US" altLang="ru-RU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</a:t>
            </a:r>
            <a:r>
              <a:rPr lang="en-US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единица</a:t>
            </a:r>
            <a:r>
              <a:rPr lang="en-US" altLang="ru-RU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</a:t>
            </a:r>
            <a:r>
              <a:rPr lang="ru-RU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Р</a:t>
            </a:r>
            <a:r>
              <a:rPr lang="en-US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оссийской</a:t>
            </a:r>
            <a:r>
              <a:rPr lang="en-US" altLang="ru-RU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</a:t>
            </a:r>
            <a:r>
              <a:rPr lang="ru-RU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Ф</a:t>
            </a:r>
            <a:r>
              <a:rPr lang="en-US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едерации</a:t>
            </a:r>
            <a:r>
              <a:rPr lang="ru-RU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- это рубль</a:t>
            </a:r>
            <a:endParaRPr lang="ru-RU" altLang="en-US" sz="2800" b="1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17" name="Изображение 16"/>
          <p:cNvPicPr/>
          <p:nvPr/>
        </p:nvPicPr>
        <p:blipFill>
          <a:blip r:embed="rId1"/>
          <a:stretch>
            <a:fillRect/>
          </a:stretch>
        </p:blipFill>
        <p:spPr>
          <a:xfrm>
            <a:off x="4327525" y="433070"/>
            <a:ext cx="2425700" cy="24257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87960" y="2566035"/>
            <a:ext cx="10985500" cy="9791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2235" y="433070"/>
            <a:ext cx="2795905" cy="343281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2571750" cy="16344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5365" y="1868170"/>
            <a:ext cx="5924550" cy="21316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6287135" y="1868170"/>
            <a:ext cx="5652770" cy="193802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Установленный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законом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обязательный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платеж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юридических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физических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лиц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пользу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государства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для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финансового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обеспечения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его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деятельности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….</a:t>
            </a:r>
            <a:endParaRPr lang="en-US" altLang="ru-RU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467985" cy="99060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095365" y="5353685"/>
            <a:ext cx="5510530" cy="109283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95365" y="4377690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368925"/>
            <a:ext cx="5467985" cy="107124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417195" y="840105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Вопрос 2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50590" y="5023485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9240" y="4839335"/>
            <a:ext cx="4563110" cy="11690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984250" y="4845050"/>
            <a:ext cx="4563110" cy="11690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954905"/>
            <a:ext cx="9284970" cy="979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Обязательный платеж в пользу государства - это налог</a:t>
            </a:r>
            <a:endParaRPr lang="ru-RU" sz="28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3753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овое поле 5">
            <a:hlinkClick r:id="rId1" action="ppaction://hlinksldjump"/>
          </p:cNvPr>
          <p:cNvSpPr txBox="1"/>
          <p:nvPr/>
        </p:nvSpPr>
        <p:spPr>
          <a:xfrm>
            <a:off x="-30480" y="-43180"/>
            <a:ext cx="12393295" cy="7009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4211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Обязательный платеж в пользу государства - это налог</a:t>
            </a:r>
            <a:endParaRPr lang="ru-RU" altLang="en-US" sz="2800" b="1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7960" y="433070"/>
            <a:ext cx="4493260" cy="323596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4493260" cy="323596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4475" y="288290"/>
            <a:ext cx="1635125" cy="54419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4475" y="344805"/>
            <a:ext cx="1678940" cy="412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Тестовая часть</a:t>
            </a: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1345" y="409575"/>
            <a:ext cx="5924550" cy="29362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1640" y="757555"/>
            <a:ext cx="5924550" cy="29362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770880" y="757555"/>
            <a:ext cx="5385435" cy="286131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Что такое бюджет?</a:t>
            </a:r>
            <a:endParaRPr lang="en-US" altLang="zh-CN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A. План доходов и расходов за определённый период времени</a:t>
            </a:r>
            <a:endParaRPr lang="en-US" altLang="zh-CN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Б</a:t>
            </a:r>
            <a:r>
              <a:rPr lang="en-US" altLang="zh-CN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 Сумма накоплений на банковском счёте  </a:t>
            </a:r>
            <a:endParaRPr lang="en-US" altLang="zh-CN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zh-CN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 Совокупный доход семьи  </a:t>
            </a:r>
            <a:endParaRPr lang="en-US" altLang="zh-CN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Г</a:t>
            </a:r>
            <a:r>
              <a:rPr lang="en-US" altLang="zh-CN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 Платёжеспособность компании</a:t>
            </a:r>
            <a:endParaRPr lang="en-US" altLang="zh-CN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462395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462395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7" name="Текстовое поле 16">
            <a:hlinkClick r:id="rId1" action="ppaction://hlinksldjump"/>
          </p:cNvPr>
          <p:cNvSpPr txBox="1"/>
          <p:nvPr/>
        </p:nvSpPr>
        <p:spPr>
          <a:xfrm>
            <a:off x="151765" y="4385310"/>
            <a:ext cx="6095365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</a:rPr>
              <a:t>Вариант А</a:t>
            </a:r>
            <a:endParaRPr lang="ru-RU" altLang="en-US" sz="4000">
              <a:solidFill>
                <a:schemeClr val="bg1"/>
              </a:solidFill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51130" y="5618480"/>
            <a:ext cx="6096000" cy="845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Вариант В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5986145" y="4393565"/>
            <a:ext cx="6096000" cy="843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Вариант Б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986145" y="5619115"/>
            <a:ext cx="6096000" cy="84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Вариант Г 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2252980" y="2433320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Вопрос 1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87575" y="297180"/>
            <a:ext cx="1929130" cy="53467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2187575" y="344805"/>
            <a:ext cx="1929130" cy="412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b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Часть с задачами</a:t>
            </a:r>
            <a:endParaRPr lang="ru-RU" altLang="en-US" b="1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23415" y="583565"/>
            <a:ext cx="264160" cy="0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187575" y="1111250"/>
            <a:ext cx="1926590" cy="7613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2"/>
                </a:solidFill>
              </a:rPr>
              <a:t>Часть</a:t>
            </a:r>
            <a:r>
              <a:rPr lang="en-US" altLang="ru-RU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с</a:t>
            </a:r>
            <a:r>
              <a:rPr lang="ru-RU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развёрнутым</a:t>
            </a:r>
            <a:r>
              <a:rPr lang="en-US" altLang="ru-RU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ответом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4475" y="1110615"/>
            <a:ext cx="1573530" cy="762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2"/>
                </a:solidFill>
              </a:rPr>
              <a:t>Ребусы</a:t>
            </a:r>
            <a:endParaRPr lang="en-US" altLang="en-US" b="1">
              <a:solidFill>
                <a:schemeClr val="tx2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147060" y="852805"/>
            <a:ext cx="0" cy="24701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6" idx="1"/>
            <a:endCxn id="27" idx="3"/>
          </p:cNvCxnSpPr>
          <p:nvPr/>
        </p:nvCxnSpPr>
        <p:spPr>
          <a:xfrm flipH="1" flipV="1">
            <a:off x="1818005" y="1491615"/>
            <a:ext cx="369570" cy="63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758950" y="297180"/>
            <a:ext cx="120650" cy="120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2" name="Овал 31"/>
          <p:cNvSpPr/>
          <p:nvPr/>
        </p:nvSpPr>
        <p:spPr>
          <a:xfrm>
            <a:off x="3993515" y="288925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3" name="Овал 32"/>
          <p:cNvSpPr/>
          <p:nvPr/>
        </p:nvSpPr>
        <p:spPr>
          <a:xfrm>
            <a:off x="3993515" y="111125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4" name="Овал 33"/>
          <p:cNvSpPr/>
          <p:nvPr/>
        </p:nvSpPr>
        <p:spPr>
          <a:xfrm>
            <a:off x="1697355" y="111125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6690" y="288290"/>
            <a:ext cx="7176770" cy="32569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7960" y="433070"/>
            <a:ext cx="4493260" cy="323596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4493260" cy="323596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4475" y="288290"/>
            <a:ext cx="1635125" cy="54419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4475" y="344805"/>
            <a:ext cx="1678940" cy="412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Тестовая часть</a:t>
            </a: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9180" y="3035300"/>
            <a:ext cx="5924550" cy="6337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467985" cy="99060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095365" y="5353685"/>
            <a:ext cx="5510530" cy="109283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95365" y="4377690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368925"/>
            <a:ext cx="5467985" cy="107124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2252980" y="2433320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Ребус 1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87575" y="297180"/>
            <a:ext cx="1929130" cy="53467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2187575" y="344805"/>
            <a:ext cx="1929130" cy="412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b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Часть с задачами</a:t>
            </a:r>
            <a:endParaRPr lang="ru-RU" altLang="en-US" b="1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23415" y="583565"/>
            <a:ext cx="264160" cy="0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187575" y="1111250"/>
            <a:ext cx="1926590" cy="7613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2"/>
                </a:solidFill>
              </a:rPr>
              <a:t>Часть</a:t>
            </a:r>
            <a:r>
              <a:rPr lang="en-US" altLang="ru-RU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с</a:t>
            </a:r>
            <a:r>
              <a:rPr lang="ru-RU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развёрнутым</a:t>
            </a:r>
            <a:r>
              <a:rPr lang="en-US" altLang="ru-RU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ответом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4475" y="1110615"/>
            <a:ext cx="1573530" cy="762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1"/>
                </a:solidFill>
              </a:rPr>
              <a:t>Ребусы</a:t>
            </a:r>
            <a:endParaRPr lang="en-US" altLang="en-US" b="1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147060" y="852805"/>
            <a:ext cx="0" cy="24701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6" idx="1"/>
            <a:endCxn id="27" idx="3"/>
          </p:cNvCxnSpPr>
          <p:nvPr/>
        </p:nvCxnSpPr>
        <p:spPr>
          <a:xfrm flipH="1" flipV="1">
            <a:off x="1818005" y="1491615"/>
            <a:ext cx="369570" cy="63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697355" y="1111250"/>
            <a:ext cx="120650" cy="120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2" name="Овал 31"/>
          <p:cNvSpPr/>
          <p:nvPr/>
        </p:nvSpPr>
        <p:spPr>
          <a:xfrm>
            <a:off x="1758950" y="29718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3" name="Овал 32"/>
          <p:cNvSpPr/>
          <p:nvPr/>
        </p:nvSpPr>
        <p:spPr>
          <a:xfrm>
            <a:off x="3996055" y="29718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4" name="Овал 33"/>
          <p:cNvSpPr/>
          <p:nvPr/>
        </p:nvSpPr>
        <p:spPr>
          <a:xfrm>
            <a:off x="3996690" y="1104265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50590" y="5023485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9240" y="4839335"/>
            <a:ext cx="4563110" cy="11690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1" name="Скругленный прямоугольник 30">
            <a:hlinkClick r:id="rId1" action="ppaction://hlinksldjump"/>
          </p:cNvPr>
          <p:cNvSpPr/>
          <p:nvPr/>
        </p:nvSpPr>
        <p:spPr>
          <a:xfrm>
            <a:off x="984250" y="4845050"/>
            <a:ext cx="4563110" cy="11690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2" name="Рисунок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015" y="671195"/>
            <a:ext cx="5516880" cy="206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652645"/>
            <a:ext cx="9284970" cy="12820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 СТО                     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Л</a:t>
            </a:r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ИМО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Н                       КО</a:t>
            </a:r>
            <a: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СТЬ</a:t>
            </a:r>
            <a:b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b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СТОИМОСТЬ</a:t>
            </a:r>
            <a:endParaRPr lang="ru-RU" sz="2800" b="1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10782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6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4865" y="2201545"/>
            <a:ext cx="8261985" cy="20650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овое поле 8">
            <a:hlinkClick r:id="rId2" action="ppaction://hlinksldjump"/>
          </p:cNvPr>
          <p:cNvSpPr txBox="1"/>
          <p:nvPr/>
        </p:nvSpPr>
        <p:spPr>
          <a:xfrm>
            <a:off x="-134620" y="-130175"/>
            <a:ext cx="12505690" cy="7191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11201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 СТО                    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Л</a:t>
            </a: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ИМО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Н</a:t>
            </a: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                     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КО</a:t>
            </a: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СТЬ</a:t>
            </a:r>
            <a:b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b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СТОИМОСТЬ</a:t>
            </a:r>
            <a:endParaRPr lang="ru-RU" altLang="en-US" sz="2800" b="1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pic>
        <p:nvPicPr>
          <p:cNvPr id="8" name="Рисунок 6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4865" y="2201545"/>
            <a:ext cx="8261985" cy="206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960" y="3180715"/>
            <a:ext cx="10985500" cy="9791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2235" y="433070"/>
            <a:ext cx="2795905" cy="343281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2571750" cy="16344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7405" y="433070"/>
            <a:ext cx="8652510" cy="35667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467985" cy="99060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095365" y="5353685"/>
            <a:ext cx="5510530" cy="109283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95365" y="4377690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368925"/>
            <a:ext cx="5467985" cy="107124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417195" y="840105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Ребус 2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50590" y="5023485"/>
            <a:ext cx="5510530" cy="97599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9240" y="4839335"/>
            <a:ext cx="4563110" cy="11690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1" name="Скругленный прямоугольник 30">
            <a:hlinkClick r:id="rId1" action="ppaction://hlinksldjump"/>
          </p:cNvPr>
          <p:cNvSpPr/>
          <p:nvPr/>
        </p:nvSpPr>
        <p:spPr>
          <a:xfrm>
            <a:off x="984250" y="4845050"/>
            <a:ext cx="4563110" cy="11690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856990" y="882650"/>
            <a:ext cx="7706360" cy="2857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40" y="963295"/>
            <a:ext cx="7534275" cy="26644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652645"/>
            <a:ext cx="9284970" cy="12820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НЕ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Т     </a:t>
            </a:r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       ДВИ                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Д</a:t>
            </a:r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ЖИ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П          </a:t>
            </a:r>
            <a: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МОСТЬ</a:t>
            </a:r>
            <a:b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b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r>
              <a:rPr lang="ru-RU"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НЕДВИЖИМОСТЬ</a:t>
            </a:r>
            <a:endParaRPr lang="ru-RU" sz="2800" b="1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10782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9955" y="1646555"/>
            <a:ext cx="8174990" cy="2697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6155" y="1722120"/>
            <a:ext cx="7990840" cy="2514600"/>
          </a:xfrm>
          <a:prstGeom prst="rect">
            <a:avLst/>
          </a:prstGeom>
        </p:spPr>
      </p:pic>
      <p:sp>
        <p:nvSpPr>
          <p:cNvPr id="10" name="Текстовое поле 9">
            <a:hlinkClick r:id="rId2" action="ppaction://hlinksldjump"/>
          </p:cNvPr>
          <p:cNvSpPr txBox="1"/>
          <p:nvPr/>
        </p:nvSpPr>
        <p:spPr>
          <a:xfrm>
            <a:off x="-108585" y="-104140"/>
            <a:ext cx="12410440" cy="709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11201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НЕ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Т             </a:t>
            </a: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ДВИ               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Д</a:t>
            </a: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ЖИ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П</a:t>
            </a: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         МОСТЬ</a:t>
            </a:r>
            <a:b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b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r>
              <a:rPr lang="ru-RU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НЕДВИЖИМОСТЬ</a:t>
            </a:r>
            <a:endParaRPr lang="ru-RU" altLang="en-US" sz="2800" b="1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2465" y="1500505"/>
            <a:ext cx="8605520" cy="2857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2475" y="1581150"/>
            <a:ext cx="8413750" cy="26644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Капля 6"/>
          <p:cNvSpPr/>
          <p:nvPr/>
        </p:nvSpPr>
        <p:spPr>
          <a:xfrm>
            <a:off x="930275" y="1488440"/>
            <a:ext cx="10096500" cy="291846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Капля 8"/>
          <p:cNvSpPr/>
          <p:nvPr/>
        </p:nvSpPr>
        <p:spPr>
          <a:xfrm rot="10800000">
            <a:off x="930275" y="1615440"/>
            <a:ext cx="10096500" cy="291846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930275" y="2969260"/>
            <a:ext cx="8566150" cy="1735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6600" b="1">
                <a:solidFill>
                  <a:srgbClr val="002060"/>
                </a:solidFill>
              </a:rPr>
              <a:t>Спасибо за внимание!!</a:t>
            </a:r>
            <a:endParaRPr lang="ru-RU" altLang="en-US" sz="66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652010"/>
            <a:ext cx="9284970" cy="1282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 - А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zh-CN"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План доходов и расходов за определённый период времени</a:t>
            </a:r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3753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овое поле 7">
            <a:hlinkClick r:id="rId1" action="ppaction://hlinksldjump"/>
          </p:cNvPr>
          <p:cNvSpPr txBox="1"/>
          <p:nvPr/>
        </p:nvSpPr>
        <p:spPr>
          <a:xfrm>
            <a:off x="-90805" y="-66040"/>
            <a:ext cx="12452985" cy="7045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4211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Б</a:t>
            </a:r>
            <a:r>
              <a:rPr lang="en-US" altLang="zh-CN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юджет</a:t>
            </a:r>
            <a:r>
              <a:rPr lang="ru-RU" alt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- </a:t>
            </a:r>
            <a:r>
              <a:rPr lang="en-US" altLang="zh-CN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План доходов и расходов за определённый период времени</a:t>
            </a:r>
            <a:endParaRPr lang="en-US" altLang="zh-CN" sz="2800" b="1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7960" y="433070"/>
            <a:ext cx="3385820" cy="192913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3159760" cy="211010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0660" y="409575"/>
            <a:ext cx="7595235" cy="29362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3810" y="757555"/>
            <a:ext cx="7612380" cy="29362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886200" y="757555"/>
            <a:ext cx="7574915" cy="279781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>
              <a:lnSpc>
                <a:spcPct val="150000"/>
              </a:lnSpc>
            </a:pP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Выберите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сумму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которую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получит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клиент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банка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через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1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год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если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он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сделал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вклад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размере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100</a:t>
            </a: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000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рублей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под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12 %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годовых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:</a:t>
            </a:r>
            <a:endParaRPr lang="en-US" altLang="ru-RU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A.101</a:t>
            </a: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200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рублей</a:t>
            </a:r>
            <a:endParaRPr lang="en-US" altLang="en-US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Б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.112</a:t>
            </a: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000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рублей</a:t>
            </a:r>
            <a:endParaRPr lang="en-US" altLang="en-US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.120</a:t>
            </a: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000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рублей</a:t>
            </a:r>
            <a:endParaRPr lang="en-US" altLang="en-US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Г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 11</a:t>
            </a:r>
            <a:r>
              <a:rPr lang="ru-RU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200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рублей</a:t>
            </a:r>
            <a:endParaRPr lang="en-US" altLang="en-US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defTabSz="266700">
              <a:lnSpc>
                <a:spcPct val="150000"/>
              </a:lnSpc>
            </a:pPr>
            <a:endParaRPr lang="en-US" altLang="ru-RU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462395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462395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151765" y="4385310"/>
            <a:ext cx="6095365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</a:rPr>
              <a:t>Вариант А</a:t>
            </a:r>
            <a:endParaRPr lang="ru-RU" altLang="en-US" sz="4000">
              <a:solidFill>
                <a:schemeClr val="bg1"/>
              </a:solidFill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51130" y="5618480"/>
            <a:ext cx="6096000" cy="845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Вариант В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Текстовое поле 18">
            <a:hlinkClick r:id="rId1" action="ppaction://hlinksldjump"/>
          </p:cNvPr>
          <p:cNvSpPr txBox="1"/>
          <p:nvPr/>
        </p:nvSpPr>
        <p:spPr>
          <a:xfrm>
            <a:off x="5986145" y="4393565"/>
            <a:ext cx="6096000" cy="843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Вариант Б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986145" y="5619115"/>
            <a:ext cx="6096000" cy="84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Вариант Г 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51765" y="173355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Вопрос 2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890" y="2607945"/>
            <a:ext cx="3750310" cy="1468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652010"/>
            <a:ext cx="9284970" cy="1282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 - Б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altLang="en-US"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100.000*112%=</a:t>
            </a:r>
            <a:r>
              <a:rPr lang="en-US" altLang="ru-RU"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1</a:t>
            </a:r>
            <a:r>
              <a:rPr lang="ru-RU" altLang="en-US"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12.</a:t>
            </a:r>
            <a:r>
              <a:rPr lang="en-US" altLang="ru-RU"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000 </a:t>
            </a:r>
            <a:r>
              <a:rPr lang="en-US" altLang="en-US"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рублей</a:t>
            </a:r>
            <a:endParaRPr lang="en-US" altLang="en-US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3753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овое поле 5">
            <a:hlinkClick r:id="rId1" action="ppaction://hlinksldjump"/>
          </p:cNvPr>
          <p:cNvSpPr txBox="1"/>
          <p:nvPr/>
        </p:nvSpPr>
        <p:spPr>
          <a:xfrm>
            <a:off x="-73660" y="-51435"/>
            <a:ext cx="12401550" cy="699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461645"/>
            <a:ext cx="9284970" cy="4208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2735" y="461010"/>
            <a:ext cx="9284970" cy="4211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5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</a:t>
            </a:r>
            <a:endParaRPr lang="ru-RU" altLang="en-US" sz="5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zh-CN" sz="20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62100" y="4874260"/>
            <a:ext cx="9334500" cy="1428750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ru-RU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100000 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рублей</a:t>
            </a:r>
            <a:r>
              <a:rPr lang="en-US" altLang="ru-RU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под</a:t>
            </a:r>
            <a:r>
              <a:rPr lang="en-US" altLang="ru-RU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12 % </a:t>
            </a:r>
            <a:r>
              <a:rPr lang="en-US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годовых</a:t>
            </a:r>
            <a:r>
              <a:rPr lang="en-US" altLang="ru-RU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:</a:t>
            </a:r>
            <a:br>
              <a:rPr lang="en-US" altLang="ru-RU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</a:br>
            <a:r>
              <a:rPr lang="ru-RU" alt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100.000*112%=112.000 рублей</a:t>
            </a:r>
            <a:endParaRPr lang="ru-RU" altLang="en-US" sz="3200" b="1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7960" y="433070"/>
            <a:ext cx="4493260" cy="323596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4493260" cy="323596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4475" y="288290"/>
            <a:ext cx="1635125" cy="54419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4475" y="344805"/>
            <a:ext cx="1678940" cy="412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Тестовая часть</a:t>
            </a: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ru-RU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1345" y="409575"/>
            <a:ext cx="5924550" cy="29362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1640" y="757555"/>
            <a:ext cx="5924550" cy="29362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681345" y="757555"/>
            <a:ext cx="5652770" cy="286131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Шоколадка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стоит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80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рублей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.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праздники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супермаркете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действует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специальное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предложение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: 1+1=3 (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заплатив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за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две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шоколадки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покупатель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получает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три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(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одну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подарок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)).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Сколько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шоколадок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можно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получить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на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500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рублей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в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праздник</a:t>
            </a:r>
            <a:r>
              <a:rPr lang="en-US" altLang="ru-RU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?</a:t>
            </a:r>
            <a:endParaRPr lang="en-US" altLang="ru-RU" sz="2000" b="1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380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462395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462395" y="4377690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7380" y="5602605"/>
            <a:ext cx="5143500" cy="843915"/>
          </a:xfrm>
          <a:prstGeom prst="round2Diag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151765" y="4385310"/>
            <a:ext cx="6095365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</a:rPr>
              <a:t>6 шоколадок</a:t>
            </a:r>
            <a:endParaRPr lang="ru-RU" altLang="en-US" sz="4000">
              <a:solidFill>
                <a:schemeClr val="bg1"/>
              </a:solidFill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51130" y="5618480"/>
            <a:ext cx="6096000" cy="845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7 шоколадок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5986145" y="4393565"/>
            <a:ext cx="6096000" cy="843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8 шоколадок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" name="Текстовое поле 19">
            <a:hlinkClick r:id="rId1" action="ppaction://hlinksldjump"/>
          </p:cNvPr>
          <p:cNvSpPr txBox="1"/>
          <p:nvPr/>
        </p:nvSpPr>
        <p:spPr>
          <a:xfrm>
            <a:off x="5986145" y="5619115"/>
            <a:ext cx="6096000" cy="84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en-US" sz="4000">
                <a:solidFill>
                  <a:schemeClr val="bg1"/>
                </a:solidFill>
                <a:sym typeface="+mn-ea"/>
              </a:rPr>
              <a:t>9 шоколадок </a:t>
            </a:r>
            <a:endParaRPr lang="ru-RU" altLang="en-US" sz="4000">
              <a:solidFill>
                <a:schemeClr val="bg1"/>
              </a:solidFill>
              <a:sym typeface="+mn-ea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2252980" y="2433320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36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Вопрос 1</a:t>
            </a:r>
            <a:endParaRPr lang="ru-RU" altLang="en-US" sz="36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87575" y="297180"/>
            <a:ext cx="1929130" cy="53467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2187575" y="344805"/>
            <a:ext cx="1929130" cy="412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Часть с задачами</a:t>
            </a:r>
            <a:endParaRPr lang="ru-RU" alt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23415" y="583565"/>
            <a:ext cx="264160" cy="0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187575" y="1111250"/>
            <a:ext cx="1926590" cy="7613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2"/>
                </a:solidFill>
              </a:rPr>
              <a:t>Часть</a:t>
            </a:r>
            <a:r>
              <a:rPr lang="en-US" altLang="ru-RU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с</a:t>
            </a:r>
            <a:r>
              <a:rPr lang="ru-RU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развёрнутым</a:t>
            </a:r>
            <a:r>
              <a:rPr lang="en-US" altLang="ru-RU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ответом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4475" y="1110615"/>
            <a:ext cx="1573530" cy="762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2"/>
                </a:solidFill>
              </a:rPr>
              <a:t>Ребусы</a:t>
            </a:r>
            <a:endParaRPr lang="en-US" altLang="en-US" b="1">
              <a:solidFill>
                <a:schemeClr val="tx2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147060" y="852805"/>
            <a:ext cx="0" cy="24701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6" idx="1"/>
            <a:endCxn id="27" idx="3"/>
          </p:cNvCxnSpPr>
          <p:nvPr/>
        </p:nvCxnSpPr>
        <p:spPr>
          <a:xfrm flipH="1" flipV="1">
            <a:off x="1818005" y="1491615"/>
            <a:ext cx="369570" cy="635"/>
          </a:xfrm>
          <a:prstGeom prst="straightConnector1">
            <a:avLst/>
          </a:prstGeom>
          <a:ln w="31750" cap="rnd">
            <a:solidFill>
              <a:schemeClr val="accent1">
                <a:lumMod val="40000"/>
                <a:lumOff val="6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996055" y="288925"/>
            <a:ext cx="120650" cy="120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2" name="Овал 31"/>
          <p:cNvSpPr/>
          <p:nvPr/>
        </p:nvSpPr>
        <p:spPr>
          <a:xfrm>
            <a:off x="1758950" y="29718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3" name="Овал 32"/>
          <p:cNvSpPr/>
          <p:nvPr/>
        </p:nvSpPr>
        <p:spPr>
          <a:xfrm>
            <a:off x="3993515" y="111125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4" name="Овал 33"/>
          <p:cNvSpPr/>
          <p:nvPr/>
        </p:nvSpPr>
        <p:spPr>
          <a:xfrm>
            <a:off x="1697355" y="1111250"/>
            <a:ext cx="120650" cy="120650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63370" y="737870"/>
            <a:ext cx="9284335" cy="3754120"/>
          </a:xfrm>
          <a:prstGeom prst="round1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3370" y="4652645"/>
            <a:ext cx="9284970" cy="12814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4005" y="4652010"/>
            <a:ext cx="9284970" cy="1282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ru-RU" altLang="en-US" sz="4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Правильный ответ - 9 шоколадок</a:t>
            </a:r>
            <a:endParaRPr lang="ru-RU" altLang="en-US" sz="40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500</a:t>
            </a:r>
            <a:r>
              <a:rPr lang="en-US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/</a:t>
            </a:r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80=6 целых шоколадок</a:t>
            </a:r>
            <a:r>
              <a:rPr lang="en-US" altLang="ru-RU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;</a:t>
            </a:r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6</a:t>
            </a:r>
            <a:r>
              <a:rPr lang="en-US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/</a:t>
            </a:r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2=3 дополнительные шоколадки</a:t>
            </a:r>
            <a:r>
              <a:rPr lang="en-US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;</a:t>
            </a:r>
            <a:r>
              <a:rPr lang="ru-RU" altLang="en-US" sz="19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 6+3=9 шоколадок</a:t>
            </a:r>
            <a:endParaRPr lang="ru-RU" altLang="en-US" sz="1900" b="1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4005" y="737870"/>
            <a:ext cx="9284970" cy="37534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ru-RU" altLang="en-US" sz="6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Неправильный ответ</a:t>
            </a:r>
            <a:endParaRPr lang="ru-RU" altLang="en-US" sz="6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овое поле 7">
            <a:hlinkClick r:id="rId1" action="ppaction://hlinksldjump"/>
          </p:cNvPr>
          <p:cNvSpPr txBox="1"/>
          <p:nvPr/>
        </p:nvSpPr>
        <p:spPr>
          <a:xfrm>
            <a:off x="-108585" y="-52070"/>
            <a:ext cx="12463145" cy="7130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2824</Words>
  <Application>WPS Presentation</Application>
  <PresentationFormat>宽屏</PresentationFormat>
  <Paragraphs>183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SimSun</vt:lpstr>
      <vt:lpstr>Wingdings</vt:lpstr>
      <vt:lpstr>Calibri Light</vt:lpstr>
      <vt:lpstr>Calibri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Ironia</dc:creator>
  <cp:lastModifiedBy>WPS_1714135531</cp:lastModifiedBy>
  <cp:revision>6</cp:revision>
  <dcterms:created xsi:type="dcterms:W3CDTF">2025-01-30T13:57:00Z</dcterms:created>
  <dcterms:modified xsi:type="dcterms:W3CDTF">2025-02-09T04:16:14Z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9DF9E50EF3A543679B840D21B9FF157C_13</vt:lpwstr>
  </property>
</Properties>
</file>