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58" r:id="rId9"/>
    <p:sldId id="259" r:id="rId10"/>
    <p:sldId id="273" r:id="rId11"/>
    <p:sldId id="274" r:id="rId12"/>
    <p:sldId id="275" r:id="rId13"/>
    <p:sldId id="276" r:id="rId14"/>
    <p:sldId id="277" r:id="rId15"/>
    <p:sldId id="260" r:id="rId16"/>
    <p:sldId id="263" r:id="rId17"/>
    <p:sldId id="265" r:id="rId18"/>
    <p:sldId id="262" r:id="rId19"/>
    <p:sldId id="278" r:id="rId20"/>
    <p:sldId id="281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907"/>
    <a:srgbClr val="BFE2A8"/>
    <a:srgbClr val="BEE0EA"/>
    <a:srgbClr val="E5A2C6"/>
    <a:srgbClr val="07C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66"/>
    <p:restoredTop sz="95028"/>
  </p:normalViewPr>
  <p:slideViewPr>
    <p:cSldViewPr snapToGrid="0" snapToObjects="1">
      <p:cViewPr varScale="1">
        <p:scale>
          <a:sx n="83" d="100"/>
          <a:sy n="83" d="100"/>
        </p:scale>
        <p:origin x="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85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7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1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4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5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9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8F340C5-9EBB-43D9-91F5-F767DBD59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7A37F60-69E7-41AC-BC9A-9DBC3B5772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8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3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9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4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0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xmlns="" id="{421117CB-D197-45F3-B441-4AC4D215E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Басня Крылова Квартет читать онлайн бесплатно">
            <a:extLst>
              <a:ext uri="{FF2B5EF4-FFF2-40B4-BE49-F238E27FC236}">
                <a16:creationId xmlns:a16="http://schemas.microsoft.com/office/drawing/2014/main" xmlns="" id="{67EA2663-5D31-7D23-B905-C5CCF2AED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1037" b="-2"/>
          <a:stretch/>
        </p:blipFill>
        <p:spPr bwMode="auto">
          <a:xfrm>
            <a:off x="4399363" y="406533"/>
            <a:ext cx="7311127" cy="5835063"/>
          </a:xfrm>
          <a:custGeom>
            <a:avLst/>
            <a:gdLst/>
            <a:ahLst/>
            <a:cxnLst/>
            <a:rect l="l" t="t" r="r" b="b"/>
            <a:pathLst>
              <a:path w="7441204" h="6013687">
                <a:moveTo>
                  <a:pt x="521773" y="33"/>
                </a:moveTo>
                <a:cubicBezTo>
                  <a:pt x="691085" y="398"/>
                  <a:pt x="903236" y="3814"/>
                  <a:pt x="1092688" y="8577"/>
                </a:cubicBezTo>
                <a:lnTo>
                  <a:pt x="6484220" y="37240"/>
                </a:lnTo>
                <a:lnTo>
                  <a:pt x="7441204" y="64264"/>
                </a:lnTo>
                <a:lnTo>
                  <a:pt x="7441204" y="5983295"/>
                </a:lnTo>
                <a:lnTo>
                  <a:pt x="7288194" y="5982896"/>
                </a:lnTo>
                <a:cubicBezTo>
                  <a:pt x="5457820" y="5980096"/>
                  <a:pt x="2920476" y="6013687"/>
                  <a:pt x="1210410" y="6013687"/>
                </a:cubicBezTo>
                <a:cubicBezTo>
                  <a:pt x="725939" y="5985023"/>
                  <a:pt x="379887" y="6013688"/>
                  <a:pt x="47679" y="5985023"/>
                </a:cubicBezTo>
                <a:cubicBezTo>
                  <a:pt x="-53829" y="4045425"/>
                  <a:pt x="24608" y="1346230"/>
                  <a:pt x="116889" y="123233"/>
                </a:cubicBezTo>
                <a:cubicBezTo>
                  <a:pt x="124824" y="-27018"/>
                  <a:pt x="118248" y="22145"/>
                  <a:pt x="277431" y="3036"/>
                </a:cubicBezTo>
                <a:cubicBezTo>
                  <a:pt x="334020" y="692"/>
                  <a:pt x="420186" y="-187"/>
                  <a:pt x="521773" y="33"/>
                </a:cubicBezTo>
                <a:close/>
              </a:path>
            </a:pathLst>
          </a:custGeom>
          <a:noFill/>
          <a:ln>
            <a:solidFill>
              <a:srgbClr val="92D05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: Shape 74">
            <a:extLst>
              <a:ext uri="{FF2B5EF4-FFF2-40B4-BE49-F238E27FC236}">
                <a16:creationId xmlns:a16="http://schemas.microsoft.com/office/drawing/2014/main" xmlns="" id="{F778232E-C75B-4B3C-9201-81C0775715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383313" y="406533"/>
            <a:ext cx="7311126" cy="5835062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2" name="Freeform: Shape 76">
            <a:extLst>
              <a:ext uri="{FF2B5EF4-FFF2-40B4-BE49-F238E27FC236}">
                <a16:creationId xmlns:a16="http://schemas.microsoft.com/office/drawing/2014/main" xmlns="" id="{FB69A980-D397-4383-991D-6DC2FB1C3C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1286044">
            <a:off x="398432" y="839495"/>
            <a:ext cx="4504765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F6AFF5CE-B67C-4572-A244-872A4D90EB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1286044">
            <a:off x="398431" y="868493"/>
            <a:ext cx="4504765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365ECCD1-CF5E-4EE6-837B-F9A6958B1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1286044">
            <a:off x="398433" y="839494"/>
            <a:ext cx="4504765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BDD95D-233E-8618-034C-E9BB017D6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422" y="4563389"/>
            <a:ext cx="3893786" cy="1830522"/>
          </a:xfrm>
        </p:spPr>
        <p:txBody>
          <a:bodyPr anchor="ctr">
            <a:noAutofit/>
          </a:bodyPr>
          <a:lstStyle/>
          <a:p>
            <a:r>
              <a:rPr lang="ru-RU" sz="3200" smtClean="0">
                <a:solidFill>
                  <a:srgbClr val="00B050"/>
                </a:solidFill>
              </a:rPr>
              <a:t>Басня «</a:t>
            </a:r>
            <a:r>
              <a:rPr lang="ru-RU" sz="3200" dirty="0" err="1" smtClean="0">
                <a:solidFill>
                  <a:srgbClr val="00B050"/>
                </a:solidFill>
              </a:rPr>
              <a:t>Квартет</a:t>
            </a:r>
            <a:r>
              <a:rPr lang="ru-RU" sz="3200" dirty="0">
                <a:solidFill>
                  <a:srgbClr val="00B050"/>
                </a:solidFill>
              </a:rPr>
              <a:t>»</a:t>
            </a:r>
            <a:br>
              <a:rPr lang="ru-RU" sz="3200" dirty="0">
                <a:solidFill>
                  <a:srgbClr val="00B050"/>
                </a:solidFill>
              </a:rPr>
            </a:br>
            <a:r>
              <a:rPr lang="ru-RU" sz="3200" dirty="0">
                <a:solidFill>
                  <a:srgbClr val="00B050"/>
                </a:solidFill>
              </a:rPr>
              <a:t>(1811)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B8BB89-A995-D07A-CD9F-2C4B58458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73" y="5741414"/>
            <a:ext cx="5607254" cy="143893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B050"/>
                </a:solidFill>
              </a:rPr>
              <a:t>Иван Андреевич Крылов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8201" y="1646862"/>
            <a:ext cx="4018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Проказница-Мартышка,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Осёл,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Козёл,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Да косолапый Мишка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Затеяли сыграть Квартет.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5382" y="6309418"/>
            <a:ext cx="5458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B050"/>
                </a:solidFill>
              </a:rPr>
              <a:t>Автор: Малышева Елизавета Сергеевна, учитель русского языка и литературы МБОУ «Лицей №62», г. Кемерово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09" y="221673"/>
            <a:ext cx="350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Урок литературы. 5 класс.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7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3854" y="759799"/>
            <a:ext cx="7823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Мартышка -</a:t>
            </a:r>
            <a:r>
              <a:rPr lang="ru-RU" sz="3600" dirty="0" smtClean="0"/>
              <a:t> </a:t>
            </a:r>
            <a:r>
              <a:rPr lang="ru-RU" sz="3600" dirty="0"/>
              <a:t>активная, неусидчивая, указала причину неудачи, но не попыталась что-либо исправить.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2AFD50-650C-4E07-9182-0AB8814F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291" y="2582749"/>
            <a:ext cx="4752975" cy="3505200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84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3855" y="759799"/>
            <a:ext cx="45165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ОСЁЛ -  </a:t>
            </a:r>
            <a:r>
              <a:rPr lang="ru-RU" sz="3600" dirty="0"/>
              <a:t>властный, но глупый, не удостоверившись в правильности своей мысли  думает, что его мнение верно: «…мы, верно, уж поладим,</a:t>
            </a:r>
            <a:br>
              <a:rPr lang="ru-RU" sz="3600" dirty="0"/>
            </a:br>
            <a:r>
              <a:rPr lang="ru-RU" sz="3600" dirty="0"/>
              <a:t>Коль рядом сядем».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F025C44-57DC-42CD-9A46-CA4B7F453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941" y="1162050"/>
            <a:ext cx="4073352" cy="4048125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4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3855" y="759799"/>
            <a:ext cx="4516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КОЗЁЛ- </a:t>
            </a:r>
            <a:r>
              <a:rPr lang="ru-RU" sz="3600" dirty="0" smtClean="0"/>
              <a:t>глуп </a:t>
            </a:r>
            <a:r>
              <a:rPr lang="ru-RU" sz="3600" dirty="0"/>
              <a:t>и </a:t>
            </a:r>
            <a:r>
              <a:rPr lang="ru-RU" sz="3600" dirty="0" smtClean="0"/>
              <a:t>много говорит </a:t>
            </a:r>
            <a:r>
              <a:rPr lang="ru-RU" sz="3600" dirty="0"/>
              <a:t>не по </a:t>
            </a:r>
            <a:r>
              <a:rPr lang="ru-RU" sz="3600" dirty="0" smtClean="0"/>
              <a:t>делу.</a:t>
            </a:r>
            <a:endParaRPr lang="ru-RU" sz="3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E5EF0DD-1014-4510-871A-A5AC0D182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9"/>
          <a:stretch/>
        </p:blipFill>
        <p:spPr bwMode="auto">
          <a:xfrm>
            <a:off x="6585527" y="759799"/>
            <a:ext cx="4203315" cy="518684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6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3855" y="759799"/>
            <a:ext cx="4516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МИШКА </a:t>
            </a:r>
            <a:r>
              <a:rPr lang="ru-RU" sz="3600" b="1" dirty="0" smtClean="0"/>
              <a:t>– </a:t>
            </a:r>
            <a:r>
              <a:rPr lang="ru-RU" sz="3600" dirty="0" smtClean="0"/>
              <a:t>неуклюж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DCF60D1-803B-4F91-BD5F-C91C15048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46" y="1517563"/>
            <a:ext cx="6238876" cy="436245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0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3855" y="759799"/>
            <a:ext cx="45165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Рассудительно и справедливо мыслит лишь </a:t>
            </a:r>
            <a:r>
              <a:rPr lang="ru-RU" sz="2800" b="1" dirty="0"/>
              <a:t>Соловей</a:t>
            </a:r>
            <a:r>
              <a:rPr lang="ru-RU" sz="2800" dirty="0"/>
              <a:t>.</a:t>
            </a:r>
          </a:p>
          <a:p>
            <a:r>
              <a:rPr lang="ru-RU" sz="2800" dirty="0"/>
              <a:t>Он профессионал.</a:t>
            </a:r>
          </a:p>
          <a:p>
            <a:r>
              <a:rPr lang="ru-RU" sz="2800" dirty="0"/>
              <a:t>Певец известный. Поэтому он имеет право судить исполнителей.</a:t>
            </a:r>
          </a:p>
          <a:p>
            <a:r>
              <a:rPr lang="ru-RU" sz="2800" dirty="0"/>
              <a:t>«А вы, друзья, как ни садитесь,</a:t>
            </a:r>
          </a:p>
          <a:p>
            <a:r>
              <a:rPr lang="ru-RU" sz="2800" dirty="0"/>
              <a:t>Все в музыканты не годитесь»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AD7622-D4C3-4262-B8B4-5BD3506F9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077" y="1008600"/>
            <a:ext cx="3200400" cy="47625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5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FAAE2DA9-9BAF-4D46-BC97-20425C532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42D2C6CA-56BB-4A08-A1E2-342F83955E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xmlns="" id="{3D6A03ED-7B7A-4C88-8FFC-A4D862447D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A69703-6B70-8347-56CE-FD45C1FA12E8}"/>
              </a:ext>
            </a:extLst>
          </p:cNvPr>
          <p:cNvSpPr txBox="1"/>
          <p:nvPr/>
        </p:nvSpPr>
        <p:spPr>
          <a:xfrm>
            <a:off x="7826205" y="-498239"/>
            <a:ext cx="3811205" cy="2058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4800" b="1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КВАРТЕТ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xmlns="" id="{53975754-B125-4FFC-9140-F88A16E3D0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379013" y="303198"/>
            <a:ext cx="6631387" cy="5959786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31470"/>
              <a:gd name="connsiteY0" fmla="*/ 6405352 h 6405386"/>
              <a:gd name="connsiteX1" fmla="*/ 6552830 w 7631470"/>
              <a:gd name="connsiteY1" fmla="*/ 6396252 h 6405386"/>
              <a:gd name="connsiteX2" fmla="*/ 987782 w 7631470"/>
              <a:gd name="connsiteY2" fmla="*/ 6365722 h 6405386"/>
              <a:gd name="connsiteX3" fmla="*/ 0 w 7631470"/>
              <a:gd name="connsiteY3" fmla="*/ 6336938 h 6405386"/>
              <a:gd name="connsiteX4" fmla="*/ 0 w 7631470"/>
              <a:gd name="connsiteY4" fmla="*/ 32372 h 6405386"/>
              <a:gd name="connsiteX5" fmla="*/ 157934 w 7631470"/>
              <a:gd name="connsiteY5" fmla="*/ 32797 h 6405386"/>
              <a:gd name="connsiteX6" fmla="*/ 6431319 w 7631470"/>
              <a:gd name="connsiteY6" fmla="*/ 0 h 6405386"/>
              <a:gd name="connsiteX7" fmla="*/ 7631470 w 7631470"/>
              <a:gd name="connsiteY7" fmla="*/ 30531 h 6405386"/>
              <a:gd name="connsiteX8" fmla="*/ 7560032 w 7631470"/>
              <a:gd name="connsiteY8" fmla="*/ 6274128 h 6405386"/>
              <a:gd name="connsiteX9" fmla="*/ 7394324 w 7631470"/>
              <a:gd name="connsiteY9" fmla="*/ 6402154 h 6405386"/>
              <a:gd name="connsiteX10" fmla="*/ 7142118 w 7631470"/>
              <a:gd name="connsiteY10" fmla="*/ 6405352 h 6405386"/>
              <a:gd name="connsiteX0" fmla="*/ 7154766 w 7644118"/>
              <a:gd name="connsiteY0" fmla="*/ 6405352 h 6405386"/>
              <a:gd name="connsiteX1" fmla="*/ 6565478 w 7644118"/>
              <a:gd name="connsiteY1" fmla="*/ 6396252 h 6405386"/>
              <a:gd name="connsiteX2" fmla="*/ 1000430 w 7644118"/>
              <a:gd name="connsiteY2" fmla="*/ 6365722 h 6405386"/>
              <a:gd name="connsiteX3" fmla="*/ 0 w 7644118"/>
              <a:gd name="connsiteY3" fmla="*/ 6324387 h 6405386"/>
              <a:gd name="connsiteX4" fmla="*/ 12648 w 7644118"/>
              <a:gd name="connsiteY4" fmla="*/ 32372 h 6405386"/>
              <a:gd name="connsiteX5" fmla="*/ 170582 w 7644118"/>
              <a:gd name="connsiteY5" fmla="*/ 32797 h 6405386"/>
              <a:gd name="connsiteX6" fmla="*/ 6443967 w 7644118"/>
              <a:gd name="connsiteY6" fmla="*/ 0 h 6405386"/>
              <a:gd name="connsiteX7" fmla="*/ 7644118 w 7644118"/>
              <a:gd name="connsiteY7" fmla="*/ 30531 h 6405386"/>
              <a:gd name="connsiteX8" fmla="*/ 7572680 w 7644118"/>
              <a:gd name="connsiteY8" fmla="*/ 6274128 h 6405386"/>
              <a:gd name="connsiteX9" fmla="*/ 7406972 w 7644118"/>
              <a:gd name="connsiteY9" fmla="*/ 6402154 h 6405386"/>
              <a:gd name="connsiteX10" fmla="*/ 7154766 w 7644118"/>
              <a:gd name="connsiteY10" fmla="*/ 6405352 h 6405386"/>
              <a:gd name="connsiteX0" fmla="*/ 7167747 w 7657099"/>
              <a:gd name="connsiteY0" fmla="*/ 6405352 h 6405386"/>
              <a:gd name="connsiteX1" fmla="*/ 6578459 w 7657099"/>
              <a:gd name="connsiteY1" fmla="*/ 6396252 h 6405386"/>
              <a:gd name="connsiteX2" fmla="*/ 1013411 w 7657099"/>
              <a:gd name="connsiteY2" fmla="*/ 6365722 h 6405386"/>
              <a:gd name="connsiteX3" fmla="*/ 12981 w 7657099"/>
              <a:gd name="connsiteY3" fmla="*/ 6324387 h 6405386"/>
              <a:gd name="connsiteX4" fmla="*/ 25629 w 7657099"/>
              <a:gd name="connsiteY4" fmla="*/ 32372 h 6405386"/>
              <a:gd name="connsiteX5" fmla="*/ 183563 w 7657099"/>
              <a:gd name="connsiteY5" fmla="*/ 32797 h 6405386"/>
              <a:gd name="connsiteX6" fmla="*/ 6456948 w 7657099"/>
              <a:gd name="connsiteY6" fmla="*/ 0 h 6405386"/>
              <a:gd name="connsiteX7" fmla="*/ 7657099 w 7657099"/>
              <a:gd name="connsiteY7" fmla="*/ 30531 h 6405386"/>
              <a:gd name="connsiteX8" fmla="*/ 7585661 w 7657099"/>
              <a:gd name="connsiteY8" fmla="*/ 6274128 h 6405386"/>
              <a:gd name="connsiteX9" fmla="*/ 7419953 w 7657099"/>
              <a:gd name="connsiteY9" fmla="*/ 6402154 h 6405386"/>
              <a:gd name="connsiteX10" fmla="*/ 7167747 w 7657099"/>
              <a:gd name="connsiteY10" fmla="*/ 6405352 h 6405386"/>
              <a:gd name="connsiteX0" fmla="*/ 7236700 w 7726052"/>
              <a:gd name="connsiteY0" fmla="*/ 6405352 h 6405386"/>
              <a:gd name="connsiteX1" fmla="*/ 6647412 w 7726052"/>
              <a:gd name="connsiteY1" fmla="*/ 6396252 h 6405386"/>
              <a:gd name="connsiteX2" fmla="*/ 1082364 w 7726052"/>
              <a:gd name="connsiteY2" fmla="*/ 6365722 h 6405386"/>
              <a:gd name="connsiteX3" fmla="*/ 6051 w 7726052"/>
              <a:gd name="connsiteY3" fmla="*/ 6324387 h 6405386"/>
              <a:gd name="connsiteX4" fmla="*/ 94582 w 7726052"/>
              <a:gd name="connsiteY4" fmla="*/ 32372 h 6405386"/>
              <a:gd name="connsiteX5" fmla="*/ 252516 w 7726052"/>
              <a:gd name="connsiteY5" fmla="*/ 32797 h 6405386"/>
              <a:gd name="connsiteX6" fmla="*/ 6525901 w 7726052"/>
              <a:gd name="connsiteY6" fmla="*/ 0 h 6405386"/>
              <a:gd name="connsiteX7" fmla="*/ 7726052 w 7726052"/>
              <a:gd name="connsiteY7" fmla="*/ 30531 h 6405386"/>
              <a:gd name="connsiteX8" fmla="*/ 7654614 w 7726052"/>
              <a:gd name="connsiteY8" fmla="*/ 6274128 h 6405386"/>
              <a:gd name="connsiteX9" fmla="*/ 7488906 w 7726052"/>
              <a:gd name="connsiteY9" fmla="*/ 6402154 h 6405386"/>
              <a:gd name="connsiteX10" fmla="*/ 7236700 w 7726052"/>
              <a:gd name="connsiteY10" fmla="*/ 6405352 h 6405386"/>
              <a:gd name="connsiteX0" fmla="*/ 7240058 w 7729410"/>
              <a:gd name="connsiteY0" fmla="*/ 6405352 h 6405386"/>
              <a:gd name="connsiteX1" fmla="*/ 6650770 w 7729410"/>
              <a:gd name="connsiteY1" fmla="*/ 6396252 h 6405386"/>
              <a:gd name="connsiteX2" fmla="*/ 1085722 w 7729410"/>
              <a:gd name="connsiteY2" fmla="*/ 6365722 h 6405386"/>
              <a:gd name="connsiteX3" fmla="*/ 9409 w 7729410"/>
              <a:gd name="connsiteY3" fmla="*/ 6324387 h 6405386"/>
              <a:gd name="connsiteX4" fmla="*/ 47351 w 7729410"/>
              <a:gd name="connsiteY4" fmla="*/ 32372 h 6405386"/>
              <a:gd name="connsiteX5" fmla="*/ 255874 w 7729410"/>
              <a:gd name="connsiteY5" fmla="*/ 32797 h 6405386"/>
              <a:gd name="connsiteX6" fmla="*/ 6529259 w 7729410"/>
              <a:gd name="connsiteY6" fmla="*/ 0 h 6405386"/>
              <a:gd name="connsiteX7" fmla="*/ 7729410 w 7729410"/>
              <a:gd name="connsiteY7" fmla="*/ 30531 h 6405386"/>
              <a:gd name="connsiteX8" fmla="*/ 7657972 w 7729410"/>
              <a:gd name="connsiteY8" fmla="*/ 6274128 h 6405386"/>
              <a:gd name="connsiteX9" fmla="*/ 7492264 w 7729410"/>
              <a:gd name="connsiteY9" fmla="*/ 6402154 h 6405386"/>
              <a:gd name="connsiteX10" fmla="*/ 7240058 w 7729410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9410" h="6405386">
                <a:moveTo>
                  <a:pt x="7240058" y="6405352"/>
                </a:moveTo>
                <a:cubicBezTo>
                  <a:pt x="7065297" y="6404963"/>
                  <a:pt x="6846319" y="6401325"/>
                  <a:pt x="6650770" y="6396252"/>
                </a:cubicBezTo>
                <a:lnTo>
                  <a:pt x="1085722" y="6365722"/>
                </a:lnTo>
                <a:lnTo>
                  <a:pt x="9409" y="6324387"/>
                </a:lnTo>
                <a:cubicBezTo>
                  <a:pt x="-24317" y="4214496"/>
                  <a:pt x="43135" y="2129710"/>
                  <a:pt x="47351" y="32372"/>
                </a:cubicBezTo>
                <a:lnTo>
                  <a:pt x="255874" y="32797"/>
                </a:lnTo>
                <a:lnTo>
                  <a:pt x="6529259" y="0"/>
                </a:lnTo>
                <a:cubicBezTo>
                  <a:pt x="7029322" y="30531"/>
                  <a:pt x="7386510" y="-1"/>
                  <a:pt x="7729410" y="30531"/>
                </a:cubicBezTo>
                <a:cubicBezTo>
                  <a:pt x="7707716" y="2585987"/>
                  <a:pt x="7753223" y="4971471"/>
                  <a:pt x="7657972" y="6274128"/>
                </a:cubicBezTo>
                <a:cubicBezTo>
                  <a:pt x="7649782" y="6434165"/>
                  <a:pt x="7656570" y="6381800"/>
                  <a:pt x="7492264" y="6402154"/>
                </a:cubicBezTo>
                <a:cubicBezTo>
                  <a:pt x="7433854" y="6404650"/>
                  <a:pt x="7344915" y="6405586"/>
                  <a:pt x="724005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человек, пол, музыка, струнный смычков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95ADE2C-E9FA-1508-3BE6-FE9274C88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6" r="14144" b="1"/>
          <a:stretch/>
        </p:blipFill>
        <p:spPr>
          <a:xfrm>
            <a:off x="598138" y="802396"/>
            <a:ext cx="6193116" cy="501316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0891208-6183-82A3-A990-9B5A3FBEC927}"/>
              </a:ext>
            </a:extLst>
          </p:cNvPr>
          <p:cNvSpPr/>
          <p:nvPr/>
        </p:nvSpPr>
        <p:spPr>
          <a:xfrm>
            <a:off x="7674899" y="2058793"/>
            <a:ext cx="4113816" cy="3216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altLang="ru-RU" sz="4000" i="1" spc="50" dirty="0" err="1"/>
              <a:t>Кварта</a:t>
            </a:r>
            <a:r>
              <a:rPr lang="en-US" altLang="ru-RU" sz="4000" i="1" spc="50" dirty="0"/>
              <a:t> (</a:t>
            </a:r>
            <a:r>
              <a:rPr lang="en-US" altLang="ru-RU" sz="4000" i="1" spc="50" dirty="0" err="1"/>
              <a:t>от</a:t>
            </a:r>
            <a:r>
              <a:rPr lang="en-US" altLang="ru-RU" sz="4000" i="1" spc="50" dirty="0"/>
              <a:t> </a:t>
            </a:r>
            <a:r>
              <a:rPr lang="en-US" altLang="ru-RU" sz="4000" i="1" spc="50" dirty="0" err="1"/>
              <a:t>лат</a:t>
            </a:r>
            <a:r>
              <a:rPr lang="en-US" altLang="ru-RU" sz="4000" i="1" spc="50" dirty="0"/>
              <a:t>. quarto — «</a:t>
            </a:r>
            <a:r>
              <a:rPr lang="en-US" altLang="ru-RU" sz="4000" i="1" spc="50" dirty="0" err="1"/>
              <a:t>четыре</a:t>
            </a:r>
            <a:r>
              <a:rPr lang="en-US" altLang="ru-RU" sz="4000" i="1" spc="50" dirty="0"/>
              <a:t>») 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altLang="ru-RU" sz="4000" spc="50" dirty="0" err="1"/>
              <a:t>Квартет</a:t>
            </a:r>
            <a:r>
              <a:rPr lang="en-US" altLang="ru-RU" sz="4000" spc="50" dirty="0"/>
              <a:t>  — </a:t>
            </a:r>
            <a:r>
              <a:rPr lang="en-US" altLang="ru-RU" sz="4000" spc="50" dirty="0" err="1"/>
              <a:t>музыкальный</a:t>
            </a:r>
            <a:r>
              <a:rPr lang="en-US" altLang="ru-RU" sz="4000" spc="50" dirty="0"/>
              <a:t> </a:t>
            </a:r>
            <a:r>
              <a:rPr lang="en-US" altLang="ru-RU" sz="4000" spc="50" dirty="0" err="1"/>
              <a:t>ансамбль</a:t>
            </a:r>
            <a:r>
              <a:rPr lang="en-US" altLang="ru-RU" sz="4000" spc="50" dirty="0"/>
              <a:t> </a:t>
            </a:r>
            <a:r>
              <a:rPr lang="en-US" altLang="ru-RU" sz="4000" spc="50" dirty="0" err="1"/>
              <a:t>из</a:t>
            </a:r>
            <a:r>
              <a:rPr lang="en-US" altLang="ru-RU" sz="4000" spc="50" dirty="0"/>
              <a:t> </a:t>
            </a:r>
            <a:r>
              <a:rPr lang="en-US" altLang="ru-RU" sz="4000" spc="50" dirty="0" err="1"/>
              <a:t>четырёх</a:t>
            </a:r>
            <a:r>
              <a:rPr lang="en-US" altLang="ru-RU" sz="4000" spc="50" dirty="0"/>
              <a:t> </a:t>
            </a:r>
            <a:r>
              <a:rPr lang="en-US" altLang="ru-RU" sz="4000" spc="50" dirty="0" err="1"/>
              <a:t>исполнителей</a:t>
            </a:r>
            <a:endParaRPr lang="en-US" altLang="ru-RU" sz="4000" spc="50" dirty="0"/>
          </a:p>
        </p:txBody>
      </p:sp>
    </p:spTree>
    <p:extLst>
      <p:ext uri="{BB962C8B-B14F-4D97-AF65-F5344CB8AC3E}">
        <p14:creationId xmlns:p14="http://schemas.microsoft.com/office/powerpoint/2010/main" val="42112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F3C650E-1D44-3D93-B3C8-E6FC14ED41CA}"/>
              </a:ext>
            </a:extLst>
          </p:cNvPr>
          <p:cNvSpPr/>
          <p:nvPr/>
        </p:nvSpPr>
        <p:spPr>
          <a:xfrm>
            <a:off x="438912" y="560052"/>
            <a:ext cx="11612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dirty="0"/>
              <a:t>Найдите в басне слова из музыкальной сферы, назовите их.</a:t>
            </a:r>
            <a:endParaRPr lang="ru-RU" altLang="ru-RU" sz="2400" b="1" i="1" dirty="0">
              <a:solidFill>
                <a:srgbClr val="4D4D4D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ru-RU" sz="2400" b="1" i="1" dirty="0">
                <a:solidFill>
                  <a:srgbClr val="4D4D4D"/>
                </a:solidFill>
              </a:rPr>
              <a:t>На каких инструментах играли герои басни</a:t>
            </a:r>
            <a:r>
              <a:rPr lang="en-US" altLang="ru-RU" sz="2400" b="1" i="1" dirty="0">
                <a:solidFill>
                  <a:srgbClr val="4D4D4D"/>
                </a:solidFill>
              </a:rPr>
              <a:t>?</a:t>
            </a:r>
            <a:r>
              <a:rPr lang="ru-RU" altLang="ru-RU" sz="2400" b="1" i="1" dirty="0">
                <a:solidFill>
                  <a:srgbClr val="4D4D4D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altLang="ru-RU" sz="2400" b="1" i="1" dirty="0">
                <a:solidFill>
                  <a:srgbClr val="4D4D4D"/>
                </a:solidFill>
              </a:rPr>
              <a:t>Укажи стрелками (письменно).</a:t>
            </a:r>
            <a:endParaRPr lang="ru-RU" altLang="ru-RU" sz="2400" dirty="0">
              <a:solidFill>
                <a:srgbClr val="4D4D4D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211C5FE-3CC9-828A-A644-5BF578B2653A}"/>
              </a:ext>
            </a:extLst>
          </p:cNvPr>
          <p:cNvGrpSpPr>
            <a:grpSpLocks/>
          </p:cNvGrpSpPr>
          <p:nvPr/>
        </p:nvGrpSpPr>
        <p:grpSpPr bwMode="auto">
          <a:xfrm>
            <a:off x="1863005" y="1760381"/>
            <a:ext cx="8202000" cy="3762594"/>
            <a:chOff x="706440" y="2606631"/>
            <a:chExt cx="7999196" cy="2873857"/>
          </a:xfrm>
        </p:grpSpPr>
        <p:sp>
          <p:nvSpPr>
            <p:cNvPr id="4" name="Text Box 8">
              <a:extLst>
                <a:ext uri="{FF2B5EF4-FFF2-40B4-BE49-F238E27FC236}">
                  <a16:creationId xmlns:a16="http://schemas.microsoft.com/office/drawing/2014/main" xmlns="" id="{30AE10DD-E37F-4B90-3506-523DB2290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141" y="3385062"/>
              <a:ext cx="1234501" cy="411844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Осёл</a:t>
              </a:r>
              <a:endParaRPr lang="ru-RU" sz="2000" dirty="0">
                <a:latin typeface="Arial" charset="0"/>
              </a:endParaRPr>
            </a:p>
          </p:txBody>
        </p: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xmlns="" id="{175AED71-6B08-AC73-0CA7-446A982C21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830" y="2606631"/>
              <a:ext cx="5109585" cy="411844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контрабас (бас)</a:t>
              </a:r>
            </a:p>
          </p:txBody>
        </p: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xmlns="" id="{3ACFCB3E-EA29-8B9E-9CD0-31BAA75DB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440" y="2606631"/>
              <a:ext cx="1521487" cy="393741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Мартышка</a:t>
              </a:r>
            </a:p>
          </p:txBody>
        </p:sp>
        <p:sp>
          <p:nvSpPr>
            <p:cNvPr id="7" name="Text Box 12">
              <a:extLst>
                <a:ext uri="{FF2B5EF4-FFF2-40B4-BE49-F238E27FC236}">
                  <a16:creationId xmlns:a16="http://schemas.microsoft.com/office/drawing/2014/main" xmlns="" id="{F6F60094-AD8E-83B4-69B3-2A09DD87B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141" y="4783521"/>
              <a:ext cx="1220834" cy="380164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Мишка  </a:t>
              </a:r>
            </a:p>
          </p:txBody>
        </p:sp>
        <p:sp>
          <p:nvSpPr>
            <p:cNvPr id="8" name="Text Box 13">
              <a:extLst>
                <a:ext uri="{FF2B5EF4-FFF2-40B4-BE49-F238E27FC236}">
                  <a16:creationId xmlns:a16="http://schemas.microsoft.com/office/drawing/2014/main" xmlns="" id="{6F4299F2-DF08-4F59-046E-058DBA860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5053" y="4152932"/>
              <a:ext cx="5150583" cy="411845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втора (вторая скрипка)</a:t>
              </a:r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xmlns="" id="{18F8E8CD-90CE-9CAF-EDFE-BD98C9948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97" y="4152932"/>
              <a:ext cx="1232982" cy="411845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Козёл</a:t>
              </a:r>
            </a:p>
          </p:txBody>
        </p:sp>
        <p:sp>
          <p:nvSpPr>
            <p:cNvPr id="10" name="Text Box 16">
              <a:extLst>
                <a:ext uri="{FF2B5EF4-FFF2-40B4-BE49-F238E27FC236}">
                  <a16:creationId xmlns:a16="http://schemas.microsoft.com/office/drawing/2014/main" xmlns="" id="{81A5DDDA-0C0D-86BD-DB08-AE6E07895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6453" y="4783441"/>
              <a:ext cx="5119182" cy="697047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>
                  <a:solidFill>
                    <a:srgbClr val="4D4D4D"/>
                  </a:solidFill>
                </a:rPr>
                <a:t>прима (первая скрипка, главный инстру-мент в квартете)</a:t>
              </a:r>
            </a:p>
          </p:txBody>
        </p:sp>
        <p:sp>
          <p:nvSpPr>
            <p:cNvPr id="11" name="Text Box 17">
              <a:extLst>
                <a:ext uri="{FF2B5EF4-FFF2-40B4-BE49-F238E27FC236}">
                  <a16:creationId xmlns:a16="http://schemas.microsoft.com/office/drawing/2014/main" xmlns="" id="{0C5E24DC-687A-52BF-A95A-0E554D5F8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830" y="3385062"/>
              <a:ext cx="5126288" cy="411844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ru-RU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альт (большая скрипка)</a:t>
              </a:r>
            </a:p>
          </p:txBody>
        </p:sp>
      </p:grpSp>
      <p:pic>
        <p:nvPicPr>
          <p:cNvPr id="15" name="Рисунок 7" descr="Range_viola">
            <a:extLst>
              <a:ext uri="{FF2B5EF4-FFF2-40B4-BE49-F238E27FC236}">
                <a16:creationId xmlns:a16="http://schemas.microsoft.com/office/drawing/2014/main" xmlns="" id="{FEBD6238-88B0-A041-E9A4-BB233750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654" y="456907"/>
            <a:ext cx="30924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3" descr="Cello_front_side">
            <a:extLst>
              <a:ext uri="{FF2B5EF4-FFF2-40B4-BE49-F238E27FC236}">
                <a16:creationId xmlns:a16="http://schemas.microsoft.com/office/drawing/2014/main" xmlns="" id="{1FB67064-EBE5-307A-196B-C71F638F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4349855"/>
            <a:ext cx="1276351" cy="190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6" descr="HMI%20HCB-100_enl">
            <a:extLst>
              <a:ext uri="{FF2B5EF4-FFF2-40B4-BE49-F238E27FC236}">
                <a16:creationId xmlns:a16="http://schemas.microsoft.com/office/drawing/2014/main" xmlns="" id="{0E5EFF33-99B4-1B35-7FD1-CE936CB5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323">
            <a:off x="1847519" y="5021433"/>
            <a:ext cx="615624" cy="121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Bratsche">
            <a:extLst>
              <a:ext uri="{FF2B5EF4-FFF2-40B4-BE49-F238E27FC236}">
                <a16:creationId xmlns:a16="http://schemas.microsoft.com/office/drawing/2014/main" xmlns="" id="{E05593A8-D8EE-7617-A9E3-37371F53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000" y="4510850"/>
            <a:ext cx="1393104" cy="183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2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6A35EAA-ED80-4FF1-942C-82B1D483A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415F49B-3CBC-46CF-AFB5-988852D04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FB5426F-482B-4074-A203-9F2C2BEB0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F778232E-C75B-4B3C-9201-81C0775715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0086" y="335066"/>
            <a:ext cx="7441203" cy="6013686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7F160B5-A1CE-4576-8323-263FB7D1B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79246" y="762711"/>
            <a:ext cx="4297875" cy="4329484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73290 w 5474585"/>
              <a:gd name="connsiteY0" fmla="*/ 3417073 h 3663685"/>
              <a:gd name="connsiteX1" fmla="*/ 4950117 w 5474585"/>
              <a:gd name="connsiteY1" fmla="*/ 3061336 h 3663685"/>
              <a:gd name="connsiteX2" fmla="*/ 5470040 w 5474585"/>
              <a:gd name="connsiteY2" fmla="*/ 1525101 h 3663685"/>
              <a:gd name="connsiteX3" fmla="*/ 5072502 w 5474585"/>
              <a:gd name="connsiteY3" fmla="*/ 466701 h 3663685"/>
              <a:gd name="connsiteX4" fmla="*/ 1407509 w 5474585"/>
              <a:gd name="connsiteY4" fmla="*/ 19557 h 3663685"/>
              <a:gd name="connsiteX5" fmla="*/ 174315 w 5474585"/>
              <a:gd name="connsiteY5" fmla="*/ 783491 h 3663685"/>
              <a:gd name="connsiteX6" fmla="*/ 342149 w 5474585"/>
              <a:gd name="connsiteY6" fmla="*/ 2939564 h 3663685"/>
              <a:gd name="connsiteX7" fmla="*/ 3240656 w 5474585"/>
              <a:gd name="connsiteY7" fmla="*/ 3422408 h 3663685"/>
              <a:gd name="connsiteX8" fmla="*/ 3217996 w 5474585"/>
              <a:gd name="connsiteY8" fmla="*/ 3663685 h 3663685"/>
              <a:gd name="connsiteX9" fmla="*/ 3873290 w 5474585"/>
              <a:gd name="connsiteY9" fmla="*/ 3417073 h 3663685"/>
              <a:gd name="connsiteX0" fmla="*/ 3782561 w 5383856"/>
              <a:gd name="connsiteY0" fmla="*/ 3417073 h 3663685"/>
              <a:gd name="connsiteX1" fmla="*/ 4859388 w 5383856"/>
              <a:gd name="connsiteY1" fmla="*/ 3061336 h 3663685"/>
              <a:gd name="connsiteX2" fmla="*/ 5379311 w 5383856"/>
              <a:gd name="connsiteY2" fmla="*/ 1525101 h 3663685"/>
              <a:gd name="connsiteX3" fmla="*/ 4981773 w 5383856"/>
              <a:gd name="connsiteY3" fmla="*/ 466701 h 3663685"/>
              <a:gd name="connsiteX4" fmla="*/ 1316780 w 5383856"/>
              <a:gd name="connsiteY4" fmla="*/ 19557 h 3663685"/>
              <a:gd name="connsiteX5" fmla="*/ 271711 w 5383856"/>
              <a:gd name="connsiteY5" fmla="*/ 783491 h 3663685"/>
              <a:gd name="connsiteX6" fmla="*/ 251420 w 5383856"/>
              <a:gd name="connsiteY6" fmla="*/ 2939564 h 3663685"/>
              <a:gd name="connsiteX7" fmla="*/ 3149927 w 5383856"/>
              <a:gd name="connsiteY7" fmla="*/ 3422408 h 3663685"/>
              <a:gd name="connsiteX8" fmla="*/ 3127267 w 5383856"/>
              <a:gd name="connsiteY8" fmla="*/ 3663685 h 3663685"/>
              <a:gd name="connsiteX9" fmla="*/ 3782561 w 5383856"/>
              <a:gd name="connsiteY9" fmla="*/ 3417073 h 3663685"/>
              <a:gd name="connsiteX0" fmla="*/ 3580559 w 5181854"/>
              <a:gd name="connsiteY0" fmla="*/ 3417073 h 3663685"/>
              <a:gd name="connsiteX1" fmla="*/ 4657386 w 5181854"/>
              <a:gd name="connsiteY1" fmla="*/ 3061336 h 3663685"/>
              <a:gd name="connsiteX2" fmla="*/ 5177309 w 5181854"/>
              <a:gd name="connsiteY2" fmla="*/ 1525101 h 3663685"/>
              <a:gd name="connsiteX3" fmla="*/ 4779771 w 5181854"/>
              <a:gd name="connsiteY3" fmla="*/ 466701 h 3663685"/>
              <a:gd name="connsiteX4" fmla="*/ 1114778 w 5181854"/>
              <a:gd name="connsiteY4" fmla="*/ 19557 h 3663685"/>
              <a:gd name="connsiteX5" fmla="*/ 69709 w 5181854"/>
              <a:gd name="connsiteY5" fmla="*/ 783491 h 3663685"/>
              <a:gd name="connsiteX6" fmla="*/ 413129 w 5181854"/>
              <a:gd name="connsiteY6" fmla="*/ 3002561 h 3663685"/>
              <a:gd name="connsiteX7" fmla="*/ 2947925 w 5181854"/>
              <a:gd name="connsiteY7" fmla="*/ 3422408 h 3663685"/>
              <a:gd name="connsiteX8" fmla="*/ 2925265 w 5181854"/>
              <a:gd name="connsiteY8" fmla="*/ 3663685 h 3663685"/>
              <a:gd name="connsiteX9" fmla="*/ 3580559 w 5181854"/>
              <a:gd name="connsiteY9" fmla="*/ 3417073 h 3663685"/>
              <a:gd name="connsiteX0" fmla="*/ 3568134 w 5169429"/>
              <a:gd name="connsiteY0" fmla="*/ 3417073 h 3663685"/>
              <a:gd name="connsiteX1" fmla="*/ 4644961 w 5169429"/>
              <a:gd name="connsiteY1" fmla="*/ 3061336 h 3663685"/>
              <a:gd name="connsiteX2" fmla="*/ 5164884 w 5169429"/>
              <a:gd name="connsiteY2" fmla="*/ 1525101 h 3663685"/>
              <a:gd name="connsiteX3" fmla="*/ 4767346 w 5169429"/>
              <a:gd name="connsiteY3" fmla="*/ 466701 h 3663685"/>
              <a:gd name="connsiteX4" fmla="*/ 1102353 w 5169429"/>
              <a:gd name="connsiteY4" fmla="*/ 19557 h 3663685"/>
              <a:gd name="connsiteX5" fmla="*/ 57284 w 5169429"/>
              <a:gd name="connsiteY5" fmla="*/ 783491 h 3663685"/>
              <a:gd name="connsiteX6" fmla="*/ 438330 w 5169429"/>
              <a:gd name="connsiteY6" fmla="*/ 3020560 h 3663685"/>
              <a:gd name="connsiteX7" fmla="*/ 2935500 w 5169429"/>
              <a:gd name="connsiteY7" fmla="*/ 3422408 h 3663685"/>
              <a:gd name="connsiteX8" fmla="*/ 2912840 w 5169429"/>
              <a:gd name="connsiteY8" fmla="*/ 3663685 h 3663685"/>
              <a:gd name="connsiteX9" fmla="*/ 3568134 w 5169429"/>
              <a:gd name="connsiteY9" fmla="*/ 3417073 h 3663685"/>
              <a:gd name="connsiteX0" fmla="*/ 3568133 w 5169428"/>
              <a:gd name="connsiteY0" fmla="*/ 3417073 h 3663685"/>
              <a:gd name="connsiteX1" fmla="*/ 4644960 w 5169428"/>
              <a:gd name="connsiteY1" fmla="*/ 3061336 h 3663685"/>
              <a:gd name="connsiteX2" fmla="*/ 5164883 w 5169428"/>
              <a:gd name="connsiteY2" fmla="*/ 1525101 h 3663685"/>
              <a:gd name="connsiteX3" fmla="*/ 4767345 w 5169428"/>
              <a:gd name="connsiteY3" fmla="*/ 466701 h 3663685"/>
              <a:gd name="connsiteX4" fmla="*/ 1102352 w 5169428"/>
              <a:gd name="connsiteY4" fmla="*/ 19557 h 3663685"/>
              <a:gd name="connsiteX5" fmla="*/ 57283 w 5169428"/>
              <a:gd name="connsiteY5" fmla="*/ 783491 h 3663685"/>
              <a:gd name="connsiteX6" fmla="*/ 438329 w 5169428"/>
              <a:gd name="connsiteY6" fmla="*/ 2930565 h 3663685"/>
              <a:gd name="connsiteX7" fmla="*/ 2935499 w 5169428"/>
              <a:gd name="connsiteY7" fmla="*/ 3422408 h 3663685"/>
              <a:gd name="connsiteX8" fmla="*/ 2912839 w 5169428"/>
              <a:gd name="connsiteY8" fmla="*/ 3663685 h 3663685"/>
              <a:gd name="connsiteX9" fmla="*/ 3568133 w 5169428"/>
              <a:gd name="connsiteY9" fmla="*/ 3417073 h 3663685"/>
              <a:gd name="connsiteX0" fmla="*/ 3560828 w 5162123"/>
              <a:gd name="connsiteY0" fmla="*/ 3417073 h 3663685"/>
              <a:gd name="connsiteX1" fmla="*/ 4637655 w 5162123"/>
              <a:gd name="connsiteY1" fmla="*/ 3061336 h 3663685"/>
              <a:gd name="connsiteX2" fmla="*/ 5157578 w 5162123"/>
              <a:gd name="connsiteY2" fmla="*/ 1525101 h 3663685"/>
              <a:gd name="connsiteX3" fmla="*/ 4760040 w 5162123"/>
              <a:gd name="connsiteY3" fmla="*/ 466701 h 3663685"/>
              <a:gd name="connsiteX4" fmla="*/ 1095047 w 5162123"/>
              <a:gd name="connsiteY4" fmla="*/ 19557 h 3663685"/>
              <a:gd name="connsiteX5" fmla="*/ 49978 w 5162123"/>
              <a:gd name="connsiteY5" fmla="*/ 783491 h 3663685"/>
              <a:gd name="connsiteX6" fmla="*/ 456108 w 5162123"/>
              <a:gd name="connsiteY6" fmla="*/ 2921566 h 3663685"/>
              <a:gd name="connsiteX7" fmla="*/ 2928194 w 5162123"/>
              <a:gd name="connsiteY7" fmla="*/ 3422408 h 3663685"/>
              <a:gd name="connsiteX8" fmla="*/ 2905534 w 5162123"/>
              <a:gd name="connsiteY8" fmla="*/ 3663685 h 3663685"/>
              <a:gd name="connsiteX9" fmla="*/ 3560828 w 5162123"/>
              <a:gd name="connsiteY9" fmla="*/ 3417073 h 3663685"/>
              <a:gd name="connsiteX0" fmla="*/ 3560828 w 5157795"/>
              <a:gd name="connsiteY0" fmla="*/ 3417903 h 3664515"/>
              <a:gd name="connsiteX1" fmla="*/ 4637655 w 5157795"/>
              <a:gd name="connsiteY1" fmla="*/ 3062166 h 3664515"/>
              <a:gd name="connsiteX2" fmla="*/ 5157578 w 5157795"/>
              <a:gd name="connsiteY2" fmla="*/ 1525931 h 3664515"/>
              <a:gd name="connsiteX3" fmla="*/ 4672248 w 5157795"/>
              <a:gd name="connsiteY3" fmla="*/ 449532 h 3664515"/>
              <a:gd name="connsiteX4" fmla="*/ 1095047 w 5157795"/>
              <a:gd name="connsiteY4" fmla="*/ 20387 h 3664515"/>
              <a:gd name="connsiteX5" fmla="*/ 49978 w 5157795"/>
              <a:gd name="connsiteY5" fmla="*/ 784321 h 3664515"/>
              <a:gd name="connsiteX6" fmla="*/ 456108 w 5157795"/>
              <a:gd name="connsiteY6" fmla="*/ 2922396 h 3664515"/>
              <a:gd name="connsiteX7" fmla="*/ 2928194 w 5157795"/>
              <a:gd name="connsiteY7" fmla="*/ 3423238 h 3664515"/>
              <a:gd name="connsiteX8" fmla="*/ 2905534 w 5157795"/>
              <a:gd name="connsiteY8" fmla="*/ 3664515 h 3664515"/>
              <a:gd name="connsiteX9" fmla="*/ 3560828 w 5157795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525931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606926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296D3B8-A998-7897-F7EB-D9B0852587E2}"/>
              </a:ext>
            </a:extLst>
          </p:cNvPr>
          <p:cNvSpPr/>
          <p:nvPr/>
        </p:nvSpPr>
        <p:spPr>
          <a:xfrm>
            <a:off x="8151549" y="1407381"/>
            <a:ext cx="3330106" cy="2904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spc="100" dirty="0" err="1">
                <a:latin typeface="+mj-lt"/>
                <a:ea typeface="+mj-ea"/>
                <a:cs typeface="+mj-cs"/>
              </a:rPr>
              <a:t>Найдите</a:t>
            </a:r>
            <a:r>
              <a:rPr lang="en-US" sz="2600" b="1" spc="100" dirty="0">
                <a:latin typeface="+mj-lt"/>
                <a:ea typeface="+mj-ea"/>
                <a:cs typeface="+mj-cs"/>
              </a:rPr>
              <a:t> </a:t>
            </a:r>
            <a:r>
              <a:rPr lang="en-US" sz="2600" b="1" spc="100" dirty="0" err="1">
                <a:latin typeface="+mj-lt"/>
                <a:ea typeface="+mj-ea"/>
                <a:cs typeface="+mj-cs"/>
              </a:rPr>
              <a:t>в</a:t>
            </a:r>
            <a:r>
              <a:rPr lang="en-US" sz="2600" b="1" spc="100" dirty="0">
                <a:latin typeface="+mj-lt"/>
                <a:ea typeface="+mj-ea"/>
                <a:cs typeface="+mj-cs"/>
              </a:rPr>
              <a:t> </a:t>
            </a:r>
            <a:r>
              <a:rPr lang="en-US" sz="2600" b="1" spc="100" dirty="0" err="1">
                <a:latin typeface="+mj-lt"/>
                <a:ea typeface="+mj-ea"/>
                <a:cs typeface="+mj-cs"/>
              </a:rPr>
              <a:t>басне</a:t>
            </a:r>
            <a:r>
              <a:rPr lang="en-US" sz="2600" b="1" spc="100" dirty="0">
                <a:latin typeface="+mj-lt"/>
                <a:ea typeface="+mj-ea"/>
                <a:cs typeface="+mj-cs"/>
              </a:rPr>
              <a:t> </a:t>
            </a:r>
            <a:r>
              <a:rPr lang="en-US" sz="2600" b="1" spc="100" dirty="0" err="1">
                <a:latin typeface="+mj-lt"/>
                <a:ea typeface="+mj-ea"/>
                <a:cs typeface="+mj-cs"/>
              </a:rPr>
              <a:t>выражения</a:t>
            </a:r>
            <a:r>
              <a:rPr lang="ru-RU" sz="2600" b="1" spc="100" dirty="0">
                <a:latin typeface="+mj-lt"/>
                <a:ea typeface="+mj-ea"/>
                <a:cs typeface="+mj-cs"/>
              </a:rPr>
              <a:t>,</a:t>
            </a:r>
            <a:r>
              <a:rPr lang="en-US" sz="2600" b="1" spc="100" dirty="0">
                <a:latin typeface="+mj-lt"/>
                <a:ea typeface="+mj-ea"/>
                <a:cs typeface="+mj-cs"/>
              </a:rPr>
              <a:t> </a:t>
            </a:r>
            <a:r>
              <a:rPr lang="en-US" sz="2600" b="1" spc="100" dirty="0" err="1">
                <a:latin typeface="+mj-lt"/>
                <a:ea typeface="+mj-ea"/>
                <a:cs typeface="+mj-cs"/>
              </a:rPr>
              <a:t>соответствующие</a:t>
            </a:r>
            <a:endParaRPr lang="en-US" sz="2600" b="1" spc="100" dirty="0"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spc="100" dirty="0">
                <a:latin typeface="+mj-lt"/>
                <a:ea typeface="+mj-ea"/>
                <a:cs typeface="+mj-cs"/>
              </a:rPr>
              <a:t> </a:t>
            </a:r>
            <a:r>
              <a:rPr lang="en-US" sz="2600" b="1" spc="100" dirty="0" err="1">
                <a:latin typeface="+mj-lt"/>
                <a:ea typeface="+mj-ea"/>
                <a:cs typeface="+mj-cs"/>
              </a:rPr>
              <a:t>следующим</a:t>
            </a:r>
            <a:r>
              <a:rPr lang="en-US" sz="2600" b="1" spc="100" dirty="0">
                <a:latin typeface="+mj-lt"/>
                <a:ea typeface="+mj-ea"/>
                <a:cs typeface="+mj-cs"/>
              </a:rPr>
              <a:t> </a:t>
            </a:r>
            <a:r>
              <a:rPr lang="en-US" sz="2600" b="1" spc="100" dirty="0" err="1">
                <a:latin typeface="+mj-lt"/>
                <a:ea typeface="+mj-ea"/>
                <a:cs typeface="+mj-cs"/>
              </a:rPr>
              <a:t>высказываниям</a:t>
            </a:r>
            <a:r>
              <a:rPr lang="en-US" sz="2600" b="1" spc="100" dirty="0">
                <a:latin typeface="+mj-lt"/>
                <a:ea typeface="+mj-ea"/>
                <a:cs typeface="+mj-cs"/>
              </a:rPr>
              <a:t>.</a:t>
            </a:r>
            <a:endParaRPr lang="ru-RU" sz="2600" b="1" spc="100" dirty="0"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600" b="1" spc="100" dirty="0">
                <a:latin typeface="+mj-lt"/>
                <a:ea typeface="+mj-ea"/>
                <a:cs typeface="+mj-cs"/>
              </a:rPr>
              <a:t>Письменно.</a:t>
            </a:r>
            <a:endParaRPr lang="en-US" sz="2600" b="1" spc="100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3366780-B46E-437C-812E-406B7500D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27663" y="782008"/>
            <a:ext cx="4297875" cy="4329484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73290 w 5474585"/>
              <a:gd name="connsiteY0" fmla="*/ 3417073 h 3663685"/>
              <a:gd name="connsiteX1" fmla="*/ 4950117 w 5474585"/>
              <a:gd name="connsiteY1" fmla="*/ 3061336 h 3663685"/>
              <a:gd name="connsiteX2" fmla="*/ 5470040 w 5474585"/>
              <a:gd name="connsiteY2" fmla="*/ 1525101 h 3663685"/>
              <a:gd name="connsiteX3" fmla="*/ 5072502 w 5474585"/>
              <a:gd name="connsiteY3" fmla="*/ 466701 h 3663685"/>
              <a:gd name="connsiteX4" fmla="*/ 1407509 w 5474585"/>
              <a:gd name="connsiteY4" fmla="*/ 19557 h 3663685"/>
              <a:gd name="connsiteX5" fmla="*/ 174315 w 5474585"/>
              <a:gd name="connsiteY5" fmla="*/ 783491 h 3663685"/>
              <a:gd name="connsiteX6" fmla="*/ 342149 w 5474585"/>
              <a:gd name="connsiteY6" fmla="*/ 2939564 h 3663685"/>
              <a:gd name="connsiteX7" fmla="*/ 3240656 w 5474585"/>
              <a:gd name="connsiteY7" fmla="*/ 3422408 h 3663685"/>
              <a:gd name="connsiteX8" fmla="*/ 3217996 w 5474585"/>
              <a:gd name="connsiteY8" fmla="*/ 3663685 h 3663685"/>
              <a:gd name="connsiteX9" fmla="*/ 3873290 w 5474585"/>
              <a:gd name="connsiteY9" fmla="*/ 3417073 h 3663685"/>
              <a:gd name="connsiteX0" fmla="*/ 3782561 w 5383856"/>
              <a:gd name="connsiteY0" fmla="*/ 3417073 h 3663685"/>
              <a:gd name="connsiteX1" fmla="*/ 4859388 w 5383856"/>
              <a:gd name="connsiteY1" fmla="*/ 3061336 h 3663685"/>
              <a:gd name="connsiteX2" fmla="*/ 5379311 w 5383856"/>
              <a:gd name="connsiteY2" fmla="*/ 1525101 h 3663685"/>
              <a:gd name="connsiteX3" fmla="*/ 4981773 w 5383856"/>
              <a:gd name="connsiteY3" fmla="*/ 466701 h 3663685"/>
              <a:gd name="connsiteX4" fmla="*/ 1316780 w 5383856"/>
              <a:gd name="connsiteY4" fmla="*/ 19557 h 3663685"/>
              <a:gd name="connsiteX5" fmla="*/ 271711 w 5383856"/>
              <a:gd name="connsiteY5" fmla="*/ 783491 h 3663685"/>
              <a:gd name="connsiteX6" fmla="*/ 251420 w 5383856"/>
              <a:gd name="connsiteY6" fmla="*/ 2939564 h 3663685"/>
              <a:gd name="connsiteX7" fmla="*/ 3149927 w 5383856"/>
              <a:gd name="connsiteY7" fmla="*/ 3422408 h 3663685"/>
              <a:gd name="connsiteX8" fmla="*/ 3127267 w 5383856"/>
              <a:gd name="connsiteY8" fmla="*/ 3663685 h 3663685"/>
              <a:gd name="connsiteX9" fmla="*/ 3782561 w 5383856"/>
              <a:gd name="connsiteY9" fmla="*/ 3417073 h 3663685"/>
              <a:gd name="connsiteX0" fmla="*/ 3580559 w 5181854"/>
              <a:gd name="connsiteY0" fmla="*/ 3417073 h 3663685"/>
              <a:gd name="connsiteX1" fmla="*/ 4657386 w 5181854"/>
              <a:gd name="connsiteY1" fmla="*/ 3061336 h 3663685"/>
              <a:gd name="connsiteX2" fmla="*/ 5177309 w 5181854"/>
              <a:gd name="connsiteY2" fmla="*/ 1525101 h 3663685"/>
              <a:gd name="connsiteX3" fmla="*/ 4779771 w 5181854"/>
              <a:gd name="connsiteY3" fmla="*/ 466701 h 3663685"/>
              <a:gd name="connsiteX4" fmla="*/ 1114778 w 5181854"/>
              <a:gd name="connsiteY4" fmla="*/ 19557 h 3663685"/>
              <a:gd name="connsiteX5" fmla="*/ 69709 w 5181854"/>
              <a:gd name="connsiteY5" fmla="*/ 783491 h 3663685"/>
              <a:gd name="connsiteX6" fmla="*/ 413129 w 5181854"/>
              <a:gd name="connsiteY6" fmla="*/ 3002561 h 3663685"/>
              <a:gd name="connsiteX7" fmla="*/ 2947925 w 5181854"/>
              <a:gd name="connsiteY7" fmla="*/ 3422408 h 3663685"/>
              <a:gd name="connsiteX8" fmla="*/ 2925265 w 5181854"/>
              <a:gd name="connsiteY8" fmla="*/ 3663685 h 3663685"/>
              <a:gd name="connsiteX9" fmla="*/ 3580559 w 5181854"/>
              <a:gd name="connsiteY9" fmla="*/ 3417073 h 3663685"/>
              <a:gd name="connsiteX0" fmla="*/ 3568134 w 5169429"/>
              <a:gd name="connsiteY0" fmla="*/ 3417073 h 3663685"/>
              <a:gd name="connsiteX1" fmla="*/ 4644961 w 5169429"/>
              <a:gd name="connsiteY1" fmla="*/ 3061336 h 3663685"/>
              <a:gd name="connsiteX2" fmla="*/ 5164884 w 5169429"/>
              <a:gd name="connsiteY2" fmla="*/ 1525101 h 3663685"/>
              <a:gd name="connsiteX3" fmla="*/ 4767346 w 5169429"/>
              <a:gd name="connsiteY3" fmla="*/ 466701 h 3663685"/>
              <a:gd name="connsiteX4" fmla="*/ 1102353 w 5169429"/>
              <a:gd name="connsiteY4" fmla="*/ 19557 h 3663685"/>
              <a:gd name="connsiteX5" fmla="*/ 57284 w 5169429"/>
              <a:gd name="connsiteY5" fmla="*/ 783491 h 3663685"/>
              <a:gd name="connsiteX6" fmla="*/ 438330 w 5169429"/>
              <a:gd name="connsiteY6" fmla="*/ 3020560 h 3663685"/>
              <a:gd name="connsiteX7" fmla="*/ 2935500 w 5169429"/>
              <a:gd name="connsiteY7" fmla="*/ 3422408 h 3663685"/>
              <a:gd name="connsiteX8" fmla="*/ 2912840 w 5169429"/>
              <a:gd name="connsiteY8" fmla="*/ 3663685 h 3663685"/>
              <a:gd name="connsiteX9" fmla="*/ 3568134 w 5169429"/>
              <a:gd name="connsiteY9" fmla="*/ 3417073 h 3663685"/>
              <a:gd name="connsiteX0" fmla="*/ 3568133 w 5169428"/>
              <a:gd name="connsiteY0" fmla="*/ 3417073 h 3663685"/>
              <a:gd name="connsiteX1" fmla="*/ 4644960 w 5169428"/>
              <a:gd name="connsiteY1" fmla="*/ 3061336 h 3663685"/>
              <a:gd name="connsiteX2" fmla="*/ 5164883 w 5169428"/>
              <a:gd name="connsiteY2" fmla="*/ 1525101 h 3663685"/>
              <a:gd name="connsiteX3" fmla="*/ 4767345 w 5169428"/>
              <a:gd name="connsiteY3" fmla="*/ 466701 h 3663685"/>
              <a:gd name="connsiteX4" fmla="*/ 1102352 w 5169428"/>
              <a:gd name="connsiteY4" fmla="*/ 19557 h 3663685"/>
              <a:gd name="connsiteX5" fmla="*/ 57283 w 5169428"/>
              <a:gd name="connsiteY5" fmla="*/ 783491 h 3663685"/>
              <a:gd name="connsiteX6" fmla="*/ 438329 w 5169428"/>
              <a:gd name="connsiteY6" fmla="*/ 2930565 h 3663685"/>
              <a:gd name="connsiteX7" fmla="*/ 2935499 w 5169428"/>
              <a:gd name="connsiteY7" fmla="*/ 3422408 h 3663685"/>
              <a:gd name="connsiteX8" fmla="*/ 2912839 w 5169428"/>
              <a:gd name="connsiteY8" fmla="*/ 3663685 h 3663685"/>
              <a:gd name="connsiteX9" fmla="*/ 3568133 w 5169428"/>
              <a:gd name="connsiteY9" fmla="*/ 3417073 h 3663685"/>
              <a:gd name="connsiteX0" fmla="*/ 3560828 w 5162123"/>
              <a:gd name="connsiteY0" fmla="*/ 3417073 h 3663685"/>
              <a:gd name="connsiteX1" fmla="*/ 4637655 w 5162123"/>
              <a:gd name="connsiteY1" fmla="*/ 3061336 h 3663685"/>
              <a:gd name="connsiteX2" fmla="*/ 5157578 w 5162123"/>
              <a:gd name="connsiteY2" fmla="*/ 1525101 h 3663685"/>
              <a:gd name="connsiteX3" fmla="*/ 4760040 w 5162123"/>
              <a:gd name="connsiteY3" fmla="*/ 466701 h 3663685"/>
              <a:gd name="connsiteX4" fmla="*/ 1095047 w 5162123"/>
              <a:gd name="connsiteY4" fmla="*/ 19557 h 3663685"/>
              <a:gd name="connsiteX5" fmla="*/ 49978 w 5162123"/>
              <a:gd name="connsiteY5" fmla="*/ 783491 h 3663685"/>
              <a:gd name="connsiteX6" fmla="*/ 456108 w 5162123"/>
              <a:gd name="connsiteY6" fmla="*/ 2921566 h 3663685"/>
              <a:gd name="connsiteX7" fmla="*/ 2928194 w 5162123"/>
              <a:gd name="connsiteY7" fmla="*/ 3422408 h 3663685"/>
              <a:gd name="connsiteX8" fmla="*/ 2905534 w 5162123"/>
              <a:gd name="connsiteY8" fmla="*/ 3663685 h 3663685"/>
              <a:gd name="connsiteX9" fmla="*/ 3560828 w 5162123"/>
              <a:gd name="connsiteY9" fmla="*/ 3417073 h 3663685"/>
              <a:gd name="connsiteX0" fmla="*/ 3560828 w 5157795"/>
              <a:gd name="connsiteY0" fmla="*/ 3417903 h 3664515"/>
              <a:gd name="connsiteX1" fmla="*/ 4637655 w 5157795"/>
              <a:gd name="connsiteY1" fmla="*/ 3062166 h 3664515"/>
              <a:gd name="connsiteX2" fmla="*/ 5157578 w 5157795"/>
              <a:gd name="connsiteY2" fmla="*/ 1525931 h 3664515"/>
              <a:gd name="connsiteX3" fmla="*/ 4672248 w 5157795"/>
              <a:gd name="connsiteY3" fmla="*/ 449532 h 3664515"/>
              <a:gd name="connsiteX4" fmla="*/ 1095047 w 5157795"/>
              <a:gd name="connsiteY4" fmla="*/ 20387 h 3664515"/>
              <a:gd name="connsiteX5" fmla="*/ 49978 w 5157795"/>
              <a:gd name="connsiteY5" fmla="*/ 784321 h 3664515"/>
              <a:gd name="connsiteX6" fmla="*/ 456108 w 5157795"/>
              <a:gd name="connsiteY6" fmla="*/ 2922396 h 3664515"/>
              <a:gd name="connsiteX7" fmla="*/ 2928194 w 5157795"/>
              <a:gd name="connsiteY7" fmla="*/ 3423238 h 3664515"/>
              <a:gd name="connsiteX8" fmla="*/ 2905534 w 5157795"/>
              <a:gd name="connsiteY8" fmla="*/ 3664515 h 3664515"/>
              <a:gd name="connsiteX9" fmla="*/ 3560828 w 5157795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525931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606926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:a16="http://schemas.microsoft.com/office/drawing/2014/main" xmlns="" id="{36FFCA00-D71B-805B-C483-CA8990A2A8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660521"/>
              </p:ext>
            </p:extLst>
          </p:nvPr>
        </p:nvGraphicFramePr>
        <p:xfrm>
          <a:off x="658756" y="397965"/>
          <a:ext cx="7061173" cy="6285854"/>
        </p:xfrm>
        <a:graphic>
          <a:graphicData uri="http://schemas.openxmlformats.org/drawingml/2006/table">
            <a:tbl>
              <a:tblPr firstRow="1" bandRow="1">
                <a:noFill/>
                <a:tableStyleId>{2D5ABB26-0587-4C30-8999-92F81FD0307C}</a:tableStyleId>
              </a:tblPr>
              <a:tblGrid>
                <a:gridCol w="46918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9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80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all" spc="150" normalizeH="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</a:rPr>
                        <a:t>Высказывание</a:t>
                      </a:r>
                      <a:endParaRPr kumimoji="0" lang="ru-RU" sz="2400" b="0" i="1" u="none" strike="noStrike" cap="all" spc="150" normalizeH="0" baseline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u="none" strike="noStrike" cap="all" spc="150" normalizeH="0" baseline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all" spc="150" normalizeH="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</a:rPr>
                        <a:t>Строчки </a:t>
                      </a:r>
                      <a:endParaRPr kumimoji="0" lang="ru-RU" sz="2400" b="0" u="none" strike="noStrike" cap="all" spc="150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u="none" strike="noStrike" cap="all" spc="150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all" spc="150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</a:rPr>
                        <a:t>из</a:t>
                      </a:r>
                      <a:endParaRPr kumimoji="0" lang="ru-RU" sz="2400" b="0" u="none" strike="noStrike" cap="all" spc="150" normalizeH="0" baseline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u="none" strike="noStrike" cap="all" spc="150" normalizeH="0" baseline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all" spc="150" normalizeH="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</a:rPr>
                        <a:t> басни</a:t>
                      </a:r>
                      <a:endParaRPr kumimoji="0" lang="ru-RU" sz="2400" b="0" i="1" u="none" strike="noStrike" cap="all" spc="150" normalizeH="0" baseline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0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Покорять игрой весь мир</a:t>
                      </a: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3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Нет гармонии</a:t>
                      </a: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alpha val="78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alpha val="784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Усесться важно</a:t>
                      </a:r>
                      <a:endParaRPr kumimoji="0" lang="ru-RU" sz="2400" b="1" i="1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4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Спорить сильнее прежнего</a:t>
                      </a: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alpha val="78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alpha val="784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7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Пришлось прилететь на </a:t>
                      </a:r>
                      <a:endParaRPr kumimoji="0" lang="ru-RU" sz="2400" b="1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шум  </a:t>
                      </a: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6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Уделить некоторое время</a:t>
                      </a: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alpha val="78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alpha val="784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27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Иметь музыкальный слух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68068" marR="168068" marT="168068" marB="168068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0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ACC118D-43D6-DF39-5C3F-93F302C6ABEE}"/>
              </a:ext>
            </a:extLst>
          </p:cNvPr>
          <p:cNvSpPr/>
          <p:nvPr/>
        </p:nvSpPr>
        <p:spPr>
          <a:xfrm>
            <a:off x="1719072" y="1389888"/>
            <a:ext cx="972921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buAutoNum type="arabicParenR"/>
            </a:pPr>
            <a:r>
              <a:rPr lang="ru-RU" altLang="ru-RU" sz="3200" dirty="0">
                <a:solidFill>
                  <a:srgbClr val="20B907"/>
                </a:solidFill>
              </a:rPr>
              <a:t>В чём видели музыканты свои неудачи? </a:t>
            </a:r>
          </a:p>
          <a:p>
            <a:pPr marL="342900" indent="-342900" algn="just">
              <a:spcBef>
                <a:spcPct val="0"/>
              </a:spcBef>
              <a:buAutoNum type="arabicParenR"/>
            </a:pPr>
            <a:r>
              <a:rPr lang="ru-RU" sz="3200" kern="0" dirty="0">
                <a:solidFill>
                  <a:srgbClr val="20B907"/>
                </a:solidFill>
              </a:rPr>
              <a:t> Почему музыка «на лад нейдёт»?</a:t>
            </a:r>
          </a:p>
          <a:p>
            <a:pPr marL="342900" indent="-342900" algn="just">
              <a:spcBef>
                <a:spcPct val="0"/>
              </a:spcBef>
              <a:buAutoNum type="arabicParenR"/>
            </a:pPr>
            <a:r>
              <a:rPr lang="ru-RU" sz="3200" kern="0" dirty="0" smtClean="0">
                <a:solidFill>
                  <a:srgbClr val="20B907"/>
                </a:solidFill>
              </a:rPr>
              <a:t>Как </a:t>
            </a:r>
            <a:r>
              <a:rPr lang="ru-RU" sz="3200" kern="0" dirty="0">
                <a:solidFill>
                  <a:srgbClr val="20B907"/>
                </a:solidFill>
              </a:rPr>
              <a:t>вы думаете, почему Крылов в судьи выбирает именно соловья?</a:t>
            </a:r>
          </a:p>
          <a:p>
            <a:pPr marL="342900" indent="-342900" algn="just">
              <a:spcBef>
                <a:spcPct val="0"/>
              </a:spcBef>
              <a:buAutoNum type="arabicParenR"/>
            </a:pPr>
            <a:r>
              <a:rPr lang="ru-RU" sz="3200" dirty="0">
                <a:solidFill>
                  <a:srgbClr val="20B907"/>
                </a:solidFill>
              </a:rPr>
              <a:t>В чем мораль басни?</a:t>
            </a:r>
          </a:p>
          <a:p>
            <a:pPr marL="342900" indent="-342900" algn="just">
              <a:spcBef>
                <a:spcPct val="0"/>
              </a:spcBef>
              <a:buAutoNum type="arabicParenR"/>
            </a:pPr>
            <a:r>
              <a:rPr lang="ru-RU" sz="3200" dirty="0">
                <a:solidFill>
                  <a:srgbClr val="20B907"/>
                </a:solidFill>
              </a:rPr>
              <a:t>Кого и что  высмеивает И. А. Крылов,?</a:t>
            </a:r>
            <a:endParaRPr lang="ru-RU" sz="3200" kern="0" dirty="0">
              <a:solidFill>
                <a:srgbClr val="20B907"/>
              </a:solidFill>
            </a:endParaRPr>
          </a:p>
          <a:p>
            <a:pPr algn="just">
              <a:spcBef>
                <a:spcPct val="0"/>
              </a:spcBef>
            </a:pPr>
            <a:endParaRPr lang="ru-RU" altLang="ru-RU" dirty="0">
              <a:solidFill>
                <a:srgbClr val="20B907"/>
              </a:solidFill>
            </a:endParaRPr>
          </a:p>
          <a:p>
            <a:pPr algn="just">
              <a:spcBef>
                <a:spcPct val="0"/>
              </a:spcBef>
            </a:pPr>
            <a:endParaRPr lang="ru-RU" altLang="ru-RU" dirty="0">
              <a:solidFill>
                <a:srgbClr val="20B90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BD3AD3-945F-1349-2F34-A21215C0C64E}"/>
              </a:ext>
            </a:extLst>
          </p:cNvPr>
          <p:cNvSpPr txBox="1"/>
          <p:nvPr/>
        </p:nvSpPr>
        <p:spPr>
          <a:xfrm>
            <a:off x="3846576" y="382262"/>
            <a:ext cx="599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Ответить на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338411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ACC118D-43D6-DF39-5C3F-93F302C6ABEE}"/>
              </a:ext>
            </a:extLst>
          </p:cNvPr>
          <p:cNvSpPr/>
          <p:nvPr/>
        </p:nvSpPr>
        <p:spPr>
          <a:xfrm>
            <a:off x="969818" y="872652"/>
            <a:ext cx="1047847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учит нас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басня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«Квартет» Ивана Андреевича  Крылова? </a:t>
            </a:r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50"/>
                </a:solidFill>
              </a:rPr>
              <a:t>Басня «Квартет» учит тому, что для успешного выполнения любой задачи необходимы не только желание и инструменты, но и соответствующие знания и навыки</a:t>
            </a:r>
            <a:r>
              <a:rPr lang="ru-RU" dirty="0">
                <a:solidFill>
                  <a:srgbClr val="00B050"/>
                </a:solidFill>
              </a:rPr>
              <a:t>. </a:t>
            </a:r>
            <a:endParaRPr lang="ru-RU" dirty="0" smtClean="0">
              <a:solidFill>
                <a:srgbClr val="00B050"/>
              </a:solidFill>
            </a:endParaRPr>
          </a:p>
          <a:p>
            <a:endParaRPr lang="ru-RU" dirty="0">
              <a:solidFill>
                <a:srgbClr val="00B050"/>
              </a:solidFill>
            </a:endParaRPr>
          </a:p>
          <a:p>
            <a:r>
              <a:rPr lang="ru-RU" dirty="0">
                <a:solidFill>
                  <a:srgbClr val="00B050"/>
                </a:solidFill>
              </a:rPr>
              <a:t>История показывает, что коллективные усилия не принесут успеха, если участники не знают, как правильно выполнять свою работу. Она подчёркивает важность профессионализма и мастерства в любом деле, а также демонстрирует, что просто смена ролей или позиций не решает проблему, если нет внутреннего понимания и способности выполнить задачу. </a:t>
            </a:r>
          </a:p>
          <a:p>
            <a:r>
              <a:rPr lang="ru-RU" dirty="0">
                <a:solidFill>
                  <a:srgbClr val="00B050"/>
                </a:solidFill>
              </a:rPr>
              <a:t>Кроме того, басня учит тому, что </a:t>
            </a:r>
            <a:r>
              <a:rPr lang="ru-RU" b="1" dirty="0">
                <a:solidFill>
                  <a:srgbClr val="0070C0"/>
                </a:solidFill>
              </a:rPr>
              <a:t>необходимо заниматься своим делом</a:t>
            </a:r>
            <a:r>
              <a:rPr lang="ru-RU" dirty="0">
                <a:solidFill>
                  <a:srgbClr val="00B050"/>
                </a:solidFill>
              </a:rPr>
              <a:t>, к которому имеется талант и способности. 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Не </a:t>
            </a:r>
            <a:r>
              <a:rPr lang="ru-RU" dirty="0">
                <a:solidFill>
                  <a:srgbClr val="00B050"/>
                </a:solidFill>
              </a:rPr>
              <a:t>стоит заниматься тем, к чему нет способности и таланта. </a:t>
            </a:r>
            <a:endParaRPr lang="ru-RU" dirty="0" smtClean="0">
              <a:solidFill>
                <a:srgbClr val="00B050"/>
              </a:solidFill>
            </a:endParaRPr>
          </a:p>
          <a:p>
            <a:endParaRPr lang="ru-RU" dirty="0">
              <a:solidFill>
                <a:srgbClr val="00B050"/>
              </a:solidFill>
            </a:endParaRPr>
          </a:p>
          <a:p>
            <a:r>
              <a:rPr lang="ru-RU" dirty="0">
                <a:solidFill>
                  <a:srgbClr val="00B050"/>
                </a:solidFill>
              </a:rPr>
              <a:t>Смысл басни лаконично отражён в русской народной пословице: </a:t>
            </a:r>
            <a:r>
              <a:rPr lang="ru-RU" dirty="0">
                <a:solidFill>
                  <a:srgbClr val="0070C0"/>
                </a:solidFill>
              </a:rPr>
              <a:t>«Дело мастера боится».</a:t>
            </a:r>
          </a:p>
          <a:p>
            <a:pPr algn="just">
              <a:spcBef>
                <a:spcPct val="0"/>
              </a:spcBef>
            </a:pPr>
            <a:endParaRPr lang="ru-RU" altLang="ru-RU" dirty="0" smtClean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endParaRPr lang="ru-RU" alt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83AF9C6E-31D5-480C-AE10-9BA3E4ED1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C904BC9-BCD7-5E52-F79B-9AEB070DF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9480"/>
          <a:stretch/>
        </p:blipFill>
        <p:spPr>
          <a:xfrm>
            <a:off x="6876265" y="10"/>
            <a:ext cx="5323369" cy="34289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D4FD143-9A44-0F9D-D818-DAC422347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15" r="-3" b="-3"/>
          <a:stretch/>
        </p:blipFill>
        <p:spPr>
          <a:xfrm>
            <a:off x="6856428" y="3428990"/>
            <a:ext cx="5323369" cy="3429000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528DE508-D184-4088-8BAB-9C020595F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44670" flipH="1" flipV="1">
            <a:off x="823875" y="765100"/>
            <a:ext cx="6127547" cy="4103052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8286"/>
              <a:gd name="connsiteY0" fmla="*/ 732148 h 764381"/>
              <a:gd name="connsiteX1" fmla="*/ 373741 w 828286"/>
              <a:gd name="connsiteY1" fmla="*/ 758094 h 764381"/>
              <a:gd name="connsiteX2" fmla="*/ 812900 w 828286"/>
              <a:gd name="connsiteY2" fmla="*/ 492334 h 764381"/>
              <a:gd name="connsiteX3" fmla="*/ 588282 w 828286"/>
              <a:gd name="connsiteY3" fmla="*/ 3783 h 764381"/>
              <a:gd name="connsiteX4" fmla="*/ 73018 w 828286"/>
              <a:gd name="connsiteY4" fmla="*/ 317689 h 764381"/>
              <a:gd name="connsiteX5" fmla="*/ 56596 w 828286"/>
              <a:gd name="connsiteY5" fmla="*/ 631100 h 764381"/>
              <a:gd name="connsiteX6" fmla="*/ 0 w 828286"/>
              <a:gd name="connsiteY6" fmla="*/ 732148 h 764381"/>
              <a:gd name="connsiteX0" fmla="*/ 0 w 826062"/>
              <a:gd name="connsiteY0" fmla="*/ 732981 h 765214"/>
              <a:gd name="connsiteX1" fmla="*/ 373741 w 826062"/>
              <a:gd name="connsiteY1" fmla="*/ 758927 h 765214"/>
              <a:gd name="connsiteX2" fmla="*/ 812900 w 826062"/>
              <a:gd name="connsiteY2" fmla="*/ 493167 h 765214"/>
              <a:gd name="connsiteX3" fmla="*/ 578202 w 826062"/>
              <a:gd name="connsiteY3" fmla="*/ 3687 h 765214"/>
              <a:gd name="connsiteX4" fmla="*/ 73018 w 826062"/>
              <a:gd name="connsiteY4" fmla="*/ 318522 h 765214"/>
              <a:gd name="connsiteX5" fmla="*/ 56596 w 826062"/>
              <a:gd name="connsiteY5" fmla="*/ 631933 h 765214"/>
              <a:gd name="connsiteX6" fmla="*/ 0 w 826062"/>
              <a:gd name="connsiteY6" fmla="*/ 732981 h 765214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596 w 814638"/>
              <a:gd name="connsiteY5" fmla="*/ 631933 h 772840"/>
              <a:gd name="connsiteX6" fmla="*/ 0 w 814638"/>
              <a:gd name="connsiteY6" fmla="*/ 732981 h 772840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868 w 814638"/>
              <a:gd name="connsiteY5" fmla="*/ 572436 h 772840"/>
              <a:gd name="connsiteX6" fmla="*/ 0 w 814638"/>
              <a:gd name="connsiteY6" fmla="*/ 732981 h 772840"/>
              <a:gd name="connsiteX0" fmla="*/ 0 w 796857"/>
              <a:gd name="connsiteY0" fmla="*/ 689320 h 765646"/>
              <a:gd name="connsiteX1" fmla="*/ 355960 w 796857"/>
              <a:gd name="connsiteY1" fmla="*/ 758927 h 765646"/>
              <a:gd name="connsiteX2" fmla="*/ 781620 w 796857"/>
              <a:gd name="connsiteY2" fmla="*/ 498244 h 765646"/>
              <a:gd name="connsiteX3" fmla="*/ 560421 w 796857"/>
              <a:gd name="connsiteY3" fmla="*/ 3687 h 765646"/>
              <a:gd name="connsiteX4" fmla="*/ 55237 w 796857"/>
              <a:gd name="connsiteY4" fmla="*/ 318522 h 765646"/>
              <a:gd name="connsiteX5" fmla="*/ 39087 w 796857"/>
              <a:gd name="connsiteY5" fmla="*/ 572436 h 765646"/>
              <a:gd name="connsiteX6" fmla="*/ 0 w 796857"/>
              <a:gd name="connsiteY6" fmla="*/ 689320 h 765646"/>
              <a:gd name="connsiteX0" fmla="*/ 0 w 795507"/>
              <a:gd name="connsiteY0" fmla="*/ 689320 h 775272"/>
              <a:gd name="connsiteX1" fmla="*/ 374922 w 795507"/>
              <a:gd name="connsiteY1" fmla="*/ 769103 h 775272"/>
              <a:gd name="connsiteX2" fmla="*/ 781620 w 795507"/>
              <a:gd name="connsiteY2" fmla="*/ 498244 h 775272"/>
              <a:gd name="connsiteX3" fmla="*/ 560421 w 795507"/>
              <a:gd name="connsiteY3" fmla="*/ 3687 h 775272"/>
              <a:gd name="connsiteX4" fmla="*/ 55237 w 795507"/>
              <a:gd name="connsiteY4" fmla="*/ 318522 h 775272"/>
              <a:gd name="connsiteX5" fmla="*/ 39087 w 795507"/>
              <a:gd name="connsiteY5" fmla="*/ 572436 h 775272"/>
              <a:gd name="connsiteX6" fmla="*/ 0 w 795507"/>
              <a:gd name="connsiteY6" fmla="*/ 689320 h 775272"/>
              <a:gd name="connsiteX0" fmla="*/ 0 w 777971"/>
              <a:gd name="connsiteY0" fmla="*/ 689320 h 774153"/>
              <a:gd name="connsiteX1" fmla="*/ 374922 w 777971"/>
              <a:gd name="connsiteY1" fmla="*/ 769103 h 774153"/>
              <a:gd name="connsiteX2" fmla="*/ 759830 w 777971"/>
              <a:gd name="connsiteY2" fmla="*/ 520993 h 774153"/>
              <a:gd name="connsiteX3" fmla="*/ 560421 w 777971"/>
              <a:gd name="connsiteY3" fmla="*/ 3687 h 774153"/>
              <a:gd name="connsiteX4" fmla="*/ 55237 w 777971"/>
              <a:gd name="connsiteY4" fmla="*/ 318522 h 774153"/>
              <a:gd name="connsiteX5" fmla="*/ 39087 w 777971"/>
              <a:gd name="connsiteY5" fmla="*/ 572436 h 774153"/>
              <a:gd name="connsiteX6" fmla="*/ 0 w 777971"/>
              <a:gd name="connsiteY6" fmla="*/ 689320 h 774153"/>
              <a:gd name="connsiteX0" fmla="*/ 0 w 775780"/>
              <a:gd name="connsiteY0" fmla="*/ 685716 h 770549"/>
              <a:gd name="connsiteX1" fmla="*/ 374922 w 775780"/>
              <a:gd name="connsiteY1" fmla="*/ 765499 h 770549"/>
              <a:gd name="connsiteX2" fmla="*/ 759830 w 775780"/>
              <a:gd name="connsiteY2" fmla="*/ 517389 h 770549"/>
              <a:gd name="connsiteX3" fmla="*/ 552817 w 775780"/>
              <a:gd name="connsiteY3" fmla="*/ 4123 h 770549"/>
              <a:gd name="connsiteX4" fmla="*/ 55237 w 775780"/>
              <a:gd name="connsiteY4" fmla="*/ 314918 h 770549"/>
              <a:gd name="connsiteX5" fmla="*/ 39087 w 775780"/>
              <a:gd name="connsiteY5" fmla="*/ 568832 h 770549"/>
              <a:gd name="connsiteX6" fmla="*/ 0 w 775780"/>
              <a:gd name="connsiteY6" fmla="*/ 685716 h 770549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7378 w 775780"/>
              <a:gd name="connsiteY5" fmla="*/ 551725 h 771114"/>
              <a:gd name="connsiteX6" fmla="*/ 0 w 775780"/>
              <a:gd name="connsiteY6" fmla="*/ 686281 h 7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780" h="771114">
                <a:moveTo>
                  <a:pt x="0" y="686281"/>
                </a:moveTo>
                <a:cubicBezTo>
                  <a:pt x="133360" y="696616"/>
                  <a:pt x="248284" y="794118"/>
                  <a:pt x="374922" y="766064"/>
                </a:cubicBezTo>
                <a:cubicBezTo>
                  <a:pt x="501560" y="738010"/>
                  <a:pt x="730181" y="644850"/>
                  <a:pt x="759830" y="517954"/>
                </a:cubicBezTo>
                <a:cubicBezTo>
                  <a:pt x="789479" y="391058"/>
                  <a:pt x="804467" y="50313"/>
                  <a:pt x="552817" y="4688"/>
                </a:cubicBezTo>
                <a:cubicBezTo>
                  <a:pt x="457090" y="-2455"/>
                  <a:pt x="101347" y="-40149"/>
                  <a:pt x="66771" y="310752"/>
                </a:cubicBezTo>
                <a:cubicBezTo>
                  <a:pt x="60690" y="417990"/>
                  <a:pt x="55238" y="487001"/>
                  <a:pt x="47378" y="551725"/>
                </a:cubicBezTo>
                <a:cubicBezTo>
                  <a:pt x="47855" y="623448"/>
                  <a:pt x="0" y="686281"/>
                  <a:pt x="0" y="68628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90A03-534C-1988-A711-78133EE6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3637"/>
            <a:ext cx="4529946" cy="235861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dirty="0">
                <a:latin typeface="Palatino Linotype" panose="02040502050505030304" pitchFamily="18" charset="0"/>
              </a:rPr>
              <a:t>Вспомним!</a:t>
            </a:r>
            <a:br>
              <a:rPr lang="ru-RU" altLang="ru-RU" sz="3200" dirty="0">
                <a:latin typeface="Palatino Linotype" panose="02040502050505030304" pitchFamily="18" charset="0"/>
              </a:rPr>
            </a:br>
            <a:r>
              <a:rPr lang="ru-RU" altLang="ru-RU" sz="3200" dirty="0">
                <a:latin typeface="Palatino Linotype" panose="02040502050505030304" pitchFamily="18" charset="0"/>
              </a:rPr>
              <a:t/>
            </a:r>
            <a:br>
              <a:rPr lang="ru-RU" altLang="ru-RU" sz="3200" dirty="0">
                <a:latin typeface="Palatino Linotype" panose="02040502050505030304" pitchFamily="18" charset="0"/>
              </a:rPr>
            </a:br>
            <a:r>
              <a:rPr lang="ru-RU" altLang="ru-RU" sz="3200" dirty="0">
                <a:latin typeface="Palatino Linotype" panose="02040502050505030304" pitchFamily="18" charset="0"/>
              </a:rPr>
              <a:t>Что такое басня</a:t>
            </a:r>
            <a:r>
              <a:rPr lang="ru-RU" altLang="ru-RU" sz="3200" dirty="0" smtClean="0">
                <a:latin typeface="Palatino Linotype" panose="02040502050505030304" pitchFamily="18" charset="0"/>
              </a:rPr>
              <a:t>?</a:t>
            </a:r>
            <a:br>
              <a:rPr lang="ru-RU" altLang="ru-RU" sz="3200" dirty="0" smtClean="0">
                <a:latin typeface="Palatino Linotype" panose="02040502050505030304" pitchFamily="18" charset="0"/>
              </a:rPr>
            </a:br>
            <a:r>
              <a:rPr lang="ru-RU" altLang="ru-RU" sz="3200" dirty="0">
                <a:latin typeface="Palatino Linotype" panose="02040502050505030304" pitchFamily="18" charset="0"/>
              </a:rPr>
              <a:t/>
            </a:r>
            <a:br>
              <a:rPr lang="ru-RU" altLang="ru-RU" sz="3200" dirty="0">
                <a:latin typeface="Palatino Linotype" panose="02040502050505030304" pitchFamily="18" charset="0"/>
              </a:rPr>
            </a:br>
            <a:r>
              <a:rPr lang="ru-RU" altLang="ru-RU" sz="3200" dirty="0">
                <a:latin typeface="Palatino Linotype" panose="02040502050505030304" pitchFamily="18" charset="0"/>
              </a:rPr>
              <a:t>Три основных элемента </a:t>
            </a:r>
            <a:r>
              <a:rPr lang="ru-RU" altLang="ru-RU" sz="3200" dirty="0" smtClean="0">
                <a:latin typeface="Palatino Linotype" panose="02040502050505030304" pitchFamily="18" charset="0"/>
              </a:rPr>
              <a:t>басни?</a:t>
            </a:r>
            <a:r>
              <a:rPr lang="en-US" altLang="ru-RU" sz="3200" dirty="0">
                <a:latin typeface="Palatino Linotype" panose="02040502050505030304" pitchFamily="18" charset="0"/>
              </a:rPr>
              <a:t/>
            </a:r>
            <a:br>
              <a:rPr lang="en-US" altLang="ru-RU" sz="3200" dirty="0">
                <a:latin typeface="Palatino Linotype" panose="02040502050505030304" pitchFamily="18" charset="0"/>
              </a:rPr>
            </a:br>
            <a:r>
              <a:rPr lang="ru-RU" altLang="ru-RU" sz="3200" dirty="0" smtClean="0">
                <a:latin typeface="Palatino Linotype" panose="02040502050505030304" pitchFamily="18" charset="0"/>
              </a:rPr>
              <a:t/>
            </a:r>
            <a:br>
              <a:rPr lang="ru-RU" altLang="ru-RU" sz="3200" dirty="0" smtClean="0">
                <a:latin typeface="Palatino Linotype" panose="02040502050505030304" pitchFamily="18" charset="0"/>
              </a:rPr>
            </a:br>
            <a:r>
              <a:rPr lang="ru-RU" altLang="ru-RU" sz="3200" dirty="0" smtClean="0">
                <a:latin typeface="Palatino Linotype" panose="02040502050505030304" pitchFamily="18" charset="0"/>
              </a:rPr>
              <a:t>Кто </a:t>
            </a:r>
            <a:r>
              <a:rPr lang="ru-RU" altLang="ru-RU" sz="3200" dirty="0">
                <a:latin typeface="Palatino Linotype" panose="02040502050505030304" pitchFamily="18" charset="0"/>
              </a:rPr>
              <a:t>обычно </a:t>
            </a:r>
            <a:r>
              <a:rPr lang="ru-RU" altLang="ru-RU" sz="3200" dirty="0" smtClean="0">
                <a:latin typeface="Palatino Linotype" panose="02040502050505030304" pitchFamily="18" charset="0"/>
              </a:rPr>
              <a:t/>
            </a:r>
            <a:br>
              <a:rPr lang="ru-RU" altLang="ru-RU" sz="3200" dirty="0" smtClean="0">
                <a:latin typeface="Palatino Linotype" panose="02040502050505030304" pitchFamily="18" charset="0"/>
              </a:rPr>
            </a:br>
            <a:r>
              <a:rPr lang="ru-RU" altLang="ru-RU" sz="3200" dirty="0" smtClean="0">
                <a:latin typeface="Palatino Linotype" panose="02040502050505030304" pitchFamily="18" charset="0"/>
              </a:rPr>
              <a:t>является </a:t>
            </a:r>
            <a:r>
              <a:rPr lang="ru-RU" altLang="ru-RU" sz="3200" dirty="0">
                <a:latin typeface="Palatino Linotype" panose="02040502050505030304" pitchFamily="18" charset="0"/>
              </a:rPr>
              <a:t>героями басни?</a:t>
            </a:r>
            <a:endParaRPr lang="ru-RU" sz="3200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xmlns="" id="{1F2E74FC-BADD-445F-AD39-2EECD522EA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44670" flipH="1" flipV="1">
            <a:off x="890785" y="823340"/>
            <a:ext cx="6127547" cy="4103052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8286"/>
              <a:gd name="connsiteY0" fmla="*/ 732148 h 764381"/>
              <a:gd name="connsiteX1" fmla="*/ 373741 w 828286"/>
              <a:gd name="connsiteY1" fmla="*/ 758094 h 764381"/>
              <a:gd name="connsiteX2" fmla="*/ 812900 w 828286"/>
              <a:gd name="connsiteY2" fmla="*/ 492334 h 764381"/>
              <a:gd name="connsiteX3" fmla="*/ 588282 w 828286"/>
              <a:gd name="connsiteY3" fmla="*/ 3783 h 764381"/>
              <a:gd name="connsiteX4" fmla="*/ 73018 w 828286"/>
              <a:gd name="connsiteY4" fmla="*/ 317689 h 764381"/>
              <a:gd name="connsiteX5" fmla="*/ 56596 w 828286"/>
              <a:gd name="connsiteY5" fmla="*/ 631100 h 764381"/>
              <a:gd name="connsiteX6" fmla="*/ 0 w 828286"/>
              <a:gd name="connsiteY6" fmla="*/ 732148 h 764381"/>
              <a:gd name="connsiteX0" fmla="*/ 0 w 826062"/>
              <a:gd name="connsiteY0" fmla="*/ 732981 h 765214"/>
              <a:gd name="connsiteX1" fmla="*/ 373741 w 826062"/>
              <a:gd name="connsiteY1" fmla="*/ 758927 h 765214"/>
              <a:gd name="connsiteX2" fmla="*/ 812900 w 826062"/>
              <a:gd name="connsiteY2" fmla="*/ 493167 h 765214"/>
              <a:gd name="connsiteX3" fmla="*/ 578202 w 826062"/>
              <a:gd name="connsiteY3" fmla="*/ 3687 h 765214"/>
              <a:gd name="connsiteX4" fmla="*/ 73018 w 826062"/>
              <a:gd name="connsiteY4" fmla="*/ 318522 h 765214"/>
              <a:gd name="connsiteX5" fmla="*/ 56596 w 826062"/>
              <a:gd name="connsiteY5" fmla="*/ 631933 h 765214"/>
              <a:gd name="connsiteX6" fmla="*/ 0 w 826062"/>
              <a:gd name="connsiteY6" fmla="*/ 732981 h 765214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596 w 814638"/>
              <a:gd name="connsiteY5" fmla="*/ 631933 h 772840"/>
              <a:gd name="connsiteX6" fmla="*/ 0 w 814638"/>
              <a:gd name="connsiteY6" fmla="*/ 732981 h 772840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868 w 814638"/>
              <a:gd name="connsiteY5" fmla="*/ 572436 h 772840"/>
              <a:gd name="connsiteX6" fmla="*/ 0 w 814638"/>
              <a:gd name="connsiteY6" fmla="*/ 732981 h 772840"/>
              <a:gd name="connsiteX0" fmla="*/ 0 w 796857"/>
              <a:gd name="connsiteY0" fmla="*/ 689320 h 765646"/>
              <a:gd name="connsiteX1" fmla="*/ 355960 w 796857"/>
              <a:gd name="connsiteY1" fmla="*/ 758927 h 765646"/>
              <a:gd name="connsiteX2" fmla="*/ 781620 w 796857"/>
              <a:gd name="connsiteY2" fmla="*/ 498244 h 765646"/>
              <a:gd name="connsiteX3" fmla="*/ 560421 w 796857"/>
              <a:gd name="connsiteY3" fmla="*/ 3687 h 765646"/>
              <a:gd name="connsiteX4" fmla="*/ 55237 w 796857"/>
              <a:gd name="connsiteY4" fmla="*/ 318522 h 765646"/>
              <a:gd name="connsiteX5" fmla="*/ 39087 w 796857"/>
              <a:gd name="connsiteY5" fmla="*/ 572436 h 765646"/>
              <a:gd name="connsiteX6" fmla="*/ 0 w 796857"/>
              <a:gd name="connsiteY6" fmla="*/ 689320 h 765646"/>
              <a:gd name="connsiteX0" fmla="*/ 0 w 795507"/>
              <a:gd name="connsiteY0" fmla="*/ 689320 h 775272"/>
              <a:gd name="connsiteX1" fmla="*/ 374922 w 795507"/>
              <a:gd name="connsiteY1" fmla="*/ 769103 h 775272"/>
              <a:gd name="connsiteX2" fmla="*/ 781620 w 795507"/>
              <a:gd name="connsiteY2" fmla="*/ 498244 h 775272"/>
              <a:gd name="connsiteX3" fmla="*/ 560421 w 795507"/>
              <a:gd name="connsiteY3" fmla="*/ 3687 h 775272"/>
              <a:gd name="connsiteX4" fmla="*/ 55237 w 795507"/>
              <a:gd name="connsiteY4" fmla="*/ 318522 h 775272"/>
              <a:gd name="connsiteX5" fmla="*/ 39087 w 795507"/>
              <a:gd name="connsiteY5" fmla="*/ 572436 h 775272"/>
              <a:gd name="connsiteX6" fmla="*/ 0 w 795507"/>
              <a:gd name="connsiteY6" fmla="*/ 689320 h 775272"/>
              <a:gd name="connsiteX0" fmla="*/ 0 w 777971"/>
              <a:gd name="connsiteY0" fmla="*/ 689320 h 774153"/>
              <a:gd name="connsiteX1" fmla="*/ 374922 w 777971"/>
              <a:gd name="connsiteY1" fmla="*/ 769103 h 774153"/>
              <a:gd name="connsiteX2" fmla="*/ 759830 w 777971"/>
              <a:gd name="connsiteY2" fmla="*/ 520993 h 774153"/>
              <a:gd name="connsiteX3" fmla="*/ 560421 w 777971"/>
              <a:gd name="connsiteY3" fmla="*/ 3687 h 774153"/>
              <a:gd name="connsiteX4" fmla="*/ 55237 w 777971"/>
              <a:gd name="connsiteY4" fmla="*/ 318522 h 774153"/>
              <a:gd name="connsiteX5" fmla="*/ 39087 w 777971"/>
              <a:gd name="connsiteY5" fmla="*/ 572436 h 774153"/>
              <a:gd name="connsiteX6" fmla="*/ 0 w 777971"/>
              <a:gd name="connsiteY6" fmla="*/ 689320 h 774153"/>
              <a:gd name="connsiteX0" fmla="*/ 0 w 775780"/>
              <a:gd name="connsiteY0" fmla="*/ 685716 h 770549"/>
              <a:gd name="connsiteX1" fmla="*/ 374922 w 775780"/>
              <a:gd name="connsiteY1" fmla="*/ 765499 h 770549"/>
              <a:gd name="connsiteX2" fmla="*/ 759830 w 775780"/>
              <a:gd name="connsiteY2" fmla="*/ 517389 h 770549"/>
              <a:gd name="connsiteX3" fmla="*/ 552817 w 775780"/>
              <a:gd name="connsiteY3" fmla="*/ 4123 h 770549"/>
              <a:gd name="connsiteX4" fmla="*/ 55237 w 775780"/>
              <a:gd name="connsiteY4" fmla="*/ 314918 h 770549"/>
              <a:gd name="connsiteX5" fmla="*/ 39087 w 775780"/>
              <a:gd name="connsiteY5" fmla="*/ 568832 h 770549"/>
              <a:gd name="connsiteX6" fmla="*/ 0 w 775780"/>
              <a:gd name="connsiteY6" fmla="*/ 685716 h 770549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7378 w 775780"/>
              <a:gd name="connsiteY5" fmla="*/ 551725 h 771114"/>
              <a:gd name="connsiteX6" fmla="*/ 0 w 775780"/>
              <a:gd name="connsiteY6" fmla="*/ 686281 h 7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780" h="771114">
                <a:moveTo>
                  <a:pt x="0" y="686281"/>
                </a:moveTo>
                <a:cubicBezTo>
                  <a:pt x="133360" y="696616"/>
                  <a:pt x="248284" y="794118"/>
                  <a:pt x="374922" y="766064"/>
                </a:cubicBezTo>
                <a:cubicBezTo>
                  <a:pt x="501560" y="738010"/>
                  <a:pt x="730181" y="644850"/>
                  <a:pt x="759830" y="517954"/>
                </a:cubicBezTo>
                <a:cubicBezTo>
                  <a:pt x="789479" y="391058"/>
                  <a:pt x="804467" y="50313"/>
                  <a:pt x="552817" y="4688"/>
                </a:cubicBezTo>
                <a:cubicBezTo>
                  <a:pt x="457090" y="-2455"/>
                  <a:pt x="101347" y="-40149"/>
                  <a:pt x="66771" y="310752"/>
                </a:cubicBezTo>
                <a:cubicBezTo>
                  <a:pt x="60690" y="417990"/>
                  <a:pt x="55238" y="487001"/>
                  <a:pt x="47378" y="551725"/>
                </a:cubicBezTo>
                <a:cubicBezTo>
                  <a:pt x="47855" y="623448"/>
                  <a:pt x="0" y="686281"/>
                  <a:pt x="0" y="68628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5387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ACC118D-43D6-DF39-5C3F-93F302C6ABEE}"/>
              </a:ext>
            </a:extLst>
          </p:cNvPr>
          <p:cNvSpPr/>
          <p:nvPr/>
        </p:nvSpPr>
        <p:spPr>
          <a:xfrm>
            <a:off x="969818" y="872652"/>
            <a:ext cx="104784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endParaRPr lang="ru-RU" altLang="ru-RU" sz="3200" dirty="0" smtClean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endParaRPr lang="ru-RU" altLang="ru-RU" sz="3200" dirty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endParaRPr lang="ru-RU" altLang="ru-RU" sz="3200" dirty="0" smtClean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endParaRPr lang="ru-RU" altLang="ru-RU" sz="3200" dirty="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ru-RU" altLang="ru-RU" sz="3200" dirty="0" smtClean="0">
                <a:solidFill>
                  <a:srgbClr val="00B050"/>
                </a:solidFill>
              </a:rPr>
              <a:t>Какие выводы вы сделали для себя, прочитав эту басню?</a:t>
            </a:r>
          </a:p>
        </p:txBody>
      </p:sp>
    </p:spTree>
    <p:extLst>
      <p:ext uri="{BB962C8B-B14F-4D97-AF65-F5344CB8AC3E}">
        <p14:creationId xmlns:p14="http://schemas.microsoft.com/office/powerpoint/2010/main" val="18974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ACC118D-43D6-DF39-5C3F-93F302C6ABEE}"/>
              </a:ext>
            </a:extLst>
          </p:cNvPr>
          <p:cNvSpPr/>
          <p:nvPr/>
        </p:nvSpPr>
        <p:spPr>
          <a:xfrm>
            <a:off x="969818" y="872652"/>
            <a:ext cx="104784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3200" dirty="0" smtClean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altLang="ru-RU" sz="3200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altLang="ru-RU" sz="3200" dirty="0" smtClean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altLang="ru-RU" sz="3200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00B050"/>
                </a:solidFill>
              </a:rPr>
              <a:t>Домашнее задание: </a:t>
            </a:r>
            <a:r>
              <a:rPr lang="ru-RU" altLang="ru-RU" sz="3200" dirty="0" smtClean="0">
                <a:solidFill>
                  <a:srgbClr val="00B050"/>
                </a:solidFill>
              </a:rPr>
              <a:t>выучить басню И.А. Крылова наизусть.</a:t>
            </a:r>
          </a:p>
          <a:p>
            <a:pPr algn="ctr">
              <a:spcBef>
                <a:spcPct val="0"/>
              </a:spcBef>
            </a:pPr>
            <a:endParaRPr lang="ru-RU" alt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ACC118D-43D6-DF39-5C3F-93F302C6ABEE}"/>
              </a:ext>
            </a:extLst>
          </p:cNvPr>
          <p:cNvSpPr/>
          <p:nvPr/>
        </p:nvSpPr>
        <p:spPr>
          <a:xfrm>
            <a:off x="969818" y="872652"/>
            <a:ext cx="104784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3200" dirty="0" smtClean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altLang="ru-RU" sz="3200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altLang="ru-RU" sz="3200" dirty="0" smtClean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altLang="ru-RU" sz="3200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dirty="0" smtClean="0">
                <a:solidFill>
                  <a:srgbClr val="00B050"/>
                </a:solidFill>
              </a:rPr>
              <a:t>Спасибо за внимание!</a:t>
            </a:r>
          </a:p>
          <a:p>
            <a:pPr algn="ctr">
              <a:spcBef>
                <a:spcPct val="0"/>
              </a:spcBef>
            </a:pPr>
            <a:endParaRPr lang="ru-RU" alt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83AF9C6E-31D5-480C-AE10-9BA3E4ED1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528DE508-D184-4088-8BAB-9C020595F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44670" flipH="1" flipV="1">
            <a:off x="823875" y="765100"/>
            <a:ext cx="6127547" cy="4103052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8286"/>
              <a:gd name="connsiteY0" fmla="*/ 732148 h 764381"/>
              <a:gd name="connsiteX1" fmla="*/ 373741 w 828286"/>
              <a:gd name="connsiteY1" fmla="*/ 758094 h 764381"/>
              <a:gd name="connsiteX2" fmla="*/ 812900 w 828286"/>
              <a:gd name="connsiteY2" fmla="*/ 492334 h 764381"/>
              <a:gd name="connsiteX3" fmla="*/ 588282 w 828286"/>
              <a:gd name="connsiteY3" fmla="*/ 3783 h 764381"/>
              <a:gd name="connsiteX4" fmla="*/ 73018 w 828286"/>
              <a:gd name="connsiteY4" fmla="*/ 317689 h 764381"/>
              <a:gd name="connsiteX5" fmla="*/ 56596 w 828286"/>
              <a:gd name="connsiteY5" fmla="*/ 631100 h 764381"/>
              <a:gd name="connsiteX6" fmla="*/ 0 w 828286"/>
              <a:gd name="connsiteY6" fmla="*/ 732148 h 764381"/>
              <a:gd name="connsiteX0" fmla="*/ 0 w 826062"/>
              <a:gd name="connsiteY0" fmla="*/ 732981 h 765214"/>
              <a:gd name="connsiteX1" fmla="*/ 373741 w 826062"/>
              <a:gd name="connsiteY1" fmla="*/ 758927 h 765214"/>
              <a:gd name="connsiteX2" fmla="*/ 812900 w 826062"/>
              <a:gd name="connsiteY2" fmla="*/ 493167 h 765214"/>
              <a:gd name="connsiteX3" fmla="*/ 578202 w 826062"/>
              <a:gd name="connsiteY3" fmla="*/ 3687 h 765214"/>
              <a:gd name="connsiteX4" fmla="*/ 73018 w 826062"/>
              <a:gd name="connsiteY4" fmla="*/ 318522 h 765214"/>
              <a:gd name="connsiteX5" fmla="*/ 56596 w 826062"/>
              <a:gd name="connsiteY5" fmla="*/ 631933 h 765214"/>
              <a:gd name="connsiteX6" fmla="*/ 0 w 826062"/>
              <a:gd name="connsiteY6" fmla="*/ 732981 h 765214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596 w 814638"/>
              <a:gd name="connsiteY5" fmla="*/ 631933 h 772840"/>
              <a:gd name="connsiteX6" fmla="*/ 0 w 814638"/>
              <a:gd name="connsiteY6" fmla="*/ 732981 h 772840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868 w 814638"/>
              <a:gd name="connsiteY5" fmla="*/ 572436 h 772840"/>
              <a:gd name="connsiteX6" fmla="*/ 0 w 814638"/>
              <a:gd name="connsiteY6" fmla="*/ 732981 h 772840"/>
              <a:gd name="connsiteX0" fmla="*/ 0 w 796857"/>
              <a:gd name="connsiteY0" fmla="*/ 689320 h 765646"/>
              <a:gd name="connsiteX1" fmla="*/ 355960 w 796857"/>
              <a:gd name="connsiteY1" fmla="*/ 758927 h 765646"/>
              <a:gd name="connsiteX2" fmla="*/ 781620 w 796857"/>
              <a:gd name="connsiteY2" fmla="*/ 498244 h 765646"/>
              <a:gd name="connsiteX3" fmla="*/ 560421 w 796857"/>
              <a:gd name="connsiteY3" fmla="*/ 3687 h 765646"/>
              <a:gd name="connsiteX4" fmla="*/ 55237 w 796857"/>
              <a:gd name="connsiteY4" fmla="*/ 318522 h 765646"/>
              <a:gd name="connsiteX5" fmla="*/ 39087 w 796857"/>
              <a:gd name="connsiteY5" fmla="*/ 572436 h 765646"/>
              <a:gd name="connsiteX6" fmla="*/ 0 w 796857"/>
              <a:gd name="connsiteY6" fmla="*/ 689320 h 765646"/>
              <a:gd name="connsiteX0" fmla="*/ 0 w 795507"/>
              <a:gd name="connsiteY0" fmla="*/ 689320 h 775272"/>
              <a:gd name="connsiteX1" fmla="*/ 374922 w 795507"/>
              <a:gd name="connsiteY1" fmla="*/ 769103 h 775272"/>
              <a:gd name="connsiteX2" fmla="*/ 781620 w 795507"/>
              <a:gd name="connsiteY2" fmla="*/ 498244 h 775272"/>
              <a:gd name="connsiteX3" fmla="*/ 560421 w 795507"/>
              <a:gd name="connsiteY3" fmla="*/ 3687 h 775272"/>
              <a:gd name="connsiteX4" fmla="*/ 55237 w 795507"/>
              <a:gd name="connsiteY4" fmla="*/ 318522 h 775272"/>
              <a:gd name="connsiteX5" fmla="*/ 39087 w 795507"/>
              <a:gd name="connsiteY5" fmla="*/ 572436 h 775272"/>
              <a:gd name="connsiteX6" fmla="*/ 0 w 795507"/>
              <a:gd name="connsiteY6" fmla="*/ 689320 h 775272"/>
              <a:gd name="connsiteX0" fmla="*/ 0 w 777971"/>
              <a:gd name="connsiteY0" fmla="*/ 689320 h 774153"/>
              <a:gd name="connsiteX1" fmla="*/ 374922 w 777971"/>
              <a:gd name="connsiteY1" fmla="*/ 769103 h 774153"/>
              <a:gd name="connsiteX2" fmla="*/ 759830 w 777971"/>
              <a:gd name="connsiteY2" fmla="*/ 520993 h 774153"/>
              <a:gd name="connsiteX3" fmla="*/ 560421 w 777971"/>
              <a:gd name="connsiteY3" fmla="*/ 3687 h 774153"/>
              <a:gd name="connsiteX4" fmla="*/ 55237 w 777971"/>
              <a:gd name="connsiteY4" fmla="*/ 318522 h 774153"/>
              <a:gd name="connsiteX5" fmla="*/ 39087 w 777971"/>
              <a:gd name="connsiteY5" fmla="*/ 572436 h 774153"/>
              <a:gd name="connsiteX6" fmla="*/ 0 w 777971"/>
              <a:gd name="connsiteY6" fmla="*/ 689320 h 774153"/>
              <a:gd name="connsiteX0" fmla="*/ 0 w 775780"/>
              <a:gd name="connsiteY0" fmla="*/ 685716 h 770549"/>
              <a:gd name="connsiteX1" fmla="*/ 374922 w 775780"/>
              <a:gd name="connsiteY1" fmla="*/ 765499 h 770549"/>
              <a:gd name="connsiteX2" fmla="*/ 759830 w 775780"/>
              <a:gd name="connsiteY2" fmla="*/ 517389 h 770549"/>
              <a:gd name="connsiteX3" fmla="*/ 552817 w 775780"/>
              <a:gd name="connsiteY3" fmla="*/ 4123 h 770549"/>
              <a:gd name="connsiteX4" fmla="*/ 55237 w 775780"/>
              <a:gd name="connsiteY4" fmla="*/ 314918 h 770549"/>
              <a:gd name="connsiteX5" fmla="*/ 39087 w 775780"/>
              <a:gd name="connsiteY5" fmla="*/ 568832 h 770549"/>
              <a:gd name="connsiteX6" fmla="*/ 0 w 775780"/>
              <a:gd name="connsiteY6" fmla="*/ 685716 h 770549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7378 w 775780"/>
              <a:gd name="connsiteY5" fmla="*/ 551725 h 771114"/>
              <a:gd name="connsiteX6" fmla="*/ 0 w 775780"/>
              <a:gd name="connsiteY6" fmla="*/ 686281 h 7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780" h="771114">
                <a:moveTo>
                  <a:pt x="0" y="686281"/>
                </a:moveTo>
                <a:cubicBezTo>
                  <a:pt x="133360" y="696616"/>
                  <a:pt x="248284" y="794118"/>
                  <a:pt x="374922" y="766064"/>
                </a:cubicBezTo>
                <a:cubicBezTo>
                  <a:pt x="501560" y="738010"/>
                  <a:pt x="730181" y="644850"/>
                  <a:pt x="759830" y="517954"/>
                </a:cubicBezTo>
                <a:cubicBezTo>
                  <a:pt x="789479" y="391058"/>
                  <a:pt x="804467" y="50313"/>
                  <a:pt x="552817" y="4688"/>
                </a:cubicBezTo>
                <a:cubicBezTo>
                  <a:pt x="457090" y="-2455"/>
                  <a:pt x="101347" y="-40149"/>
                  <a:pt x="66771" y="310752"/>
                </a:cubicBezTo>
                <a:cubicBezTo>
                  <a:pt x="60690" y="417990"/>
                  <a:pt x="55238" y="487001"/>
                  <a:pt x="47378" y="551725"/>
                </a:cubicBezTo>
                <a:cubicBezTo>
                  <a:pt x="47855" y="623448"/>
                  <a:pt x="0" y="686281"/>
                  <a:pt x="0" y="68628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90A03-534C-1988-A711-78133EE6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64" y="1714505"/>
            <a:ext cx="4599708" cy="255810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endParaRPr lang="ru-RU" sz="35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4845" y="489527"/>
            <a:ext cx="7801773" cy="5273964"/>
          </a:xfrm>
          <a:prstGeom prst="roundRect">
            <a:avLst/>
          </a:prstGeom>
          <a:solidFill>
            <a:srgbClr val="BFE2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10864" y="1394691"/>
            <a:ext cx="9645063" cy="4471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318327" y="1823099"/>
            <a:ext cx="79155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b="1" dirty="0">
                <a:latin typeface="+mj-lt"/>
              </a:rPr>
              <a:t>Басня</a:t>
            </a:r>
            <a:r>
              <a:rPr lang="ru-RU" sz="2400" dirty="0">
                <a:latin typeface="+mj-lt"/>
              </a:rPr>
              <a:t> — </a:t>
            </a:r>
            <a:r>
              <a:rPr lang="ru-RU" sz="2400" dirty="0"/>
              <a:t>короткий рассказ в стихах или прозе с прямо сформулированным моральным выводом, придающим рассказу аллегорический смысл. </a:t>
            </a:r>
            <a:endParaRPr lang="ru-RU" sz="2400" dirty="0" smtClean="0"/>
          </a:p>
          <a:p>
            <a:pPr indent="457200" algn="just"/>
            <a:endParaRPr lang="ru-RU" sz="2400" dirty="0"/>
          </a:p>
          <a:p>
            <a:pPr indent="457200" algn="just"/>
            <a:r>
              <a:rPr lang="ru-RU" sz="2400" dirty="0" smtClean="0"/>
              <a:t>В </a:t>
            </a:r>
            <a:r>
              <a:rPr lang="ru-RU" sz="2400" dirty="0"/>
              <a:t>конце или в начале басни содержится</a:t>
            </a:r>
          </a:p>
          <a:p>
            <a:pPr indent="457200" algn="just"/>
            <a:r>
              <a:rPr lang="ru-RU" sz="2400" dirty="0"/>
              <a:t>краткое нравоучительное заключение — так называемая мораль. Действующими лицами обычно выступают животные, растения, вещи. В басне высмеиваются пороки людей.</a:t>
            </a:r>
          </a:p>
          <a:p>
            <a:pPr indent="457200"/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1262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83AF9C6E-31D5-480C-AE10-9BA3E4ED1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528DE508-D184-4088-8BAB-9C020595F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44670" flipH="1" flipV="1">
            <a:off x="823875" y="765100"/>
            <a:ext cx="6127547" cy="4103052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8286"/>
              <a:gd name="connsiteY0" fmla="*/ 732148 h 764381"/>
              <a:gd name="connsiteX1" fmla="*/ 373741 w 828286"/>
              <a:gd name="connsiteY1" fmla="*/ 758094 h 764381"/>
              <a:gd name="connsiteX2" fmla="*/ 812900 w 828286"/>
              <a:gd name="connsiteY2" fmla="*/ 492334 h 764381"/>
              <a:gd name="connsiteX3" fmla="*/ 588282 w 828286"/>
              <a:gd name="connsiteY3" fmla="*/ 3783 h 764381"/>
              <a:gd name="connsiteX4" fmla="*/ 73018 w 828286"/>
              <a:gd name="connsiteY4" fmla="*/ 317689 h 764381"/>
              <a:gd name="connsiteX5" fmla="*/ 56596 w 828286"/>
              <a:gd name="connsiteY5" fmla="*/ 631100 h 764381"/>
              <a:gd name="connsiteX6" fmla="*/ 0 w 828286"/>
              <a:gd name="connsiteY6" fmla="*/ 732148 h 764381"/>
              <a:gd name="connsiteX0" fmla="*/ 0 w 826062"/>
              <a:gd name="connsiteY0" fmla="*/ 732981 h 765214"/>
              <a:gd name="connsiteX1" fmla="*/ 373741 w 826062"/>
              <a:gd name="connsiteY1" fmla="*/ 758927 h 765214"/>
              <a:gd name="connsiteX2" fmla="*/ 812900 w 826062"/>
              <a:gd name="connsiteY2" fmla="*/ 493167 h 765214"/>
              <a:gd name="connsiteX3" fmla="*/ 578202 w 826062"/>
              <a:gd name="connsiteY3" fmla="*/ 3687 h 765214"/>
              <a:gd name="connsiteX4" fmla="*/ 73018 w 826062"/>
              <a:gd name="connsiteY4" fmla="*/ 318522 h 765214"/>
              <a:gd name="connsiteX5" fmla="*/ 56596 w 826062"/>
              <a:gd name="connsiteY5" fmla="*/ 631933 h 765214"/>
              <a:gd name="connsiteX6" fmla="*/ 0 w 826062"/>
              <a:gd name="connsiteY6" fmla="*/ 732981 h 765214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596 w 814638"/>
              <a:gd name="connsiteY5" fmla="*/ 631933 h 772840"/>
              <a:gd name="connsiteX6" fmla="*/ 0 w 814638"/>
              <a:gd name="connsiteY6" fmla="*/ 732981 h 772840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868 w 814638"/>
              <a:gd name="connsiteY5" fmla="*/ 572436 h 772840"/>
              <a:gd name="connsiteX6" fmla="*/ 0 w 814638"/>
              <a:gd name="connsiteY6" fmla="*/ 732981 h 772840"/>
              <a:gd name="connsiteX0" fmla="*/ 0 w 796857"/>
              <a:gd name="connsiteY0" fmla="*/ 689320 h 765646"/>
              <a:gd name="connsiteX1" fmla="*/ 355960 w 796857"/>
              <a:gd name="connsiteY1" fmla="*/ 758927 h 765646"/>
              <a:gd name="connsiteX2" fmla="*/ 781620 w 796857"/>
              <a:gd name="connsiteY2" fmla="*/ 498244 h 765646"/>
              <a:gd name="connsiteX3" fmla="*/ 560421 w 796857"/>
              <a:gd name="connsiteY3" fmla="*/ 3687 h 765646"/>
              <a:gd name="connsiteX4" fmla="*/ 55237 w 796857"/>
              <a:gd name="connsiteY4" fmla="*/ 318522 h 765646"/>
              <a:gd name="connsiteX5" fmla="*/ 39087 w 796857"/>
              <a:gd name="connsiteY5" fmla="*/ 572436 h 765646"/>
              <a:gd name="connsiteX6" fmla="*/ 0 w 796857"/>
              <a:gd name="connsiteY6" fmla="*/ 689320 h 765646"/>
              <a:gd name="connsiteX0" fmla="*/ 0 w 795507"/>
              <a:gd name="connsiteY0" fmla="*/ 689320 h 775272"/>
              <a:gd name="connsiteX1" fmla="*/ 374922 w 795507"/>
              <a:gd name="connsiteY1" fmla="*/ 769103 h 775272"/>
              <a:gd name="connsiteX2" fmla="*/ 781620 w 795507"/>
              <a:gd name="connsiteY2" fmla="*/ 498244 h 775272"/>
              <a:gd name="connsiteX3" fmla="*/ 560421 w 795507"/>
              <a:gd name="connsiteY3" fmla="*/ 3687 h 775272"/>
              <a:gd name="connsiteX4" fmla="*/ 55237 w 795507"/>
              <a:gd name="connsiteY4" fmla="*/ 318522 h 775272"/>
              <a:gd name="connsiteX5" fmla="*/ 39087 w 795507"/>
              <a:gd name="connsiteY5" fmla="*/ 572436 h 775272"/>
              <a:gd name="connsiteX6" fmla="*/ 0 w 795507"/>
              <a:gd name="connsiteY6" fmla="*/ 689320 h 775272"/>
              <a:gd name="connsiteX0" fmla="*/ 0 w 777971"/>
              <a:gd name="connsiteY0" fmla="*/ 689320 h 774153"/>
              <a:gd name="connsiteX1" fmla="*/ 374922 w 777971"/>
              <a:gd name="connsiteY1" fmla="*/ 769103 h 774153"/>
              <a:gd name="connsiteX2" fmla="*/ 759830 w 777971"/>
              <a:gd name="connsiteY2" fmla="*/ 520993 h 774153"/>
              <a:gd name="connsiteX3" fmla="*/ 560421 w 777971"/>
              <a:gd name="connsiteY3" fmla="*/ 3687 h 774153"/>
              <a:gd name="connsiteX4" fmla="*/ 55237 w 777971"/>
              <a:gd name="connsiteY4" fmla="*/ 318522 h 774153"/>
              <a:gd name="connsiteX5" fmla="*/ 39087 w 777971"/>
              <a:gd name="connsiteY5" fmla="*/ 572436 h 774153"/>
              <a:gd name="connsiteX6" fmla="*/ 0 w 777971"/>
              <a:gd name="connsiteY6" fmla="*/ 689320 h 774153"/>
              <a:gd name="connsiteX0" fmla="*/ 0 w 775780"/>
              <a:gd name="connsiteY0" fmla="*/ 685716 h 770549"/>
              <a:gd name="connsiteX1" fmla="*/ 374922 w 775780"/>
              <a:gd name="connsiteY1" fmla="*/ 765499 h 770549"/>
              <a:gd name="connsiteX2" fmla="*/ 759830 w 775780"/>
              <a:gd name="connsiteY2" fmla="*/ 517389 h 770549"/>
              <a:gd name="connsiteX3" fmla="*/ 552817 w 775780"/>
              <a:gd name="connsiteY3" fmla="*/ 4123 h 770549"/>
              <a:gd name="connsiteX4" fmla="*/ 55237 w 775780"/>
              <a:gd name="connsiteY4" fmla="*/ 314918 h 770549"/>
              <a:gd name="connsiteX5" fmla="*/ 39087 w 775780"/>
              <a:gd name="connsiteY5" fmla="*/ 568832 h 770549"/>
              <a:gd name="connsiteX6" fmla="*/ 0 w 775780"/>
              <a:gd name="connsiteY6" fmla="*/ 685716 h 770549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7378 w 775780"/>
              <a:gd name="connsiteY5" fmla="*/ 551725 h 771114"/>
              <a:gd name="connsiteX6" fmla="*/ 0 w 775780"/>
              <a:gd name="connsiteY6" fmla="*/ 686281 h 7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780" h="771114">
                <a:moveTo>
                  <a:pt x="0" y="686281"/>
                </a:moveTo>
                <a:cubicBezTo>
                  <a:pt x="133360" y="696616"/>
                  <a:pt x="248284" y="794118"/>
                  <a:pt x="374922" y="766064"/>
                </a:cubicBezTo>
                <a:cubicBezTo>
                  <a:pt x="501560" y="738010"/>
                  <a:pt x="730181" y="644850"/>
                  <a:pt x="759830" y="517954"/>
                </a:cubicBezTo>
                <a:cubicBezTo>
                  <a:pt x="789479" y="391058"/>
                  <a:pt x="804467" y="50313"/>
                  <a:pt x="552817" y="4688"/>
                </a:cubicBezTo>
                <a:cubicBezTo>
                  <a:pt x="457090" y="-2455"/>
                  <a:pt x="101347" y="-40149"/>
                  <a:pt x="66771" y="310752"/>
                </a:cubicBezTo>
                <a:cubicBezTo>
                  <a:pt x="60690" y="417990"/>
                  <a:pt x="55238" y="487001"/>
                  <a:pt x="47378" y="551725"/>
                </a:cubicBezTo>
                <a:cubicBezTo>
                  <a:pt x="47855" y="623448"/>
                  <a:pt x="0" y="686281"/>
                  <a:pt x="0" y="68628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90A03-534C-1988-A711-78133EE6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64" y="1714505"/>
            <a:ext cx="4599708" cy="255810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endParaRPr lang="ru-RU" sz="35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4845" y="489527"/>
            <a:ext cx="7801773" cy="5273964"/>
          </a:xfrm>
          <a:prstGeom prst="roundRect">
            <a:avLst/>
          </a:prstGeom>
          <a:solidFill>
            <a:srgbClr val="BFE2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10864" y="1394691"/>
            <a:ext cx="9645063" cy="4471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52790" y="1876984"/>
            <a:ext cx="791556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3600" dirty="0" smtClean="0">
                <a:solidFill>
                  <a:srgbClr val="00B050"/>
                </a:solidFill>
                <a:latin typeface="+mj-lt"/>
              </a:rPr>
              <a:t>Мораль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3600" dirty="0" smtClean="0">
                <a:solidFill>
                  <a:srgbClr val="00B050"/>
                </a:solidFill>
                <a:latin typeface="+mj-lt"/>
              </a:rPr>
              <a:t>Аллегория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3600" dirty="0" smtClean="0">
                <a:solidFill>
                  <a:srgbClr val="00B050"/>
                </a:solidFill>
                <a:latin typeface="+mj-lt"/>
              </a:rPr>
              <a:t>Олицетворение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429164" y="489527"/>
            <a:ext cx="6530109" cy="738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921164" y="387045"/>
            <a:ext cx="852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0B907"/>
                </a:solidFill>
              </a:rPr>
              <a:t>Три основных элемента басни:</a:t>
            </a:r>
          </a:p>
        </p:txBody>
      </p:sp>
    </p:spTree>
    <p:extLst>
      <p:ext uri="{BB962C8B-B14F-4D97-AF65-F5344CB8AC3E}">
        <p14:creationId xmlns:p14="http://schemas.microsoft.com/office/powerpoint/2010/main" val="281673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83AF9C6E-31D5-480C-AE10-9BA3E4ED1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528DE508-D184-4088-8BAB-9C020595F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44670" flipH="1" flipV="1">
            <a:off x="823875" y="765100"/>
            <a:ext cx="6127547" cy="4103052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8286"/>
              <a:gd name="connsiteY0" fmla="*/ 732148 h 764381"/>
              <a:gd name="connsiteX1" fmla="*/ 373741 w 828286"/>
              <a:gd name="connsiteY1" fmla="*/ 758094 h 764381"/>
              <a:gd name="connsiteX2" fmla="*/ 812900 w 828286"/>
              <a:gd name="connsiteY2" fmla="*/ 492334 h 764381"/>
              <a:gd name="connsiteX3" fmla="*/ 588282 w 828286"/>
              <a:gd name="connsiteY3" fmla="*/ 3783 h 764381"/>
              <a:gd name="connsiteX4" fmla="*/ 73018 w 828286"/>
              <a:gd name="connsiteY4" fmla="*/ 317689 h 764381"/>
              <a:gd name="connsiteX5" fmla="*/ 56596 w 828286"/>
              <a:gd name="connsiteY5" fmla="*/ 631100 h 764381"/>
              <a:gd name="connsiteX6" fmla="*/ 0 w 828286"/>
              <a:gd name="connsiteY6" fmla="*/ 732148 h 764381"/>
              <a:gd name="connsiteX0" fmla="*/ 0 w 826062"/>
              <a:gd name="connsiteY0" fmla="*/ 732981 h 765214"/>
              <a:gd name="connsiteX1" fmla="*/ 373741 w 826062"/>
              <a:gd name="connsiteY1" fmla="*/ 758927 h 765214"/>
              <a:gd name="connsiteX2" fmla="*/ 812900 w 826062"/>
              <a:gd name="connsiteY2" fmla="*/ 493167 h 765214"/>
              <a:gd name="connsiteX3" fmla="*/ 578202 w 826062"/>
              <a:gd name="connsiteY3" fmla="*/ 3687 h 765214"/>
              <a:gd name="connsiteX4" fmla="*/ 73018 w 826062"/>
              <a:gd name="connsiteY4" fmla="*/ 318522 h 765214"/>
              <a:gd name="connsiteX5" fmla="*/ 56596 w 826062"/>
              <a:gd name="connsiteY5" fmla="*/ 631933 h 765214"/>
              <a:gd name="connsiteX6" fmla="*/ 0 w 826062"/>
              <a:gd name="connsiteY6" fmla="*/ 732981 h 765214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596 w 814638"/>
              <a:gd name="connsiteY5" fmla="*/ 631933 h 772840"/>
              <a:gd name="connsiteX6" fmla="*/ 0 w 814638"/>
              <a:gd name="connsiteY6" fmla="*/ 732981 h 772840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868 w 814638"/>
              <a:gd name="connsiteY5" fmla="*/ 572436 h 772840"/>
              <a:gd name="connsiteX6" fmla="*/ 0 w 814638"/>
              <a:gd name="connsiteY6" fmla="*/ 732981 h 772840"/>
              <a:gd name="connsiteX0" fmla="*/ 0 w 796857"/>
              <a:gd name="connsiteY0" fmla="*/ 689320 h 765646"/>
              <a:gd name="connsiteX1" fmla="*/ 355960 w 796857"/>
              <a:gd name="connsiteY1" fmla="*/ 758927 h 765646"/>
              <a:gd name="connsiteX2" fmla="*/ 781620 w 796857"/>
              <a:gd name="connsiteY2" fmla="*/ 498244 h 765646"/>
              <a:gd name="connsiteX3" fmla="*/ 560421 w 796857"/>
              <a:gd name="connsiteY3" fmla="*/ 3687 h 765646"/>
              <a:gd name="connsiteX4" fmla="*/ 55237 w 796857"/>
              <a:gd name="connsiteY4" fmla="*/ 318522 h 765646"/>
              <a:gd name="connsiteX5" fmla="*/ 39087 w 796857"/>
              <a:gd name="connsiteY5" fmla="*/ 572436 h 765646"/>
              <a:gd name="connsiteX6" fmla="*/ 0 w 796857"/>
              <a:gd name="connsiteY6" fmla="*/ 689320 h 765646"/>
              <a:gd name="connsiteX0" fmla="*/ 0 w 795507"/>
              <a:gd name="connsiteY0" fmla="*/ 689320 h 775272"/>
              <a:gd name="connsiteX1" fmla="*/ 374922 w 795507"/>
              <a:gd name="connsiteY1" fmla="*/ 769103 h 775272"/>
              <a:gd name="connsiteX2" fmla="*/ 781620 w 795507"/>
              <a:gd name="connsiteY2" fmla="*/ 498244 h 775272"/>
              <a:gd name="connsiteX3" fmla="*/ 560421 w 795507"/>
              <a:gd name="connsiteY3" fmla="*/ 3687 h 775272"/>
              <a:gd name="connsiteX4" fmla="*/ 55237 w 795507"/>
              <a:gd name="connsiteY4" fmla="*/ 318522 h 775272"/>
              <a:gd name="connsiteX5" fmla="*/ 39087 w 795507"/>
              <a:gd name="connsiteY5" fmla="*/ 572436 h 775272"/>
              <a:gd name="connsiteX6" fmla="*/ 0 w 795507"/>
              <a:gd name="connsiteY6" fmla="*/ 689320 h 775272"/>
              <a:gd name="connsiteX0" fmla="*/ 0 w 777971"/>
              <a:gd name="connsiteY0" fmla="*/ 689320 h 774153"/>
              <a:gd name="connsiteX1" fmla="*/ 374922 w 777971"/>
              <a:gd name="connsiteY1" fmla="*/ 769103 h 774153"/>
              <a:gd name="connsiteX2" fmla="*/ 759830 w 777971"/>
              <a:gd name="connsiteY2" fmla="*/ 520993 h 774153"/>
              <a:gd name="connsiteX3" fmla="*/ 560421 w 777971"/>
              <a:gd name="connsiteY3" fmla="*/ 3687 h 774153"/>
              <a:gd name="connsiteX4" fmla="*/ 55237 w 777971"/>
              <a:gd name="connsiteY4" fmla="*/ 318522 h 774153"/>
              <a:gd name="connsiteX5" fmla="*/ 39087 w 777971"/>
              <a:gd name="connsiteY5" fmla="*/ 572436 h 774153"/>
              <a:gd name="connsiteX6" fmla="*/ 0 w 777971"/>
              <a:gd name="connsiteY6" fmla="*/ 689320 h 774153"/>
              <a:gd name="connsiteX0" fmla="*/ 0 w 775780"/>
              <a:gd name="connsiteY0" fmla="*/ 685716 h 770549"/>
              <a:gd name="connsiteX1" fmla="*/ 374922 w 775780"/>
              <a:gd name="connsiteY1" fmla="*/ 765499 h 770549"/>
              <a:gd name="connsiteX2" fmla="*/ 759830 w 775780"/>
              <a:gd name="connsiteY2" fmla="*/ 517389 h 770549"/>
              <a:gd name="connsiteX3" fmla="*/ 552817 w 775780"/>
              <a:gd name="connsiteY3" fmla="*/ 4123 h 770549"/>
              <a:gd name="connsiteX4" fmla="*/ 55237 w 775780"/>
              <a:gd name="connsiteY4" fmla="*/ 314918 h 770549"/>
              <a:gd name="connsiteX5" fmla="*/ 39087 w 775780"/>
              <a:gd name="connsiteY5" fmla="*/ 568832 h 770549"/>
              <a:gd name="connsiteX6" fmla="*/ 0 w 775780"/>
              <a:gd name="connsiteY6" fmla="*/ 685716 h 770549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7378 w 775780"/>
              <a:gd name="connsiteY5" fmla="*/ 551725 h 771114"/>
              <a:gd name="connsiteX6" fmla="*/ 0 w 775780"/>
              <a:gd name="connsiteY6" fmla="*/ 686281 h 7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780" h="771114">
                <a:moveTo>
                  <a:pt x="0" y="686281"/>
                </a:moveTo>
                <a:cubicBezTo>
                  <a:pt x="133360" y="696616"/>
                  <a:pt x="248284" y="794118"/>
                  <a:pt x="374922" y="766064"/>
                </a:cubicBezTo>
                <a:cubicBezTo>
                  <a:pt x="501560" y="738010"/>
                  <a:pt x="730181" y="644850"/>
                  <a:pt x="759830" y="517954"/>
                </a:cubicBezTo>
                <a:cubicBezTo>
                  <a:pt x="789479" y="391058"/>
                  <a:pt x="804467" y="50313"/>
                  <a:pt x="552817" y="4688"/>
                </a:cubicBezTo>
                <a:cubicBezTo>
                  <a:pt x="457090" y="-2455"/>
                  <a:pt x="101347" y="-40149"/>
                  <a:pt x="66771" y="310752"/>
                </a:cubicBezTo>
                <a:cubicBezTo>
                  <a:pt x="60690" y="417990"/>
                  <a:pt x="55238" y="487001"/>
                  <a:pt x="47378" y="551725"/>
                </a:cubicBezTo>
                <a:cubicBezTo>
                  <a:pt x="47855" y="623448"/>
                  <a:pt x="0" y="686281"/>
                  <a:pt x="0" y="68628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90A03-534C-1988-A711-78133EE6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64" y="1714505"/>
            <a:ext cx="4599708" cy="255810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endParaRPr lang="ru-RU" sz="35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4845" y="489527"/>
            <a:ext cx="7801773" cy="5273964"/>
          </a:xfrm>
          <a:prstGeom prst="roundRect">
            <a:avLst/>
          </a:prstGeom>
          <a:solidFill>
            <a:srgbClr val="BFE2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2582" y="421098"/>
            <a:ext cx="9070109" cy="38515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77579" y="489527"/>
            <a:ext cx="7915564" cy="324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600" b="1" dirty="0">
                <a:solidFill>
                  <a:srgbClr val="0070C0"/>
                </a:solidFill>
                <a:latin typeface="+mj-lt"/>
              </a:rPr>
              <a:t>Мораль</a:t>
            </a:r>
            <a:r>
              <a:rPr lang="ru-RU" sz="3600" dirty="0">
                <a:solidFill>
                  <a:srgbClr val="0070C0"/>
                </a:solidFill>
                <a:latin typeface="+mj-lt"/>
              </a:rPr>
              <a:t> – нравственный поучительный вывод; нравоучение, </a:t>
            </a:r>
            <a:r>
              <a:rPr lang="ru-RU" sz="3600" dirty="0" smtClean="0">
                <a:solidFill>
                  <a:srgbClr val="0070C0"/>
                </a:solidFill>
                <a:latin typeface="+mj-lt"/>
              </a:rPr>
              <a:t>поучение.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9164" y="489527"/>
            <a:ext cx="6530109" cy="738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96" y="2880647"/>
            <a:ext cx="5340213" cy="3878443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0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83AF9C6E-31D5-480C-AE10-9BA3E4ED1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528DE508-D184-4088-8BAB-9C020595F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44670" flipH="1" flipV="1">
            <a:off x="823875" y="765100"/>
            <a:ext cx="6127547" cy="4103052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8286"/>
              <a:gd name="connsiteY0" fmla="*/ 732148 h 764381"/>
              <a:gd name="connsiteX1" fmla="*/ 373741 w 828286"/>
              <a:gd name="connsiteY1" fmla="*/ 758094 h 764381"/>
              <a:gd name="connsiteX2" fmla="*/ 812900 w 828286"/>
              <a:gd name="connsiteY2" fmla="*/ 492334 h 764381"/>
              <a:gd name="connsiteX3" fmla="*/ 588282 w 828286"/>
              <a:gd name="connsiteY3" fmla="*/ 3783 h 764381"/>
              <a:gd name="connsiteX4" fmla="*/ 73018 w 828286"/>
              <a:gd name="connsiteY4" fmla="*/ 317689 h 764381"/>
              <a:gd name="connsiteX5" fmla="*/ 56596 w 828286"/>
              <a:gd name="connsiteY5" fmla="*/ 631100 h 764381"/>
              <a:gd name="connsiteX6" fmla="*/ 0 w 828286"/>
              <a:gd name="connsiteY6" fmla="*/ 732148 h 764381"/>
              <a:gd name="connsiteX0" fmla="*/ 0 w 826062"/>
              <a:gd name="connsiteY0" fmla="*/ 732981 h 765214"/>
              <a:gd name="connsiteX1" fmla="*/ 373741 w 826062"/>
              <a:gd name="connsiteY1" fmla="*/ 758927 h 765214"/>
              <a:gd name="connsiteX2" fmla="*/ 812900 w 826062"/>
              <a:gd name="connsiteY2" fmla="*/ 493167 h 765214"/>
              <a:gd name="connsiteX3" fmla="*/ 578202 w 826062"/>
              <a:gd name="connsiteY3" fmla="*/ 3687 h 765214"/>
              <a:gd name="connsiteX4" fmla="*/ 73018 w 826062"/>
              <a:gd name="connsiteY4" fmla="*/ 318522 h 765214"/>
              <a:gd name="connsiteX5" fmla="*/ 56596 w 826062"/>
              <a:gd name="connsiteY5" fmla="*/ 631933 h 765214"/>
              <a:gd name="connsiteX6" fmla="*/ 0 w 826062"/>
              <a:gd name="connsiteY6" fmla="*/ 732981 h 765214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596 w 814638"/>
              <a:gd name="connsiteY5" fmla="*/ 631933 h 772840"/>
              <a:gd name="connsiteX6" fmla="*/ 0 w 814638"/>
              <a:gd name="connsiteY6" fmla="*/ 732981 h 772840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868 w 814638"/>
              <a:gd name="connsiteY5" fmla="*/ 572436 h 772840"/>
              <a:gd name="connsiteX6" fmla="*/ 0 w 814638"/>
              <a:gd name="connsiteY6" fmla="*/ 732981 h 772840"/>
              <a:gd name="connsiteX0" fmla="*/ 0 w 796857"/>
              <a:gd name="connsiteY0" fmla="*/ 689320 h 765646"/>
              <a:gd name="connsiteX1" fmla="*/ 355960 w 796857"/>
              <a:gd name="connsiteY1" fmla="*/ 758927 h 765646"/>
              <a:gd name="connsiteX2" fmla="*/ 781620 w 796857"/>
              <a:gd name="connsiteY2" fmla="*/ 498244 h 765646"/>
              <a:gd name="connsiteX3" fmla="*/ 560421 w 796857"/>
              <a:gd name="connsiteY3" fmla="*/ 3687 h 765646"/>
              <a:gd name="connsiteX4" fmla="*/ 55237 w 796857"/>
              <a:gd name="connsiteY4" fmla="*/ 318522 h 765646"/>
              <a:gd name="connsiteX5" fmla="*/ 39087 w 796857"/>
              <a:gd name="connsiteY5" fmla="*/ 572436 h 765646"/>
              <a:gd name="connsiteX6" fmla="*/ 0 w 796857"/>
              <a:gd name="connsiteY6" fmla="*/ 689320 h 765646"/>
              <a:gd name="connsiteX0" fmla="*/ 0 w 795507"/>
              <a:gd name="connsiteY0" fmla="*/ 689320 h 775272"/>
              <a:gd name="connsiteX1" fmla="*/ 374922 w 795507"/>
              <a:gd name="connsiteY1" fmla="*/ 769103 h 775272"/>
              <a:gd name="connsiteX2" fmla="*/ 781620 w 795507"/>
              <a:gd name="connsiteY2" fmla="*/ 498244 h 775272"/>
              <a:gd name="connsiteX3" fmla="*/ 560421 w 795507"/>
              <a:gd name="connsiteY3" fmla="*/ 3687 h 775272"/>
              <a:gd name="connsiteX4" fmla="*/ 55237 w 795507"/>
              <a:gd name="connsiteY4" fmla="*/ 318522 h 775272"/>
              <a:gd name="connsiteX5" fmla="*/ 39087 w 795507"/>
              <a:gd name="connsiteY5" fmla="*/ 572436 h 775272"/>
              <a:gd name="connsiteX6" fmla="*/ 0 w 795507"/>
              <a:gd name="connsiteY6" fmla="*/ 689320 h 775272"/>
              <a:gd name="connsiteX0" fmla="*/ 0 w 777971"/>
              <a:gd name="connsiteY0" fmla="*/ 689320 h 774153"/>
              <a:gd name="connsiteX1" fmla="*/ 374922 w 777971"/>
              <a:gd name="connsiteY1" fmla="*/ 769103 h 774153"/>
              <a:gd name="connsiteX2" fmla="*/ 759830 w 777971"/>
              <a:gd name="connsiteY2" fmla="*/ 520993 h 774153"/>
              <a:gd name="connsiteX3" fmla="*/ 560421 w 777971"/>
              <a:gd name="connsiteY3" fmla="*/ 3687 h 774153"/>
              <a:gd name="connsiteX4" fmla="*/ 55237 w 777971"/>
              <a:gd name="connsiteY4" fmla="*/ 318522 h 774153"/>
              <a:gd name="connsiteX5" fmla="*/ 39087 w 777971"/>
              <a:gd name="connsiteY5" fmla="*/ 572436 h 774153"/>
              <a:gd name="connsiteX6" fmla="*/ 0 w 777971"/>
              <a:gd name="connsiteY6" fmla="*/ 689320 h 774153"/>
              <a:gd name="connsiteX0" fmla="*/ 0 w 775780"/>
              <a:gd name="connsiteY0" fmla="*/ 685716 h 770549"/>
              <a:gd name="connsiteX1" fmla="*/ 374922 w 775780"/>
              <a:gd name="connsiteY1" fmla="*/ 765499 h 770549"/>
              <a:gd name="connsiteX2" fmla="*/ 759830 w 775780"/>
              <a:gd name="connsiteY2" fmla="*/ 517389 h 770549"/>
              <a:gd name="connsiteX3" fmla="*/ 552817 w 775780"/>
              <a:gd name="connsiteY3" fmla="*/ 4123 h 770549"/>
              <a:gd name="connsiteX4" fmla="*/ 55237 w 775780"/>
              <a:gd name="connsiteY4" fmla="*/ 314918 h 770549"/>
              <a:gd name="connsiteX5" fmla="*/ 39087 w 775780"/>
              <a:gd name="connsiteY5" fmla="*/ 568832 h 770549"/>
              <a:gd name="connsiteX6" fmla="*/ 0 w 775780"/>
              <a:gd name="connsiteY6" fmla="*/ 685716 h 770549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7378 w 775780"/>
              <a:gd name="connsiteY5" fmla="*/ 551725 h 771114"/>
              <a:gd name="connsiteX6" fmla="*/ 0 w 775780"/>
              <a:gd name="connsiteY6" fmla="*/ 686281 h 7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780" h="771114">
                <a:moveTo>
                  <a:pt x="0" y="686281"/>
                </a:moveTo>
                <a:cubicBezTo>
                  <a:pt x="133360" y="696616"/>
                  <a:pt x="248284" y="794118"/>
                  <a:pt x="374922" y="766064"/>
                </a:cubicBezTo>
                <a:cubicBezTo>
                  <a:pt x="501560" y="738010"/>
                  <a:pt x="730181" y="644850"/>
                  <a:pt x="759830" y="517954"/>
                </a:cubicBezTo>
                <a:cubicBezTo>
                  <a:pt x="789479" y="391058"/>
                  <a:pt x="804467" y="50313"/>
                  <a:pt x="552817" y="4688"/>
                </a:cubicBezTo>
                <a:cubicBezTo>
                  <a:pt x="457090" y="-2455"/>
                  <a:pt x="101347" y="-40149"/>
                  <a:pt x="66771" y="310752"/>
                </a:cubicBezTo>
                <a:cubicBezTo>
                  <a:pt x="60690" y="417990"/>
                  <a:pt x="55238" y="487001"/>
                  <a:pt x="47378" y="551725"/>
                </a:cubicBezTo>
                <a:cubicBezTo>
                  <a:pt x="47855" y="623448"/>
                  <a:pt x="0" y="686281"/>
                  <a:pt x="0" y="68628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90A03-534C-1988-A711-78133EE6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64" y="1714505"/>
            <a:ext cx="4599708" cy="255810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endParaRPr lang="ru-RU" sz="35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4845" y="489527"/>
            <a:ext cx="7801773" cy="5273964"/>
          </a:xfrm>
          <a:prstGeom prst="roundRect">
            <a:avLst/>
          </a:prstGeom>
          <a:solidFill>
            <a:srgbClr val="BFE2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10864" y="1394691"/>
            <a:ext cx="9645063" cy="4471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75613" y="1596087"/>
            <a:ext cx="7915564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rgbClr val="0070C0"/>
                </a:solidFill>
                <a:latin typeface="+mj-lt"/>
              </a:rPr>
              <a:t>Аллегория</a:t>
            </a:r>
            <a:r>
              <a:rPr lang="ru-RU" sz="3600" dirty="0">
                <a:solidFill>
                  <a:srgbClr val="0070C0"/>
                </a:solidFill>
                <a:latin typeface="+mj-lt"/>
              </a:rPr>
              <a:t> – это иносказание, воплощение какого-либо свойства человеческого характера (хитрости, глупости) в конкретном образе (лисы, осла).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9164" y="489527"/>
            <a:ext cx="6530109" cy="738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9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83AF9C6E-31D5-480C-AE10-9BA3E4ED1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528DE508-D184-4088-8BAB-9C020595FD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44670" flipH="1" flipV="1">
            <a:off x="823875" y="765100"/>
            <a:ext cx="6127547" cy="4103052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8286"/>
              <a:gd name="connsiteY0" fmla="*/ 732148 h 764381"/>
              <a:gd name="connsiteX1" fmla="*/ 373741 w 828286"/>
              <a:gd name="connsiteY1" fmla="*/ 758094 h 764381"/>
              <a:gd name="connsiteX2" fmla="*/ 812900 w 828286"/>
              <a:gd name="connsiteY2" fmla="*/ 492334 h 764381"/>
              <a:gd name="connsiteX3" fmla="*/ 588282 w 828286"/>
              <a:gd name="connsiteY3" fmla="*/ 3783 h 764381"/>
              <a:gd name="connsiteX4" fmla="*/ 73018 w 828286"/>
              <a:gd name="connsiteY4" fmla="*/ 317689 h 764381"/>
              <a:gd name="connsiteX5" fmla="*/ 56596 w 828286"/>
              <a:gd name="connsiteY5" fmla="*/ 631100 h 764381"/>
              <a:gd name="connsiteX6" fmla="*/ 0 w 828286"/>
              <a:gd name="connsiteY6" fmla="*/ 732148 h 764381"/>
              <a:gd name="connsiteX0" fmla="*/ 0 w 826062"/>
              <a:gd name="connsiteY0" fmla="*/ 732981 h 765214"/>
              <a:gd name="connsiteX1" fmla="*/ 373741 w 826062"/>
              <a:gd name="connsiteY1" fmla="*/ 758927 h 765214"/>
              <a:gd name="connsiteX2" fmla="*/ 812900 w 826062"/>
              <a:gd name="connsiteY2" fmla="*/ 493167 h 765214"/>
              <a:gd name="connsiteX3" fmla="*/ 578202 w 826062"/>
              <a:gd name="connsiteY3" fmla="*/ 3687 h 765214"/>
              <a:gd name="connsiteX4" fmla="*/ 73018 w 826062"/>
              <a:gd name="connsiteY4" fmla="*/ 318522 h 765214"/>
              <a:gd name="connsiteX5" fmla="*/ 56596 w 826062"/>
              <a:gd name="connsiteY5" fmla="*/ 631933 h 765214"/>
              <a:gd name="connsiteX6" fmla="*/ 0 w 826062"/>
              <a:gd name="connsiteY6" fmla="*/ 732981 h 765214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596 w 814638"/>
              <a:gd name="connsiteY5" fmla="*/ 631933 h 772840"/>
              <a:gd name="connsiteX6" fmla="*/ 0 w 814638"/>
              <a:gd name="connsiteY6" fmla="*/ 732981 h 772840"/>
              <a:gd name="connsiteX0" fmla="*/ 0 w 814638"/>
              <a:gd name="connsiteY0" fmla="*/ 732981 h 772840"/>
              <a:gd name="connsiteX1" fmla="*/ 373741 w 814638"/>
              <a:gd name="connsiteY1" fmla="*/ 758927 h 772840"/>
              <a:gd name="connsiteX2" fmla="*/ 799401 w 814638"/>
              <a:gd name="connsiteY2" fmla="*/ 498244 h 772840"/>
              <a:gd name="connsiteX3" fmla="*/ 578202 w 814638"/>
              <a:gd name="connsiteY3" fmla="*/ 3687 h 772840"/>
              <a:gd name="connsiteX4" fmla="*/ 73018 w 814638"/>
              <a:gd name="connsiteY4" fmla="*/ 318522 h 772840"/>
              <a:gd name="connsiteX5" fmla="*/ 56868 w 814638"/>
              <a:gd name="connsiteY5" fmla="*/ 572436 h 772840"/>
              <a:gd name="connsiteX6" fmla="*/ 0 w 814638"/>
              <a:gd name="connsiteY6" fmla="*/ 732981 h 772840"/>
              <a:gd name="connsiteX0" fmla="*/ 0 w 796857"/>
              <a:gd name="connsiteY0" fmla="*/ 689320 h 765646"/>
              <a:gd name="connsiteX1" fmla="*/ 355960 w 796857"/>
              <a:gd name="connsiteY1" fmla="*/ 758927 h 765646"/>
              <a:gd name="connsiteX2" fmla="*/ 781620 w 796857"/>
              <a:gd name="connsiteY2" fmla="*/ 498244 h 765646"/>
              <a:gd name="connsiteX3" fmla="*/ 560421 w 796857"/>
              <a:gd name="connsiteY3" fmla="*/ 3687 h 765646"/>
              <a:gd name="connsiteX4" fmla="*/ 55237 w 796857"/>
              <a:gd name="connsiteY4" fmla="*/ 318522 h 765646"/>
              <a:gd name="connsiteX5" fmla="*/ 39087 w 796857"/>
              <a:gd name="connsiteY5" fmla="*/ 572436 h 765646"/>
              <a:gd name="connsiteX6" fmla="*/ 0 w 796857"/>
              <a:gd name="connsiteY6" fmla="*/ 689320 h 765646"/>
              <a:gd name="connsiteX0" fmla="*/ 0 w 795507"/>
              <a:gd name="connsiteY0" fmla="*/ 689320 h 775272"/>
              <a:gd name="connsiteX1" fmla="*/ 374922 w 795507"/>
              <a:gd name="connsiteY1" fmla="*/ 769103 h 775272"/>
              <a:gd name="connsiteX2" fmla="*/ 781620 w 795507"/>
              <a:gd name="connsiteY2" fmla="*/ 498244 h 775272"/>
              <a:gd name="connsiteX3" fmla="*/ 560421 w 795507"/>
              <a:gd name="connsiteY3" fmla="*/ 3687 h 775272"/>
              <a:gd name="connsiteX4" fmla="*/ 55237 w 795507"/>
              <a:gd name="connsiteY4" fmla="*/ 318522 h 775272"/>
              <a:gd name="connsiteX5" fmla="*/ 39087 w 795507"/>
              <a:gd name="connsiteY5" fmla="*/ 572436 h 775272"/>
              <a:gd name="connsiteX6" fmla="*/ 0 w 795507"/>
              <a:gd name="connsiteY6" fmla="*/ 689320 h 775272"/>
              <a:gd name="connsiteX0" fmla="*/ 0 w 777971"/>
              <a:gd name="connsiteY0" fmla="*/ 689320 h 774153"/>
              <a:gd name="connsiteX1" fmla="*/ 374922 w 777971"/>
              <a:gd name="connsiteY1" fmla="*/ 769103 h 774153"/>
              <a:gd name="connsiteX2" fmla="*/ 759830 w 777971"/>
              <a:gd name="connsiteY2" fmla="*/ 520993 h 774153"/>
              <a:gd name="connsiteX3" fmla="*/ 560421 w 777971"/>
              <a:gd name="connsiteY3" fmla="*/ 3687 h 774153"/>
              <a:gd name="connsiteX4" fmla="*/ 55237 w 777971"/>
              <a:gd name="connsiteY4" fmla="*/ 318522 h 774153"/>
              <a:gd name="connsiteX5" fmla="*/ 39087 w 777971"/>
              <a:gd name="connsiteY5" fmla="*/ 572436 h 774153"/>
              <a:gd name="connsiteX6" fmla="*/ 0 w 777971"/>
              <a:gd name="connsiteY6" fmla="*/ 689320 h 774153"/>
              <a:gd name="connsiteX0" fmla="*/ 0 w 775780"/>
              <a:gd name="connsiteY0" fmla="*/ 685716 h 770549"/>
              <a:gd name="connsiteX1" fmla="*/ 374922 w 775780"/>
              <a:gd name="connsiteY1" fmla="*/ 765499 h 770549"/>
              <a:gd name="connsiteX2" fmla="*/ 759830 w 775780"/>
              <a:gd name="connsiteY2" fmla="*/ 517389 h 770549"/>
              <a:gd name="connsiteX3" fmla="*/ 552817 w 775780"/>
              <a:gd name="connsiteY3" fmla="*/ 4123 h 770549"/>
              <a:gd name="connsiteX4" fmla="*/ 55237 w 775780"/>
              <a:gd name="connsiteY4" fmla="*/ 314918 h 770549"/>
              <a:gd name="connsiteX5" fmla="*/ 39087 w 775780"/>
              <a:gd name="connsiteY5" fmla="*/ 568832 h 770549"/>
              <a:gd name="connsiteX6" fmla="*/ 0 w 775780"/>
              <a:gd name="connsiteY6" fmla="*/ 685716 h 770549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39087 w 775780"/>
              <a:gd name="connsiteY5" fmla="*/ 56939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6691 w 775780"/>
              <a:gd name="connsiteY5" fmla="*/ 565357 h 771114"/>
              <a:gd name="connsiteX6" fmla="*/ 0 w 775780"/>
              <a:gd name="connsiteY6" fmla="*/ 686281 h 771114"/>
              <a:gd name="connsiteX0" fmla="*/ 0 w 775780"/>
              <a:gd name="connsiteY0" fmla="*/ 686281 h 771114"/>
              <a:gd name="connsiteX1" fmla="*/ 374922 w 775780"/>
              <a:gd name="connsiteY1" fmla="*/ 766064 h 771114"/>
              <a:gd name="connsiteX2" fmla="*/ 759830 w 775780"/>
              <a:gd name="connsiteY2" fmla="*/ 517954 h 771114"/>
              <a:gd name="connsiteX3" fmla="*/ 552817 w 775780"/>
              <a:gd name="connsiteY3" fmla="*/ 4688 h 771114"/>
              <a:gd name="connsiteX4" fmla="*/ 66771 w 775780"/>
              <a:gd name="connsiteY4" fmla="*/ 310752 h 771114"/>
              <a:gd name="connsiteX5" fmla="*/ 47378 w 775780"/>
              <a:gd name="connsiteY5" fmla="*/ 551725 h 771114"/>
              <a:gd name="connsiteX6" fmla="*/ 0 w 775780"/>
              <a:gd name="connsiteY6" fmla="*/ 686281 h 77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780" h="771114">
                <a:moveTo>
                  <a:pt x="0" y="686281"/>
                </a:moveTo>
                <a:cubicBezTo>
                  <a:pt x="133360" y="696616"/>
                  <a:pt x="248284" y="794118"/>
                  <a:pt x="374922" y="766064"/>
                </a:cubicBezTo>
                <a:cubicBezTo>
                  <a:pt x="501560" y="738010"/>
                  <a:pt x="730181" y="644850"/>
                  <a:pt x="759830" y="517954"/>
                </a:cubicBezTo>
                <a:cubicBezTo>
                  <a:pt x="789479" y="391058"/>
                  <a:pt x="804467" y="50313"/>
                  <a:pt x="552817" y="4688"/>
                </a:cubicBezTo>
                <a:cubicBezTo>
                  <a:pt x="457090" y="-2455"/>
                  <a:pt x="101347" y="-40149"/>
                  <a:pt x="66771" y="310752"/>
                </a:cubicBezTo>
                <a:cubicBezTo>
                  <a:pt x="60690" y="417990"/>
                  <a:pt x="55238" y="487001"/>
                  <a:pt x="47378" y="551725"/>
                </a:cubicBezTo>
                <a:cubicBezTo>
                  <a:pt x="47855" y="623448"/>
                  <a:pt x="0" y="686281"/>
                  <a:pt x="0" y="68628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90A03-534C-1988-A711-78133EE60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64" y="1714505"/>
            <a:ext cx="4599708" cy="255810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endParaRPr lang="ru-RU" sz="35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4845" y="489527"/>
            <a:ext cx="7801773" cy="5273964"/>
          </a:xfrm>
          <a:prstGeom prst="roundRect">
            <a:avLst/>
          </a:prstGeom>
          <a:solidFill>
            <a:srgbClr val="BFE2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2408" y="613317"/>
            <a:ext cx="9645063" cy="355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55899" y="930309"/>
            <a:ext cx="7915564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rgbClr val="0070C0"/>
                </a:solidFill>
                <a:latin typeface="+mj-lt"/>
              </a:rPr>
              <a:t>Олицетворение</a:t>
            </a:r>
            <a:r>
              <a:rPr lang="ru-RU" sz="3600" dirty="0">
                <a:solidFill>
                  <a:srgbClr val="0070C0"/>
                </a:solidFill>
                <a:latin typeface="+mj-lt"/>
              </a:rPr>
              <a:t> – присвоение предметам неживой природы свойств живых существ.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9164" y="489527"/>
            <a:ext cx="6530109" cy="738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37" y="136059"/>
            <a:ext cx="4010025" cy="5715000"/>
          </a:xfrm>
          <a:prstGeom prst="rect">
            <a:avLst/>
          </a:prstGeom>
          <a:ln>
            <a:solidFill>
              <a:srgbClr val="20B90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90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96A35EAA-ED80-4FF1-942C-82B1D483A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415F49B-3CBC-46CF-AFB5-988852D04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7FB5426F-482B-4074-A203-9F2C2BEB0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778232E-C75B-4B3C-9201-81C0775715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40086" y="335066"/>
            <a:ext cx="7441203" cy="6013686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A7F160B5-A1CE-4576-8323-263FB7D1B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79246" y="762711"/>
            <a:ext cx="4297875" cy="4329484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73290 w 5474585"/>
              <a:gd name="connsiteY0" fmla="*/ 3417073 h 3663685"/>
              <a:gd name="connsiteX1" fmla="*/ 4950117 w 5474585"/>
              <a:gd name="connsiteY1" fmla="*/ 3061336 h 3663685"/>
              <a:gd name="connsiteX2" fmla="*/ 5470040 w 5474585"/>
              <a:gd name="connsiteY2" fmla="*/ 1525101 h 3663685"/>
              <a:gd name="connsiteX3" fmla="*/ 5072502 w 5474585"/>
              <a:gd name="connsiteY3" fmla="*/ 466701 h 3663685"/>
              <a:gd name="connsiteX4" fmla="*/ 1407509 w 5474585"/>
              <a:gd name="connsiteY4" fmla="*/ 19557 h 3663685"/>
              <a:gd name="connsiteX5" fmla="*/ 174315 w 5474585"/>
              <a:gd name="connsiteY5" fmla="*/ 783491 h 3663685"/>
              <a:gd name="connsiteX6" fmla="*/ 342149 w 5474585"/>
              <a:gd name="connsiteY6" fmla="*/ 2939564 h 3663685"/>
              <a:gd name="connsiteX7" fmla="*/ 3240656 w 5474585"/>
              <a:gd name="connsiteY7" fmla="*/ 3422408 h 3663685"/>
              <a:gd name="connsiteX8" fmla="*/ 3217996 w 5474585"/>
              <a:gd name="connsiteY8" fmla="*/ 3663685 h 3663685"/>
              <a:gd name="connsiteX9" fmla="*/ 3873290 w 5474585"/>
              <a:gd name="connsiteY9" fmla="*/ 3417073 h 3663685"/>
              <a:gd name="connsiteX0" fmla="*/ 3782561 w 5383856"/>
              <a:gd name="connsiteY0" fmla="*/ 3417073 h 3663685"/>
              <a:gd name="connsiteX1" fmla="*/ 4859388 w 5383856"/>
              <a:gd name="connsiteY1" fmla="*/ 3061336 h 3663685"/>
              <a:gd name="connsiteX2" fmla="*/ 5379311 w 5383856"/>
              <a:gd name="connsiteY2" fmla="*/ 1525101 h 3663685"/>
              <a:gd name="connsiteX3" fmla="*/ 4981773 w 5383856"/>
              <a:gd name="connsiteY3" fmla="*/ 466701 h 3663685"/>
              <a:gd name="connsiteX4" fmla="*/ 1316780 w 5383856"/>
              <a:gd name="connsiteY4" fmla="*/ 19557 h 3663685"/>
              <a:gd name="connsiteX5" fmla="*/ 271711 w 5383856"/>
              <a:gd name="connsiteY5" fmla="*/ 783491 h 3663685"/>
              <a:gd name="connsiteX6" fmla="*/ 251420 w 5383856"/>
              <a:gd name="connsiteY6" fmla="*/ 2939564 h 3663685"/>
              <a:gd name="connsiteX7" fmla="*/ 3149927 w 5383856"/>
              <a:gd name="connsiteY7" fmla="*/ 3422408 h 3663685"/>
              <a:gd name="connsiteX8" fmla="*/ 3127267 w 5383856"/>
              <a:gd name="connsiteY8" fmla="*/ 3663685 h 3663685"/>
              <a:gd name="connsiteX9" fmla="*/ 3782561 w 5383856"/>
              <a:gd name="connsiteY9" fmla="*/ 3417073 h 3663685"/>
              <a:gd name="connsiteX0" fmla="*/ 3580559 w 5181854"/>
              <a:gd name="connsiteY0" fmla="*/ 3417073 h 3663685"/>
              <a:gd name="connsiteX1" fmla="*/ 4657386 w 5181854"/>
              <a:gd name="connsiteY1" fmla="*/ 3061336 h 3663685"/>
              <a:gd name="connsiteX2" fmla="*/ 5177309 w 5181854"/>
              <a:gd name="connsiteY2" fmla="*/ 1525101 h 3663685"/>
              <a:gd name="connsiteX3" fmla="*/ 4779771 w 5181854"/>
              <a:gd name="connsiteY3" fmla="*/ 466701 h 3663685"/>
              <a:gd name="connsiteX4" fmla="*/ 1114778 w 5181854"/>
              <a:gd name="connsiteY4" fmla="*/ 19557 h 3663685"/>
              <a:gd name="connsiteX5" fmla="*/ 69709 w 5181854"/>
              <a:gd name="connsiteY5" fmla="*/ 783491 h 3663685"/>
              <a:gd name="connsiteX6" fmla="*/ 413129 w 5181854"/>
              <a:gd name="connsiteY6" fmla="*/ 3002561 h 3663685"/>
              <a:gd name="connsiteX7" fmla="*/ 2947925 w 5181854"/>
              <a:gd name="connsiteY7" fmla="*/ 3422408 h 3663685"/>
              <a:gd name="connsiteX8" fmla="*/ 2925265 w 5181854"/>
              <a:gd name="connsiteY8" fmla="*/ 3663685 h 3663685"/>
              <a:gd name="connsiteX9" fmla="*/ 3580559 w 5181854"/>
              <a:gd name="connsiteY9" fmla="*/ 3417073 h 3663685"/>
              <a:gd name="connsiteX0" fmla="*/ 3568134 w 5169429"/>
              <a:gd name="connsiteY0" fmla="*/ 3417073 h 3663685"/>
              <a:gd name="connsiteX1" fmla="*/ 4644961 w 5169429"/>
              <a:gd name="connsiteY1" fmla="*/ 3061336 h 3663685"/>
              <a:gd name="connsiteX2" fmla="*/ 5164884 w 5169429"/>
              <a:gd name="connsiteY2" fmla="*/ 1525101 h 3663685"/>
              <a:gd name="connsiteX3" fmla="*/ 4767346 w 5169429"/>
              <a:gd name="connsiteY3" fmla="*/ 466701 h 3663685"/>
              <a:gd name="connsiteX4" fmla="*/ 1102353 w 5169429"/>
              <a:gd name="connsiteY4" fmla="*/ 19557 h 3663685"/>
              <a:gd name="connsiteX5" fmla="*/ 57284 w 5169429"/>
              <a:gd name="connsiteY5" fmla="*/ 783491 h 3663685"/>
              <a:gd name="connsiteX6" fmla="*/ 438330 w 5169429"/>
              <a:gd name="connsiteY6" fmla="*/ 3020560 h 3663685"/>
              <a:gd name="connsiteX7" fmla="*/ 2935500 w 5169429"/>
              <a:gd name="connsiteY7" fmla="*/ 3422408 h 3663685"/>
              <a:gd name="connsiteX8" fmla="*/ 2912840 w 5169429"/>
              <a:gd name="connsiteY8" fmla="*/ 3663685 h 3663685"/>
              <a:gd name="connsiteX9" fmla="*/ 3568134 w 5169429"/>
              <a:gd name="connsiteY9" fmla="*/ 3417073 h 3663685"/>
              <a:gd name="connsiteX0" fmla="*/ 3568133 w 5169428"/>
              <a:gd name="connsiteY0" fmla="*/ 3417073 h 3663685"/>
              <a:gd name="connsiteX1" fmla="*/ 4644960 w 5169428"/>
              <a:gd name="connsiteY1" fmla="*/ 3061336 h 3663685"/>
              <a:gd name="connsiteX2" fmla="*/ 5164883 w 5169428"/>
              <a:gd name="connsiteY2" fmla="*/ 1525101 h 3663685"/>
              <a:gd name="connsiteX3" fmla="*/ 4767345 w 5169428"/>
              <a:gd name="connsiteY3" fmla="*/ 466701 h 3663685"/>
              <a:gd name="connsiteX4" fmla="*/ 1102352 w 5169428"/>
              <a:gd name="connsiteY4" fmla="*/ 19557 h 3663685"/>
              <a:gd name="connsiteX5" fmla="*/ 57283 w 5169428"/>
              <a:gd name="connsiteY5" fmla="*/ 783491 h 3663685"/>
              <a:gd name="connsiteX6" fmla="*/ 438329 w 5169428"/>
              <a:gd name="connsiteY6" fmla="*/ 2930565 h 3663685"/>
              <a:gd name="connsiteX7" fmla="*/ 2935499 w 5169428"/>
              <a:gd name="connsiteY7" fmla="*/ 3422408 h 3663685"/>
              <a:gd name="connsiteX8" fmla="*/ 2912839 w 5169428"/>
              <a:gd name="connsiteY8" fmla="*/ 3663685 h 3663685"/>
              <a:gd name="connsiteX9" fmla="*/ 3568133 w 5169428"/>
              <a:gd name="connsiteY9" fmla="*/ 3417073 h 3663685"/>
              <a:gd name="connsiteX0" fmla="*/ 3560828 w 5162123"/>
              <a:gd name="connsiteY0" fmla="*/ 3417073 h 3663685"/>
              <a:gd name="connsiteX1" fmla="*/ 4637655 w 5162123"/>
              <a:gd name="connsiteY1" fmla="*/ 3061336 h 3663685"/>
              <a:gd name="connsiteX2" fmla="*/ 5157578 w 5162123"/>
              <a:gd name="connsiteY2" fmla="*/ 1525101 h 3663685"/>
              <a:gd name="connsiteX3" fmla="*/ 4760040 w 5162123"/>
              <a:gd name="connsiteY3" fmla="*/ 466701 h 3663685"/>
              <a:gd name="connsiteX4" fmla="*/ 1095047 w 5162123"/>
              <a:gd name="connsiteY4" fmla="*/ 19557 h 3663685"/>
              <a:gd name="connsiteX5" fmla="*/ 49978 w 5162123"/>
              <a:gd name="connsiteY5" fmla="*/ 783491 h 3663685"/>
              <a:gd name="connsiteX6" fmla="*/ 456108 w 5162123"/>
              <a:gd name="connsiteY6" fmla="*/ 2921566 h 3663685"/>
              <a:gd name="connsiteX7" fmla="*/ 2928194 w 5162123"/>
              <a:gd name="connsiteY7" fmla="*/ 3422408 h 3663685"/>
              <a:gd name="connsiteX8" fmla="*/ 2905534 w 5162123"/>
              <a:gd name="connsiteY8" fmla="*/ 3663685 h 3663685"/>
              <a:gd name="connsiteX9" fmla="*/ 3560828 w 5162123"/>
              <a:gd name="connsiteY9" fmla="*/ 3417073 h 3663685"/>
              <a:gd name="connsiteX0" fmla="*/ 3560828 w 5157795"/>
              <a:gd name="connsiteY0" fmla="*/ 3417903 h 3664515"/>
              <a:gd name="connsiteX1" fmla="*/ 4637655 w 5157795"/>
              <a:gd name="connsiteY1" fmla="*/ 3062166 h 3664515"/>
              <a:gd name="connsiteX2" fmla="*/ 5157578 w 5157795"/>
              <a:gd name="connsiteY2" fmla="*/ 1525931 h 3664515"/>
              <a:gd name="connsiteX3" fmla="*/ 4672248 w 5157795"/>
              <a:gd name="connsiteY3" fmla="*/ 449532 h 3664515"/>
              <a:gd name="connsiteX4" fmla="*/ 1095047 w 5157795"/>
              <a:gd name="connsiteY4" fmla="*/ 20387 h 3664515"/>
              <a:gd name="connsiteX5" fmla="*/ 49978 w 5157795"/>
              <a:gd name="connsiteY5" fmla="*/ 784321 h 3664515"/>
              <a:gd name="connsiteX6" fmla="*/ 456108 w 5157795"/>
              <a:gd name="connsiteY6" fmla="*/ 2922396 h 3664515"/>
              <a:gd name="connsiteX7" fmla="*/ 2928194 w 5157795"/>
              <a:gd name="connsiteY7" fmla="*/ 3423238 h 3664515"/>
              <a:gd name="connsiteX8" fmla="*/ 2905534 w 5157795"/>
              <a:gd name="connsiteY8" fmla="*/ 3664515 h 3664515"/>
              <a:gd name="connsiteX9" fmla="*/ 3560828 w 5157795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525931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606926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93DD8D-2C1A-27D2-4F37-942CE5079835}"/>
              </a:ext>
            </a:extLst>
          </p:cNvPr>
          <p:cNvSpPr txBox="1"/>
          <p:nvPr/>
        </p:nvSpPr>
        <p:spPr>
          <a:xfrm>
            <a:off x="8151549" y="1407381"/>
            <a:ext cx="3330106" cy="2904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spcAft>
                <a:spcPts val="600"/>
              </a:spcAft>
            </a:pPr>
            <a:r>
              <a:rPr lang="en-US" sz="3600" b="1" spc="100" dirty="0">
                <a:latin typeface="+mj-lt"/>
                <a:ea typeface="+mj-ea"/>
                <a:cs typeface="+mj-cs"/>
              </a:rPr>
              <a:t>ПОСЛУШАЕМ БАСНЮ «КВАРТЕТ»</a:t>
            </a:r>
          </a:p>
          <a:p>
            <a:pPr algn="ctr" defTabSz="914400">
              <a:spcBef>
                <a:spcPct val="0"/>
              </a:spcBef>
              <a:spcAft>
                <a:spcPts val="600"/>
              </a:spcAft>
            </a:pPr>
            <a:endParaRPr lang="en-US" sz="4400" b="1" spc="1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Квартет - Басня - И.А. Крылов (720p).mp4" descr="Квартет - Басня - И.А. Крылов (720p).mp4">
            <a:hlinkClick r:id="" action="ppaction://media"/>
            <a:extLst>
              <a:ext uri="{FF2B5EF4-FFF2-40B4-BE49-F238E27FC236}">
                <a16:creationId xmlns:a16="http://schemas.microsoft.com/office/drawing/2014/main" xmlns="" id="{33814410-BE4F-D262-9EE8-98852FF9B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344" y="1365159"/>
            <a:ext cx="6917251" cy="3890951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3366780-B46E-437C-812E-406B7500D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27663" y="782008"/>
            <a:ext cx="4297875" cy="4329484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73290 w 5474585"/>
              <a:gd name="connsiteY0" fmla="*/ 3417073 h 3663685"/>
              <a:gd name="connsiteX1" fmla="*/ 4950117 w 5474585"/>
              <a:gd name="connsiteY1" fmla="*/ 3061336 h 3663685"/>
              <a:gd name="connsiteX2" fmla="*/ 5470040 w 5474585"/>
              <a:gd name="connsiteY2" fmla="*/ 1525101 h 3663685"/>
              <a:gd name="connsiteX3" fmla="*/ 5072502 w 5474585"/>
              <a:gd name="connsiteY3" fmla="*/ 466701 h 3663685"/>
              <a:gd name="connsiteX4" fmla="*/ 1407509 w 5474585"/>
              <a:gd name="connsiteY4" fmla="*/ 19557 h 3663685"/>
              <a:gd name="connsiteX5" fmla="*/ 174315 w 5474585"/>
              <a:gd name="connsiteY5" fmla="*/ 783491 h 3663685"/>
              <a:gd name="connsiteX6" fmla="*/ 342149 w 5474585"/>
              <a:gd name="connsiteY6" fmla="*/ 2939564 h 3663685"/>
              <a:gd name="connsiteX7" fmla="*/ 3240656 w 5474585"/>
              <a:gd name="connsiteY7" fmla="*/ 3422408 h 3663685"/>
              <a:gd name="connsiteX8" fmla="*/ 3217996 w 5474585"/>
              <a:gd name="connsiteY8" fmla="*/ 3663685 h 3663685"/>
              <a:gd name="connsiteX9" fmla="*/ 3873290 w 5474585"/>
              <a:gd name="connsiteY9" fmla="*/ 3417073 h 3663685"/>
              <a:gd name="connsiteX0" fmla="*/ 3782561 w 5383856"/>
              <a:gd name="connsiteY0" fmla="*/ 3417073 h 3663685"/>
              <a:gd name="connsiteX1" fmla="*/ 4859388 w 5383856"/>
              <a:gd name="connsiteY1" fmla="*/ 3061336 h 3663685"/>
              <a:gd name="connsiteX2" fmla="*/ 5379311 w 5383856"/>
              <a:gd name="connsiteY2" fmla="*/ 1525101 h 3663685"/>
              <a:gd name="connsiteX3" fmla="*/ 4981773 w 5383856"/>
              <a:gd name="connsiteY3" fmla="*/ 466701 h 3663685"/>
              <a:gd name="connsiteX4" fmla="*/ 1316780 w 5383856"/>
              <a:gd name="connsiteY4" fmla="*/ 19557 h 3663685"/>
              <a:gd name="connsiteX5" fmla="*/ 271711 w 5383856"/>
              <a:gd name="connsiteY5" fmla="*/ 783491 h 3663685"/>
              <a:gd name="connsiteX6" fmla="*/ 251420 w 5383856"/>
              <a:gd name="connsiteY6" fmla="*/ 2939564 h 3663685"/>
              <a:gd name="connsiteX7" fmla="*/ 3149927 w 5383856"/>
              <a:gd name="connsiteY7" fmla="*/ 3422408 h 3663685"/>
              <a:gd name="connsiteX8" fmla="*/ 3127267 w 5383856"/>
              <a:gd name="connsiteY8" fmla="*/ 3663685 h 3663685"/>
              <a:gd name="connsiteX9" fmla="*/ 3782561 w 5383856"/>
              <a:gd name="connsiteY9" fmla="*/ 3417073 h 3663685"/>
              <a:gd name="connsiteX0" fmla="*/ 3580559 w 5181854"/>
              <a:gd name="connsiteY0" fmla="*/ 3417073 h 3663685"/>
              <a:gd name="connsiteX1" fmla="*/ 4657386 w 5181854"/>
              <a:gd name="connsiteY1" fmla="*/ 3061336 h 3663685"/>
              <a:gd name="connsiteX2" fmla="*/ 5177309 w 5181854"/>
              <a:gd name="connsiteY2" fmla="*/ 1525101 h 3663685"/>
              <a:gd name="connsiteX3" fmla="*/ 4779771 w 5181854"/>
              <a:gd name="connsiteY3" fmla="*/ 466701 h 3663685"/>
              <a:gd name="connsiteX4" fmla="*/ 1114778 w 5181854"/>
              <a:gd name="connsiteY4" fmla="*/ 19557 h 3663685"/>
              <a:gd name="connsiteX5" fmla="*/ 69709 w 5181854"/>
              <a:gd name="connsiteY5" fmla="*/ 783491 h 3663685"/>
              <a:gd name="connsiteX6" fmla="*/ 413129 w 5181854"/>
              <a:gd name="connsiteY6" fmla="*/ 3002561 h 3663685"/>
              <a:gd name="connsiteX7" fmla="*/ 2947925 w 5181854"/>
              <a:gd name="connsiteY7" fmla="*/ 3422408 h 3663685"/>
              <a:gd name="connsiteX8" fmla="*/ 2925265 w 5181854"/>
              <a:gd name="connsiteY8" fmla="*/ 3663685 h 3663685"/>
              <a:gd name="connsiteX9" fmla="*/ 3580559 w 5181854"/>
              <a:gd name="connsiteY9" fmla="*/ 3417073 h 3663685"/>
              <a:gd name="connsiteX0" fmla="*/ 3568134 w 5169429"/>
              <a:gd name="connsiteY0" fmla="*/ 3417073 h 3663685"/>
              <a:gd name="connsiteX1" fmla="*/ 4644961 w 5169429"/>
              <a:gd name="connsiteY1" fmla="*/ 3061336 h 3663685"/>
              <a:gd name="connsiteX2" fmla="*/ 5164884 w 5169429"/>
              <a:gd name="connsiteY2" fmla="*/ 1525101 h 3663685"/>
              <a:gd name="connsiteX3" fmla="*/ 4767346 w 5169429"/>
              <a:gd name="connsiteY3" fmla="*/ 466701 h 3663685"/>
              <a:gd name="connsiteX4" fmla="*/ 1102353 w 5169429"/>
              <a:gd name="connsiteY4" fmla="*/ 19557 h 3663685"/>
              <a:gd name="connsiteX5" fmla="*/ 57284 w 5169429"/>
              <a:gd name="connsiteY5" fmla="*/ 783491 h 3663685"/>
              <a:gd name="connsiteX6" fmla="*/ 438330 w 5169429"/>
              <a:gd name="connsiteY6" fmla="*/ 3020560 h 3663685"/>
              <a:gd name="connsiteX7" fmla="*/ 2935500 w 5169429"/>
              <a:gd name="connsiteY7" fmla="*/ 3422408 h 3663685"/>
              <a:gd name="connsiteX8" fmla="*/ 2912840 w 5169429"/>
              <a:gd name="connsiteY8" fmla="*/ 3663685 h 3663685"/>
              <a:gd name="connsiteX9" fmla="*/ 3568134 w 5169429"/>
              <a:gd name="connsiteY9" fmla="*/ 3417073 h 3663685"/>
              <a:gd name="connsiteX0" fmla="*/ 3568133 w 5169428"/>
              <a:gd name="connsiteY0" fmla="*/ 3417073 h 3663685"/>
              <a:gd name="connsiteX1" fmla="*/ 4644960 w 5169428"/>
              <a:gd name="connsiteY1" fmla="*/ 3061336 h 3663685"/>
              <a:gd name="connsiteX2" fmla="*/ 5164883 w 5169428"/>
              <a:gd name="connsiteY2" fmla="*/ 1525101 h 3663685"/>
              <a:gd name="connsiteX3" fmla="*/ 4767345 w 5169428"/>
              <a:gd name="connsiteY3" fmla="*/ 466701 h 3663685"/>
              <a:gd name="connsiteX4" fmla="*/ 1102352 w 5169428"/>
              <a:gd name="connsiteY4" fmla="*/ 19557 h 3663685"/>
              <a:gd name="connsiteX5" fmla="*/ 57283 w 5169428"/>
              <a:gd name="connsiteY5" fmla="*/ 783491 h 3663685"/>
              <a:gd name="connsiteX6" fmla="*/ 438329 w 5169428"/>
              <a:gd name="connsiteY6" fmla="*/ 2930565 h 3663685"/>
              <a:gd name="connsiteX7" fmla="*/ 2935499 w 5169428"/>
              <a:gd name="connsiteY7" fmla="*/ 3422408 h 3663685"/>
              <a:gd name="connsiteX8" fmla="*/ 2912839 w 5169428"/>
              <a:gd name="connsiteY8" fmla="*/ 3663685 h 3663685"/>
              <a:gd name="connsiteX9" fmla="*/ 3568133 w 5169428"/>
              <a:gd name="connsiteY9" fmla="*/ 3417073 h 3663685"/>
              <a:gd name="connsiteX0" fmla="*/ 3560828 w 5162123"/>
              <a:gd name="connsiteY0" fmla="*/ 3417073 h 3663685"/>
              <a:gd name="connsiteX1" fmla="*/ 4637655 w 5162123"/>
              <a:gd name="connsiteY1" fmla="*/ 3061336 h 3663685"/>
              <a:gd name="connsiteX2" fmla="*/ 5157578 w 5162123"/>
              <a:gd name="connsiteY2" fmla="*/ 1525101 h 3663685"/>
              <a:gd name="connsiteX3" fmla="*/ 4760040 w 5162123"/>
              <a:gd name="connsiteY3" fmla="*/ 466701 h 3663685"/>
              <a:gd name="connsiteX4" fmla="*/ 1095047 w 5162123"/>
              <a:gd name="connsiteY4" fmla="*/ 19557 h 3663685"/>
              <a:gd name="connsiteX5" fmla="*/ 49978 w 5162123"/>
              <a:gd name="connsiteY5" fmla="*/ 783491 h 3663685"/>
              <a:gd name="connsiteX6" fmla="*/ 456108 w 5162123"/>
              <a:gd name="connsiteY6" fmla="*/ 2921566 h 3663685"/>
              <a:gd name="connsiteX7" fmla="*/ 2928194 w 5162123"/>
              <a:gd name="connsiteY7" fmla="*/ 3422408 h 3663685"/>
              <a:gd name="connsiteX8" fmla="*/ 2905534 w 5162123"/>
              <a:gd name="connsiteY8" fmla="*/ 3663685 h 3663685"/>
              <a:gd name="connsiteX9" fmla="*/ 3560828 w 5162123"/>
              <a:gd name="connsiteY9" fmla="*/ 3417073 h 3663685"/>
              <a:gd name="connsiteX0" fmla="*/ 3560828 w 5157795"/>
              <a:gd name="connsiteY0" fmla="*/ 3417903 h 3664515"/>
              <a:gd name="connsiteX1" fmla="*/ 4637655 w 5157795"/>
              <a:gd name="connsiteY1" fmla="*/ 3062166 h 3664515"/>
              <a:gd name="connsiteX2" fmla="*/ 5157578 w 5157795"/>
              <a:gd name="connsiteY2" fmla="*/ 1525931 h 3664515"/>
              <a:gd name="connsiteX3" fmla="*/ 4672248 w 5157795"/>
              <a:gd name="connsiteY3" fmla="*/ 449532 h 3664515"/>
              <a:gd name="connsiteX4" fmla="*/ 1095047 w 5157795"/>
              <a:gd name="connsiteY4" fmla="*/ 20387 h 3664515"/>
              <a:gd name="connsiteX5" fmla="*/ 49978 w 5157795"/>
              <a:gd name="connsiteY5" fmla="*/ 784321 h 3664515"/>
              <a:gd name="connsiteX6" fmla="*/ 456108 w 5157795"/>
              <a:gd name="connsiteY6" fmla="*/ 2922396 h 3664515"/>
              <a:gd name="connsiteX7" fmla="*/ 2928194 w 5157795"/>
              <a:gd name="connsiteY7" fmla="*/ 3423238 h 3664515"/>
              <a:gd name="connsiteX8" fmla="*/ 2905534 w 5157795"/>
              <a:gd name="connsiteY8" fmla="*/ 3664515 h 3664515"/>
              <a:gd name="connsiteX9" fmla="*/ 3560828 w 5157795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525931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606926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9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73AD21-963D-2B8D-CD1A-AE8AF72ABFD6}"/>
              </a:ext>
            </a:extLst>
          </p:cNvPr>
          <p:cNvSpPr txBox="1"/>
          <p:nvPr/>
        </p:nvSpPr>
        <p:spPr>
          <a:xfrm>
            <a:off x="2029968" y="2459504"/>
            <a:ext cx="8869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4000" dirty="0"/>
              <a:t>Кто герои произведения?</a:t>
            </a:r>
          </a:p>
          <a:p>
            <a:pPr marL="342900" indent="-342900">
              <a:buAutoNum type="arabicParenR"/>
            </a:pPr>
            <a:r>
              <a:rPr lang="ru-RU" sz="4000" dirty="0"/>
              <a:t>Почему басня названа «Квартет»?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385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tchatVTI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{A07BDB61-F734-CD4D-AB59-33D2825C96AF}tf10001071</Template>
  <TotalTime>337</TotalTime>
  <Words>423</Words>
  <Application>Microsoft Office PowerPoint</Application>
  <PresentationFormat>Широкоэкранный</PresentationFormat>
  <Paragraphs>96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Palatino Linotype</vt:lpstr>
      <vt:lpstr>The Hand</vt:lpstr>
      <vt:lpstr>The Serif Hand</vt:lpstr>
      <vt:lpstr>Times New Roman</vt:lpstr>
      <vt:lpstr>Wingdings</vt:lpstr>
      <vt:lpstr>ChitchatVTI</vt:lpstr>
      <vt:lpstr>Басня «Квартет» (1811)</vt:lpstr>
      <vt:lpstr>Вспомним!  Что такое басня?  Три основных элемента басни?  Кто обычно  является героями басни?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Басня «Квартет» (1811)</dc:title>
  <dc:creator>Anna Osintsova</dc:creator>
  <cp:lastModifiedBy>Елизавета</cp:lastModifiedBy>
  <cp:revision>13</cp:revision>
  <dcterms:created xsi:type="dcterms:W3CDTF">2022-04-26T19:46:51Z</dcterms:created>
  <dcterms:modified xsi:type="dcterms:W3CDTF">2025-02-24T15:42:02Z</dcterms:modified>
</cp:coreProperties>
</file>