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62" r:id="rId2"/>
    <p:sldId id="263" r:id="rId3"/>
    <p:sldId id="261" r:id="rId4"/>
    <p:sldId id="268" r:id="rId5"/>
    <p:sldId id="257" r:id="rId6"/>
    <p:sldId id="264" r:id="rId7"/>
    <p:sldId id="265" r:id="rId8"/>
    <p:sldId id="266" r:id="rId9"/>
    <p:sldId id="267" r:id="rId10"/>
  </p:sldIdLst>
  <p:sldSz cx="9144000" cy="6858000" type="screen4x3"/>
  <p:notesSz cx="6858000" cy="9144000"/>
  <p:defaultTextStyle>
    <a:defPPr>
      <a:defRPr lang="en-US"/>
    </a:defPPr>
    <a:lvl1pPr marL="0" algn="l" defTabSz="914400" rtl="0" latinLnBrk="0">
      <a:defRPr sz="1800" kern="1200">
        <a:solidFill>
          <a:schemeClr val="tx1"/>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73" d="100"/>
          <a:sy n="73" d="100"/>
        </p:scale>
        <p:origin x="-1278"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1">
        <a:schemeClr val="bg1"/>
      </p:bgRef>
    </p:bg>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2286000" y="3124200"/>
            <a:ext cx="6172200" cy="1894362"/>
          </a:xfrm>
        </p:spPr>
        <p:txBody>
          <a:bodyPr/>
          <a:lstStyle>
            <a:lvl1pPr>
              <a:defRPr b="1"/>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bwMode="auto">
          <a:xfrm rot="5400000">
            <a:off x="7764621" y="1174097"/>
            <a:ext cx="2286000" cy="381000"/>
          </a:xfrm>
        </p:spPr>
        <p:txBody>
          <a:bodyPr/>
          <a:lstStyle/>
          <a:p>
            <a:fld id="{7EAF463A-BC7C-46EE-9F1E-7F377CCA4891}" type="datetimeFigureOut">
              <a:rPr lang="en-US" smtClean="0"/>
              <a:pPr/>
              <a:t>1/31/2025</a:t>
            </a:fld>
            <a:endParaRPr lang="en-US"/>
          </a:p>
        </p:txBody>
      </p:sp>
      <p:sp>
        <p:nvSpPr>
          <p:cNvPr id="17" name="Нижний колонтитул 16"/>
          <p:cNvSpPr>
            <a:spLocks noGrp="1"/>
          </p:cNvSpPr>
          <p:nvPr>
            <p:ph type="ftr" sz="quarter" idx="11"/>
          </p:nvPr>
        </p:nvSpPr>
        <p:spPr bwMode="auto">
          <a:xfrm rot="5400000">
            <a:off x="7077269" y="4181669"/>
            <a:ext cx="3657600" cy="384048"/>
          </a:xfrm>
        </p:spPr>
        <p:txBody>
          <a:bodyPr/>
          <a:lstStyle/>
          <a:p>
            <a:endParaRPr lang="en-US"/>
          </a:p>
        </p:txBody>
      </p:sp>
      <p:sp>
        <p:nvSpPr>
          <p:cNvPr id="10" name="Прямоугольник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Прямоугольник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Прямоугольник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ая соединительная линия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Прямая соединительная линия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Прямая соединительная линия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Прямая соединительная линия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Прямая соединительная линия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Прямоугольник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Овал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Овал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Овал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Овал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Овал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Номер слайда 28"/>
          <p:cNvSpPr>
            <a:spLocks noGrp="1"/>
          </p:cNvSpPr>
          <p:nvPr>
            <p:ph type="sldNum" sz="quarter" idx="12"/>
          </p:nvPr>
        </p:nvSpPr>
        <p:spPr bwMode="auto">
          <a:xfrm>
            <a:off x="1325544" y="4928702"/>
            <a:ext cx="609600" cy="517524"/>
          </a:xfrm>
        </p:spPr>
        <p:txBody>
          <a:bodyPr/>
          <a:lstStyle/>
          <a:p>
            <a:fld id="{A483448D-3A78-4528-A469-B745A65DA480}"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7EAF463A-BC7C-46EE-9F1E-7F377CCA4891}" type="datetimeFigureOut">
              <a:rPr lang="en-US" smtClean="0"/>
              <a:pPr/>
              <a:t>1/31/2025</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9"/>
            <a:ext cx="1676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7EAF463A-BC7C-46EE-9F1E-7F377CCA4891}" type="datetimeFigureOut">
              <a:rPr lang="en-US" smtClean="0"/>
              <a:pPr/>
              <a:t>1/31/2025</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8" name="Содержимое 7"/>
          <p:cNvSpPr>
            <a:spLocks noGrp="1"/>
          </p:cNvSpPr>
          <p:nvPr>
            <p:ph sz="quarter" idx="1"/>
          </p:nvPr>
        </p:nvSpPr>
        <p:spPr>
          <a:xfrm>
            <a:off x="457200" y="1600200"/>
            <a:ext cx="7467600" cy="487375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4"/>
          </p:nvPr>
        </p:nvSpPr>
        <p:spPr/>
        <p:txBody>
          <a:bodyPr rtlCol="0"/>
          <a:lstStyle/>
          <a:p>
            <a:fld id="{7EAF463A-BC7C-46EE-9F1E-7F377CCA4891}" type="datetimeFigureOut">
              <a:rPr lang="en-US" smtClean="0"/>
              <a:pPr/>
              <a:t>1/31/2025</a:t>
            </a:fld>
            <a:endParaRPr lang="en-US"/>
          </a:p>
        </p:txBody>
      </p:sp>
      <p:sp>
        <p:nvSpPr>
          <p:cNvPr id="9" name="Номер слайда 8"/>
          <p:cNvSpPr>
            <a:spLocks noGrp="1"/>
          </p:cNvSpPr>
          <p:nvPr>
            <p:ph type="sldNum" sz="quarter" idx="15"/>
          </p:nvPr>
        </p:nvSpPr>
        <p:spPr/>
        <p:txBody>
          <a:bodyPr rtlCol="0"/>
          <a:lstStyle/>
          <a:p>
            <a:fld id="{A483448D-3A78-4528-A469-B745A65DA480}" type="slidenum">
              <a:rPr lang="en-US" smtClean="0"/>
              <a:pPr/>
              <a:t>‹#›</a:t>
            </a:fld>
            <a:endParaRPr lang="en-US"/>
          </a:p>
        </p:txBody>
      </p:sp>
      <p:sp>
        <p:nvSpPr>
          <p:cNvPr id="10" name="Нижний колонтитул 9"/>
          <p:cNvSpPr>
            <a:spLocks noGrp="1"/>
          </p:cNvSpPr>
          <p:nvPr>
            <p:ph type="ftr" sz="quarter" idx="16"/>
          </p:nvPr>
        </p:nvSpPr>
        <p:spPr/>
        <p:txBody>
          <a:bodyPr rtlCol="0"/>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86000" y="2895600"/>
            <a:ext cx="6172200" cy="2053590"/>
          </a:xfrm>
        </p:spPr>
        <p:txBody>
          <a:bodyPr/>
          <a:lstStyle>
            <a:lvl1pPr algn="l">
              <a:buNone/>
              <a:defRPr sz="3000" b="1" cap="small"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bwMode="auto">
          <a:xfrm rot="5400000">
            <a:off x="7763256" y="1170432"/>
            <a:ext cx="2286000" cy="381000"/>
          </a:xfrm>
        </p:spPr>
        <p:txBody>
          <a:bodyPr/>
          <a:lstStyle/>
          <a:p>
            <a:fld id="{7EAF463A-BC7C-46EE-9F1E-7F377CCA4891}" type="datetimeFigureOut">
              <a:rPr lang="en-US" smtClean="0"/>
              <a:pPr/>
              <a:t>1/31/2025</a:t>
            </a:fld>
            <a:endParaRPr lang="en-US"/>
          </a:p>
        </p:txBody>
      </p:sp>
      <p:sp>
        <p:nvSpPr>
          <p:cNvPr id="5" name="Нижний колонтитул 4"/>
          <p:cNvSpPr>
            <a:spLocks noGrp="1"/>
          </p:cNvSpPr>
          <p:nvPr>
            <p:ph type="ftr" sz="quarter" idx="11"/>
          </p:nvPr>
        </p:nvSpPr>
        <p:spPr bwMode="auto">
          <a:xfrm rot="5400000">
            <a:off x="7077456" y="4178808"/>
            <a:ext cx="3657600" cy="384048"/>
          </a:xfrm>
        </p:spPr>
        <p:txBody>
          <a:bodyPr/>
          <a:lstStyle/>
          <a:p>
            <a:endParaRPr lang="en-US"/>
          </a:p>
        </p:txBody>
      </p:sp>
      <p:sp>
        <p:nvSpPr>
          <p:cNvPr id="9" name="Прямоугольник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ая соединительная линия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Прямая соединительная линия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Прямая соединительная линия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Прямая соединительная линия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Прямоугольник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Овал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Овал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Овал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Овал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Овал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Прямая соединительная линия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Номер слайда 5"/>
          <p:cNvSpPr>
            <a:spLocks noGrp="1"/>
          </p:cNvSpPr>
          <p:nvPr>
            <p:ph type="sldNum" sz="quarter" idx="12"/>
          </p:nvPr>
        </p:nvSpPr>
        <p:spPr bwMode="auto">
          <a:xfrm>
            <a:off x="1340616" y="4928702"/>
            <a:ext cx="609600" cy="517524"/>
          </a:xfrm>
        </p:spPr>
        <p:txBody>
          <a:bodyPr/>
          <a:lstStyle/>
          <a:p>
            <a:fld id="{A483448D-3A78-4528-A469-B745A65DA480}"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p>
            <a:fld id="{7EAF463A-BC7C-46EE-9F1E-7F377CCA4891}" type="datetimeFigureOut">
              <a:rPr lang="en-US" smtClean="0"/>
              <a:pPr/>
              <a:t>1/31/2025</a:t>
            </a:fld>
            <a:endParaRPr lang="en-US"/>
          </a:p>
        </p:txBody>
      </p:sp>
      <p:sp>
        <p:nvSpPr>
          <p:cNvPr id="6" name="Нижний колонтитул 5"/>
          <p:cNvSpPr>
            <a:spLocks noGrp="1"/>
          </p:cNvSpPr>
          <p:nvPr>
            <p:ph type="ftr" sz="quarter" idx="11"/>
          </p:nvPr>
        </p:nvSpPr>
        <p:spPr/>
        <p:txBody>
          <a:bodyPr/>
          <a:lstStyle/>
          <a:p>
            <a:endParaRPr lang="en-US"/>
          </a:p>
        </p:txBody>
      </p:sp>
      <p:sp>
        <p:nvSpPr>
          <p:cNvPr id="7" name="Номер слайда 6"/>
          <p:cNvSpPr>
            <a:spLocks noGrp="1"/>
          </p:cNvSpPr>
          <p:nvPr>
            <p:ph type="sldNum" sz="quarter" idx="12"/>
          </p:nvPr>
        </p:nvSpPr>
        <p:spPr/>
        <p:txBody>
          <a:bodyPr/>
          <a:lstStyle/>
          <a:p>
            <a:fld id="{A483448D-3A78-4528-A469-B745A65DA480}" type="slidenum">
              <a:rPr lang="en-US" smtClean="0"/>
              <a:pPr/>
              <a:t>‹#›</a:t>
            </a:fld>
            <a:endParaRPr lang="en-US"/>
          </a:p>
        </p:txBody>
      </p:sp>
      <p:sp>
        <p:nvSpPr>
          <p:cNvPr id="9" name="Содержимое 8"/>
          <p:cNvSpPr>
            <a:spLocks noGrp="1"/>
          </p:cNvSpPr>
          <p:nvPr>
            <p:ph sz="quarter" idx="1"/>
          </p:nvPr>
        </p:nvSpPr>
        <p:spPr>
          <a:xfrm>
            <a:off x="457200" y="1600200"/>
            <a:ext cx="3657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1" name="Содержимое 10"/>
          <p:cNvSpPr>
            <a:spLocks noGrp="1"/>
          </p:cNvSpPr>
          <p:nvPr>
            <p:ph sz="quarter" idx="2"/>
          </p:nvPr>
        </p:nvSpPr>
        <p:spPr>
          <a:xfrm>
            <a:off x="4270248" y="1600200"/>
            <a:ext cx="3657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7543800" cy="1143000"/>
          </a:xfrm>
        </p:spPr>
        <p:txBody>
          <a:bodyPr anchor="b"/>
          <a:lstStyle>
            <a:lvl1pPr>
              <a:defRPr/>
            </a:lvl1pPr>
          </a:lstStyle>
          <a:p>
            <a:r>
              <a:rPr kumimoji="0" lang="ru-RU" smtClean="0"/>
              <a:t>Образец заголовка</a:t>
            </a:r>
            <a:endParaRPr kumimoji="0" lang="en-US"/>
          </a:p>
        </p:txBody>
      </p:sp>
      <p:sp>
        <p:nvSpPr>
          <p:cNvPr id="7" name="Дата 6"/>
          <p:cNvSpPr>
            <a:spLocks noGrp="1"/>
          </p:cNvSpPr>
          <p:nvPr>
            <p:ph type="dt" sz="half" idx="10"/>
          </p:nvPr>
        </p:nvSpPr>
        <p:spPr/>
        <p:txBody>
          <a:bodyPr/>
          <a:lstStyle/>
          <a:p>
            <a:fld id="{7EAF463A-BC7C-46EE-9F1E-7F377CCA4891}" type="datetimeFigureOut">
              <a:rPr lang="en-US" smtClean="0"/>
              <a:pPr/>
              <a:t>1/31/2025</a:t>
            </a:fld>
            <a:endParaRPr lang="en-US"/>
          </a:p>
        </p:txBody>
      </p:sp>
      <p:sp>
        <p:nvSpPr>
          <p:cNvPr id="8" name="Нижний колонтитул 7"/>
          <p:cNvSpPr>
            <a:spLocks noGrp="1"/>
          </p:cNvSpPr>
          <p:nvPr>
            <p:ph type="ftr" sz="quarter" idx="11"/>
          </p:nvPr>
        </p:nvSpPr>
        <p:spPr/>
        <p:txBody>
          <a:bodyPr/>
          <a:lstStyle/>
          <a:p>
            <a:endParaRPr lang="en-US"/>
          </a:p>
        </p:txBody>
      </p:sp>
      <p:sp>
        <p:nvSpPr>
          <p:cNvPr id="9" name="Номер слайда 8"/>
          <p:cNvSpPr>
            <a:spLocks noGrp="1"/>
          </p:cNvSpPr>
          <p:nvPr>
            <p:ph type="sldNum" sz="quarter" idx="12"/>
          </p:nvPr>
        </p:nvSpPr>
        <p:spPr/>
        <p:txBody>
          <a:bodyPr/>
          <a:lstStyle/>
          <a:p>
            <a:fld id="{A483448D-3A78-4528-A469-B745A65DA480}" type="slidenum">
              <a:rPr lang="en-US" smtClean="0"/>
              <a:pPr/>
              <a:t>‹#›</a:t>
            </a:fld>
            <a:endParaRPr lang="en-US"/>
          </a:p>
        </p:txBody>
      </p:sp>
      <p:sp>
        <p:nvSpPr>
          <p:cNvPr id="11" name="Содержимое 10"/>
          <p:cNvSpPr>
            <a:spLocks noGrp="1"/>
          </p:cNvSpPr>
          <p:nvPr>
            <p:ph sz="quarter" idx="2"/>
          </p:nvPr>
        </p:nvSpPr>
        <p:spPr>
          <a:xfrm>
            <a:off x="457200" y="2362200"/>
            <a:ext cx="3657600" cy="3886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quarter" idx="4"/>
          </p:nvPr>
        </p:nvSpPr>
        <p:spPr>
          <a:xfrm>
            <a:off x="4371975" y="2362200"/>
            <a:ext cx="3657600" cy="3886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2" name="Текст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smtClean="0"/>
              <a:t>Образец текста</a:t>
            </a:r>
          </a:p>
        </p:txBody>
      </p:sp>
      <p:sp>
        <p:nvSpPr>
          <p:cNvPr id="14" name="Текст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smtClean="0"/>
              <a:t>Образец текста</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6" name="Дата 5"/>
          <p:cNvSpPr>
            <a:spLocks noGrp="1"/>
          </p:cNvSpPr>
          <p:nvPr>
            <p:ph type="dt" sz="half" idx="10"/>
          </p:nvPr>
        </p:nvSpPr>
        <p:spPr/>
        <p:txBody>
          <a:bodyPr rtlCol="0"/>
          <a:lstStyle/>
          <a:p>
            <a:fld id="{7EAF463A-BC7C-46EE-9F1E-7F377CCA4891}" type="datetimeFigureOut">
              <a:rPr lang="en-US" smtClean="0"/>
              <a:pPr/>
              <a:t>1/31/2025</a:t>
            </a:fld>
            <a:endParaRPr lang="en-US"/>
          </a:p>
        </p:txBody>
      </p:sp>
      <p:sp>
        <p:nvSpPr>
          <p:cNvPr id="7" name="Номер слайда 6"/>
          <p:cNvSpPr>
            <a:spLocks noGrp="1"/>
          </p:cNvSpPr>
          <p:nvPr>
            <p:ph type="sldNum" sz="quarter" idx="11"/>
          </p:nvPr>
        </p:nvSpPr>
        <p:spPr/>
        <p:txBody>
          <a:bodyPr rtlCol="0"/>
          <a:lstStyle/>
          <a:p>
            <a:fld id="{A483448D-3A78-4528-A469-B745A65DA480}" type="slidenum">
              <a:rPr lang="en-US" smtClean="0"/>
              <a:pPr/>
              <a:t>‹#›</a:t>
            </a:fld>
            <a:endParaRPr lang="en-US"/>
          </a:p>
        </p:txBody>
      </p:sp>
      <p:sp>
        <p:nvSpPr>
          <p:cNvPr id="8" name="Нижний колонтитул 7"/>
          <p:cNvSpPr>
            <a:spLocks noGrp="1"/>
          </p:cNvSpPr>
          <p:nvPr>
            <p:ph type="ftr" sz="quarter" idx="12"/>
          </p:nvPr>
        </p:nvSpPr>
        <p:spPr/>
        <p:txBody>
          <a:bodyPr rtlCol="0"/>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7EAF463A-BC7C-46EE-9F1E-7F377CCA4891}" type="datetimeFigureOut">
              <a:rPr lang="en-US" smtClean="0"/>
              <a:pPr/>
              <a:t>1/31/2025</a:t>
            </a:fld>
            <a:endParaRPr lang="en-US"/>
          </a:p>
        </p:txBody>
      </p:sp>
      <p:sp>
        <p:nvSpPr>
          <p:cNvPr id="3" name="Нижний колонтитул 2"/>
          <p:cNvSpPr>
            <a:spLocks noGrp="1"/>
          </p:cNvSpPr>
          <p:nvPr>
            <p:ph type="ftr" sz="quarter" idx="11"/>
          </p:nvPr>
        </p:nvSpPr>
        <p:spPr/>
        <p:txBody>
          <a:bodyPr/>
          <a:lstStyle/>
          <a:p>
            <a:endParaRPr lang="en-US"/>
          </a:p>
        </p:txBody>
      </p:sp>
      <p:sp>
        <p:nvSpPr>
          <p:cNvPr id="4" name="Номер слайда 3"/>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1">
        <a:schemeClr val="bg1"/>
      </p:bgRef>
    </p:bg>
    <p:spTree>
      <p:nvGrpSpPr>
        <p:cNvPr id="1" name=""/>
        <p:cNvGrpSpPr/>
        <p:nvPr/>
      </p:nvGrpSpPr>
      <p:grpSpPr>
        <a:xfrm>
          <a:off x="0" y="0"/>
          <a:ext cx="0" cy="0"/>
          <a:chOff x="0" y="0"/>
          <a:chExt cx="0" cy="0"/>
        </a:xfrm>
      </p:grpSpPr>
      <p:sp>
        <p:nvSpPr>
          <p:cNvPr id="10" name="Прямая соединительная линия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Заголовок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ru-RU" smtClean="0"/>
              <a:t>Образец заголовка</a:t>
            </a:r>
            <a:endParaRPr kumimoji="0" lang="en-US"/>
          </a:p>
        </p:txBody>
      </p:sp>
      <p:sp>
        <p:nvSpPr>
          <p:cNvPr id="3" name="Текст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8" name="Прямая соединительная линия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Прямая соединительная линия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Прямая соединительная линия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оугольник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ая соединительная линия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Овал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Содержимое 17"/>
          <p:cNvSpPr>
            <a:spLocks noGrp="1"/>
          </p:cNvSpPr>
          <p:nvPr>
            <p:ph sz="quarter" idx="1"/>
          </p:nvPr>
        </p:nvSpPr>
        <p:spPr>
          <a:xfrm>
            <a:off x="304800" y="274320"/>
            <a:ext cx="5638800" cy="6327648"/>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4"/>
          </p:nvPr>
        </p:nvSpPr>
        <p:spPr/>
        <p:txBody>
          <a:bodyPr rtlCol="0"/>
          <a:lstStyle/>
          <a:p>
            <a:fld id="{7EAF463A-BC7C-46EE-9F1E-7F377CCA4891}" type="datetimeFigureOut">
              <a:rPr lang="en-US" smtClean="0"/>
              <a:pPr/>
              <a:t>1/31/2025</a:t>
            </a:fld>
            <a:endParaRPr lang="en-US"/>
          </a:p>
        </p:txBody>
      </p:sp>
      <p:sp>
        <p:nvSpPr>
          <p:cNvPr id="22" name="Номер слайда 21"/>
          <p:cNvSpPr>
            <a:spLocks noGrp="1"/>
          </p:cNvSpPr>
          <p:nvPr>
            <p:ph type="sldNum" sz="quarter" idx="15"/>
          </p:nvPr>
        </p:nvSpPr>
        <p:spPr/>
        <p:txBody>
          <a:bodyPr rtlCol="0"/>
          <a:lstStyle/>
          <a:p>
            <a:fld id="{A483448D-3A78-4528-A469-B745A65DA480}" type="slidenum">
              <a:rPr lang="en-US" smtClean="0"/>
              <a:pPr/>
              <a:t>‹#›</a:t>
            </a:fld>
            <a:endParaRPr lang="en-US"/>
          </a:p>
        </p:txBody>
      </p:sp>
      <p:sp>
        <p:nvSpPr>
          <p:cNvPr id="23" name="Нижний колонтитул 22"/>
          <p:cNvSpPr>
            <a:spLocks noGrp="1"/>
          </p:cNvSpPr>
          <p:nvPr>
            <p:ph type="ftr" sz="quarter" idx="16"/>
          </p:nvPr>
        </p:nvSpPr>
        <p:spPr/>
        <p:txBody>
          <a:bodyPr rtlCol="0"/>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ая соединительная линия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Овал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Заголовок 1"/>
          <p:cNvSpPr>
            <a:spLocks noGrp="1"/>
          </p:cNvSpPr>
          <p:nvPr>
            <p:ph type="title"/>
          </p:nvPr>
        </p:nvSpPr>
        <p:spPr>
          <a:xfrm rot="5400000">
            <a:off x="3350133" y="3200400"/>
            <a:ext cx="6309360" cy="457200"/>
          </a:xfrm>
        </p:spPr>
        <p:txBody>
          <a:bodyPr anchor="b"/>
          <a:lstStyle>
            <a:lvl1pPr algn="l">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ru-RU" smtClean="0"/>
              <a:t>Вставка рисунка</a:t>
            </a:r>
            <a:endParaRPr kumimoji="0" lang="en-US" dirty="0"/>
          </a:p>
        </p:txBody>
      </p:sp>
      <p:sp>
        <p:nvSpPr>
          <p:cNvPr id="4" name="Текст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10" name="Прямая соединительная линия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Прямоугольник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ая соединительная линия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Прямая соединительная линия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Прямая соединительная линия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Дата 16"/>
          <p:cNvSpPr>
            <a:spLocks noGrp="1"/>
          </p:cNvSpPr>
          <p:nvPr>
            <p:ph type="dt" sz="half" idx="10"/>
          </p:nvPr>
        </p:nvSpPr>
        <p:spPr/>
        <p:txBody>
          <a:bodyPr rtlCol="0"/>
          <a:lstStyle/>
          <a:p>
            <a:fld id="{7EAF463A-BC7C-46EE-9F1E-7F377CCA4891}" type="datetimeFigureOut">
              <a:rPr lang="en-US" smtClean="0"/>
              <a:pPr/>
              <a:t>1/31/2025</a:t>
            </a:fld>
            <a:endParaRPr lang="en-US"/>
          </a:p>
        </p:txBody>
      </p:sp>
      <p:sp>
        <p:nvSpPr>
          <p:cNvPr id="18" name="Номер слайда 17"/>
          <p:cNvSpPr>
            <a:spLocks noGrp="1"/>
          </p:cNvSpPr>
          <p:nvPr>
            <p:ph type="sldNum" sz="quarter" idx="11"/>
          </p:nvPr>
        </p:nvSpPr>
        <p:spPr/>
        <p:txBody>
          <a:bodyPr rtlCol="0"/>
          <a:lstStyle/>
          <a:p>
            <a:fld id="{A483448D-3A78-4528-A469-B745A65DA480}" type="slidenum">
              <a:rPr lang="en-US" smtClean="0"/>
              <a:pPr/>
              <a:t>‹#›</a:t>
            </a:fld>
            <a:endParaRPr lang="en-US"/>
          </a:p>
        </p:txBody>
      </p:sp>
      <p:sp>
        <p:nvSpPr>
          <p:cNvPr id="21" name="Нижний колонтитул 20"/>
          <p:cNvSpPr>
            <a:spLocks noGrp="1"/>
          </p:cNvSpPr>
          <p:nvPr>
            <p:ph type="ftr" sz="quarter" idx="12"/>
          </p:nvPr>
        </p:nvSpPr>
        <p:spPr/>
        <p:txBody>
          <a:bodyPr rtlCol="0"/>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Прямая соединительная линия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Заголовок 21"/>
          <p:cNvSpPr>
            <a:spLocks noGrp="1"/>
          </p:cNvSpPr>
          <p:nvPr>
            <p:ph type="title"/>
          </p:nvPr>
        </p:nvSpPr>
        <p:spPr>
          <a:xfrm>
            <a:off x="457200" y="274638"/>
            <a:ext cx="7467600" cy="1143000"/>
          </a:xfrm>
          <a:prstGeom prst="rect">
            <a:avLst/>
          </a:prstGeom>
        </p:spPr>
        <p:txBody>
          <a:bodyPr vert="horz" anchor="b">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7EAF463A-BC7C-46EE-9F1E-7F377CCA4891}" type="datetimeFigureOut">
              <a:rPr lang="en-US" smtClean="0"/>
              <a:pPr/>
              <a:t>1/31/2025</a:t>
            </a:fld>
            <a:endParaRPr lang="en-US"/>
          </a:p>
        </p:txBody>
      </p:sp>
      <p:sp>
        <p:nvSpPr>
          <p:cNvPr id="3" name="Нижний колонтитул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a:p>
        </p:txBody>
      </p:sp>
      <p:sp>
        <p:nvSpPr>
          <p:cNvPr id="7" name="Прямая соединительная линия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Прямая соединительная линия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Прямоугольник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ая соединительная линия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Овал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Номер слайда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A483448D-3A78-4528-A469-B745A65DA48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4373562"/>
          </a:xfrm>
        </p:spPr>
        <p:txBody>
          <a:bodyPr>
            <a:normAutofit/>
          </a:bodyPr>
          <a:lstStyle/>
          <a:p>
            <a:pPr algn="ctr"/>
            <a:r>
              <a:rPr lang="ru-RU" sz="1600" dirty="0" smtClean="0">
                <a:solidFill>
                  <a:schemeClr val="tx1"/>
                </a:solidFill>
              </a:rPr>
              <a:t>Методическая разработка</a:t>
            </a:r>
            <a:br>
              <a:rPr lang="ru-RU" sz="1600" dirty="0" smtClean="0">
                <a:solidFill>
                  <a:schemeClr val="tx1"/>
                </a:solidFill>
              </a:rPr>
            </a:br>
            <a:r>
              <a:rPr lang="ru-RU" sz="1600" dirty="0" smtClean="0">
                <a:solidFill>
                  <a:schemeClr val="tx1"/>
                </a:solidFill>
              </a:rPr>
              <a:t>Дидактическая </a:t>
            </a:r>
            <a:r>
              <a:rPr lang="ru-RU" sz="1600" dirty="0" smtClean="0">
                <a:solidFill>
                  <a:schemeClr val="tx1"/>
                </a:solidFill>
              </a:rPr>
              <a:t>игра как средство формирования у детей дошкольного возраста о здоровом образе жизни</a:t>
            </a:r>
            <a:r>
              <a:rPr lang="ru-RU" dirty="0" smtClean="0">
                <a:solidFill>
                  <a:schemeClr val="tx1"/>
                </a:solidFill>
              </a:rPr>
              <a:t/>
            </a:r>
            <a:br>
              <a:rPr lang="ru-RU" dirty="0" smtClean="0">
                <a:solidFill>
                  <a:schemeClr val="tx1"/>
                </a:solidFill>
              </a:rPr>
            </a:br>
            <a:r>
              <a:rPr lang="ru-RU" dirty="0" smtClean="0">
                <a:solidFill>
                  <a:schemeClr val="tx1"/>
                </a:solidFill>
              </a:rPr>
              <a:t/>
            </a:r>
            <a:br>
              <a:rPr lang="ru-RU" dirty="0" smtClean="0">
                <a:solidFill>
                  <a:schemeClr val="tx1"/>
                </a:solidFill>
              </a:rPr>
            </a:br>
            <a:r>
              <a:rPr lang="ru-RU" dirty="0" smtClean="0">
                <a:solidFill>
                  <a:schemeClr val="tx1"/>
                </a:solidFill>
              </a:rPr>
              <a:t/>
            </a:r>
            <a:br>
              <a:rPr lang="ru-RU" dirty="0" smtClean="0">
                <a:solidFill>
                  <a:schemeClr val="tx1"/>
                </a:solidFill>
              </a:rPr>
            </a:br>
            <a:r>
              <a:rPr lang="ru-RU" dirty="0" smtClean="0">
                <a:solidFill>
                  <a:schemeClr val="tx1"/>
                </a:solidFill>
              </a:rPr>
              <a:t/>
            </a:r>
            <a:br>
              <a:rPr lang="ru-RU" dirty="0" smtClean="0">
                <a:solidFill>
                  <a:schemeClr val="tx1"/>
                </a:solidFill>
              </a:rPr>
            </a:br>
            <a:r>
              <a:rPr lang="ru-RU" sz="1400" dirty="0" smtClean="0">
                <a:solidFill>
                  <a:schemeClr val="tx1"/>
                </a:solidFill>
                <a:latin typeface="Times New Roman" pitchFamily="18" charset="0"/>
                <a:cs typeface="Times New Roman" pitchFamily="18" charset="0"/>
              </a:rPr>
              <a:t/>
            </a:r>
            <a:br>
              <a:rPr lang="ru-RU" sz="1400" dirty="0" smtClean="0">
                <a:solidFill>
                  <a:schemeClr val="tx1"/>
                </a:solidFill>
                <a:latin typeface="Times New Roman" pitchFamily="18" charset="0"/>
                <a:cs typeface="Times New Roman" pitchFamily="18" charset="0"/>
              </a:rPr>
            </a:br>
            <a:r>
              <a:rPr lang="ru-RU" sz="1400" dirty="0" smtClean="0">
                <a:solidFill>
                  <a:schemeClr val="tx1"/>
                </a:solidFill>
                <a:latin typeface="Times New Roman" pitchFamily="18" charset="0"/>
                <a:cs typeface="Times New Roman" pitchFamily="18" charset="0"/>
              </a:rPr>
              <a:t>Воспитатели: </a:t>
            </a:r>
            <a:r>
              <a:rPr lang="ru-RU" sz="1400" dirty="0" err="1" smtClean="0">
                <a:solidFill>
                  <a:schemeClr val="tx1"/>
                </a:solidFill>
                <a:latin typeface="Times New Roman" pitchFamily="18" charset="0"/>
                <a:cs typeface="Times New Roman" pitchFamily="18" charset="0"/>
              </a:rPr>
              <a:t>Скородумова</a:t>
            </a:r>
            <a:r>
              <a:rPr lang="ru-RU" sz="1400" dirty="0" smtClean="0">
                <a:solidFill>
                  <a:schemeClr val="tx1"/>
                </a:solidFill>
                <a:latin typeface="Times New Roman" pitchFamily="18" charset="0"/>
                <a:cs typeface="Times New Roman" pitchFamily="18" charset="0"/>
              </a:rPr>
              <a:t> ОГ</a:t>
            </a:r>
            <a:br>
              <a:rPr lang="ru-RU" sz="1400" dirty="0" smtClean="0">
                <a:solidFill>
                  <a:schemeClr val="tx1"/>
                </a:solidFill>
                <a:latin typeface="Times New Roman" pitchFamily="18" charset="0"/>
                <a:cs typeface="Times New Roman" pitchFamily="18" charset="0"/>
              </a:rPr>
            </a:br>
            <a:r>
              <a:rPr lang="ru-RU" sz="1400" dirty="0" err="1" smtClean="0">
                <a:solidFill>
                  <a:schemeClr val="tx1"/>
                </a:solidFill>
                <a:latin typeface="Times New Roman" pitchFamily="18" charset="0"/>
                <a:cs typeface="Times New Roman" pitchFamily="18" charset="0"/>
              </a:rPr>
              <a:t>Шкрадова</a:t>
            </a:r>
            <a:r>
              <a:rPr lang="ru-RU" sz="1400" dirty="0" smtClean="0">
                <a:solidFill>
                  <a:schemeClr val="tx1"/>
                </a:solidFill>
                <a:latin typeface="Times New Roman" pitchFamily="18" charset="0"/>
                <a:cs typeface="Times New Roman" pitchFamily="18" charset="0"/>
              </a:rPr>
              <a:t> ЛА</a:t>
            </a:r>
            <a:endParaRPr lang="ru-RU" sz="1400" dirty="0">
              <a:solidFill>
                <a:schemeClr val="tx1"/>
              </a:solidFill>
              <a:latin typeface="Times New Roman" pitchFamily="18" charset="0"/>
              <a:cs typeface="Times New Roman"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4602162"/>
          </a:xfrm>
        </p:spPr>
        <p:txBody>
          <a:bodyPr>
            <a:normAutofit/>
          </a:bodyPr>
          <a:lstStyle/>
          <a:p>
            <a:pPr algn="ctr"/>
            <a:r>
              <a:rPr lang="ru-RU" sz="1600" dirty="0" smtClean="0">
                <a:solidFill>
                  <a:schemeClr val="tx1"/>
                </a:solidFill>
                <a:latin typeface="Times New Roman" pitchFamily="18" charset="0"/>
                <a:cs typeface="Times New Roman" pitchFamily="18" charset="0"/>
              </a:rPr>
              <a:t>Здоровье – самое дорогое, что есть у человека. Бережное отношение к своему собственному здоровью нужно воспитывать с самого детства.</a:t>
            </a:r>
            <a:br>
              <a:rPr lang="ru-RU" sz="1600" dirty="0" smtClean="0">
                <a:solidFill>
                  <a:schemeClr val="tx1"/>
                </a:solidFill>
                <a:latin typeface="Times New Roman" pitchFamily="18" charset="0"/>
                <a:cs typeface="Times New Roman" pitchFamily="18" charset="0"/>
              </a:rPr>
            </a:br>
            <a:r>
              <a:rPr lang="ru-RU" sz="1600" dirty="0" smtClean="0">
                <a:solidFill>
                  <a:schemeClr val="tx1"/>
                </a:solidFill>
                <a:latin typeface="Times New Roman" pitchFamily="18" charset="0"/>
                <a:cs typeface="Times New Roman" pitchFamily="18" charset="0"/>
              </a:rPr>
              <a:t>Общение со сверстниками и взрослыми – важнейшее условие для личностного развития. Именно в общении ребенок усваивает необходимую информацию, систему ценностей, учится ориентироваться в жизненных ситуациях.</a:t>
            </a:r>
            <a:br>
              <a:rPr lang="ru-RU" sz="1600" dirty="0" smtClean="0">
                <a:solidFill>
                  <a:schemeClr val="tx1"/>
                </a:solidFill>
                <a:latin typeface="Times New Roman" pitchFamily="18" charset="0"/>
                <a:cs typeface="Times New Roman" pitchFamily="18" charset="0"/>
              </a:rPr>
            </a:br>
            <a:r>
              <a:rPr lang="ru-RU" sz="1600" dirty="0" smtClean="0">
                <a:solidFill>
                  <a:schemeClr val="tx1"/>
                </a:solidFill>
                <a:latin typeface="Times New Roman" pitchFamily="18" charset="0"/>
                <a:cs typeface="Times New Roman" pitchFamily="18" charset="0"/>
              </a:rPr>
              <a:t>Проблема сохранения здоровья остается самой острой социальной проблемой общества. Современный человек все более осознает необходимость в здоровом образе жизни, личной активности и улучшении здоровья. </a:t>
            </a:r>
            <a:br>
              <a:rPr lang="ru-RU" sz="1600" dirty="0" smtClean="0">
                <a:solidFill>
                  <a:schemeClr val="tx1"/>
                </a:solidFill>
                <a:latin typeface="Times New Roman" pitchFamily="18" charset="0"/>
                <a:cs typeface="Times New Roman" pitchFamily="18" charset="0"/>
              </a:rPr>
            </a:br>
            <a:r>
              <a:rPr lang="ru-RU" sz="1600" dirty="0" smtClean="0">
                <a:solidFill>
                  <a:schemeClr val="tx1"/>
                </a:solidFill>
                <a:latin typeface="Times New Roman" pitchFamily="18" charset="0"/>
                <a:cs typeface="Times New Roman" pitchFamily="18" charset="0"/>
              </a:rPr>
              <a:t>Игры ДИДАКТИЧЕСКАЯ ИГРА  по-прежнему занимают значительное место в работе с детьми. Это связано с возрастными особенностями дошкольников, игровой основой данных мероприятий, оригинальностью их проведения. </a:t>
            </a:r>
            <a:br>
              <a:rPr lang="ru-RU" sz="1600" dirty="0" smtClean="0">
                <a:solidFill>
                  <a:schemeClr val="tx1"/>
                </a:solidFill>
                <a:latin typeface="Times New Roman" pitchFamily="18" charset="0"/>
                <a:cs typeface="Times New Roman" pitchFamily="18" charset="0"/>
              </a:rPr>
            </a:br>
            <a:r>
              <a:rPr lang="ru-RU" sz="1600" dirty="0" smtClean="0">
                <a:solidFill>
                  <a:schemeClr val="tx1"/>
                </a:solidFill>
                <a:latin typeface="Times New Roman" pitchFamily="18" charset="0"/>
                <a:cs typeface="Times New Roman" pitchFamily="18" charset="0"/>
              </a:rPr>
              <a:t>Данная форма работы всегда является выигрышной, так как в ней представлены не только игровые моменты, оригинальная подача материала, но и занятость в различных формах коллективной и групповой работы при подготовке и проведении самих мероприятий.</a:t>
            </a:r>
            <a:r>
              <a:rPr lang="ru-RU" sz="1600" dirty="0" smtClean="0">
                <a:solidFill>
                  <a:schemeClr val="tx1"/>
                </a:solidFill>
              </a:rPr>
              <a:t/>
            </a:r>
            <a:br>
              <a:rPr lang="ru-RU" sz="1600" dirty="0" smtClean="0">
                <a:solidFill>
                  <a:schemeClr val="tx1"/>
                </a:solidFill>
              </a:rPr>
            </a:br>
            <a:endParaRPr lang="ru-RU" sz="1600" dirty="0">
              <a:solidFill>
                <a:schemeClr val="tx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3078162"/>
          </a:xfrm>
        </p:spPr>
        <p:txBody>
          <a:bodyPr>
            <a:normAutofit/>
          </a:bodyPr>
          <a:lstStyle/>
          <a:p>
            <a:pPr algn="ctr"/>
            <a:r>
              <a:rPr lang="ru-RU" sz="1400" dirty="0" smtClean="0">
                <a:latin typeface="Times New Roman" pitchFamily="18" charset="0"/>
                <a:cs typeface="Times New Roman" pitchFamily="18" charset="0"/>
              </a:rPr>
              <a:t>Быть здоровым – ответственность каждого человека. Сегодня здоровье детей рассматривается как полное физическое, психическое и социальное благополучие. Формирование у детей дошкольного возраста понятий и убеждений в необходимости сохранения своего здоровья и укрепление его возможно с помощью приобщения детей к здоровому образу жизни. Игра является влияние основным работе видом запомнить деятельности знания в дошкольном имеет возрасте. Сознательная спортом установка образа дошкольника усвоение формируется знаний именно людям в игре. В значение дошкольный влиянием период внимание игра здоровом оказывает задача большое зрения влияние процессе на психическое развивать развитие детей ребенка.</a:t>
            </a:r>
            <a:r>
              <a:rPr lang="ru-RU" dirty="0" smtClean="0"/>
              <a:t/>
            </a:r>
            <a:br>
              <a:rPr lang="ru-RU" dirty="0" smtClean="0"/>
            </a:br>
            <a:endParaRPr lang="ru-RU" b="1" dirty="0"/>
          </a:p>
        </p:txBody>
      </p:sp>
      <p:sp>
        <p:nvSpPr>
          <p:cNvPr id="3" name="Содержимое 2"/>
          <p:cNvSpPr>
            <a:spLocks noGrp="1"/>
          </p:cNvSpPr>
          <p:nvPr>
            <p:ph sz="quarter" idx="1"/>
          </p:nvPr>
        </p:nvSpPr>
        <p:spPr/>
        <p:txBody>
          <a:bodyPr/>
          <a:lstStyle/>
          <a:p>
            <a:endParaRPr lang="ru-RU" dirty="0" smtClean="0"/>
          </a:p>
          <a:p>
            <a:endParaRPr lang="ru-RU" dirty="0" smtClean="0"/>
          </a:p>
        </p:txBody>
      </p:sp>
      <p:pic>
        <p:nvPicPr>
          <p:cNvPr id="1027" name="Picture 3" descr="C:\Users\Админ\Desktop\спортдети\IMG_20210715_164515.jpg"/>
          <p:cNvPicPr>
            <a:picLocks noChangeAspect="1" noChangeArrowheads="1"/>
          </p:cNvPicPr>
          <p:nvPr/>
        </p:nvPicPr>
        <p:blipFill>
          <a:blip r:embed="rId2" cstate="print"/>
          <a:srcRect/>
          <a:stretch>
            <a:fillRect/>
          </a:stretch>
        </p:blipFill>
        <p:spPr bwMode="auto">
          <a:xfrm>
            <a:off x="533400" y="3505200"/>
            <a:ext cx="5638800" cy="3124200"/>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4983162"/>
          </a:xfrm>
        </p:spPr>
        <p:txBody>
          <a:bodyPr>
            <a:noAutofit/>
          </a:bodyPr>
          <a:lstStyle/>
          <a:p>
            <a:r>
              <a:rPr lang="ru-RU" sz="1400" dirty="0" smtClean="0">
                <a:solidFill>
                  <a:schemeClr val="tx1"/>
                </a:solidFill>
                <a:latin typeface="Times New Roman" pitchFamily="18" charset="0"/>
                <a:cs typeface="Times New Roman" pitchFamily="18" charset="0"/>
              </a:rPr>
              <a:t/>
            </a:r>
            <a:br>
              <a:rPr lang="ru-RU" sz="1400" dirty="0" smtClean="0">
                <a:solidFill>
                  <a:schemeClr val="tx1"/>
                </a:solidFill>
                <a:latin typeface="Times New Roman" pitchFamily="18" charset="0"/>
                <a:cs typeface="Times New Roman" pitchFamily="18" charset="0"/>
              </a:rPr>
            </a:br>
            <a:r>
              <a:rPr lang="ru-RU" sz="1400" dirty="0" smtClean="0">
                <a:solidFill>
                  <a:schemeClr val="tx1"/>
                </a:solidFill>
                <a:latin typeface="Times New Roman" pitchFamily="18" charset="0"/>
                <a:cs typeface="Times New Roman" pitchFamily="18" charset="0"/>
              </a:rPr>
              <a:t>1.Анкетирование детей и родителей </a:t>
            </a:r>
            <a:br>
              <a:rPr lang="ru-RU" sz="1400" dirty="0" smtClean="0">
                <a:solidFill>
                  <a:schemeClr val="tx1"/>
                </a:solidFill>
                <a:latin typeface="Times New Roman" pitchFamily="18" charset="0"/>
                <a:cs typeface="Times New Roman" pitchFamily="18" charset="0"/>
              </a:rPr>
            </a:br>
            <a:r>
              <a:rPr lang="ru-RU" sz="1400" dirty="0" smtClean="0">
                <a:solidFill>
                  <a:schemeClr val="tx1"/>
                </a:solidFill>
                <a:latin typeface="Times New Roman" pitchFamily="18" charset="0"/>
                <a:cs typeface="Times New Roman" pitchFamily="18" charset="0"/>
              </a:rPr>
              <a:t>2.Подбор методической литературы, бесед, загадок, стихов, пословиц, песен, дидактических игр, иллюстрированного материала.</a:t>
            </a:r>
            <a:br>
              <a:rPr lang="ru-RU" sz="1400" dirty="0" smtClean="0">
                <a:solidFill>
                  <a:schemeClr val="tx1"/>
                </a:solidFill>
                <a:latin typeface="Times New Roman" pitchFamily="18" charset="0"/>
                <a:cs typeface="Times New Roman" pitchFamily="18" charset="0"/>
              </a:rPr>
            </a:br>
            <a:r>
              <a:rPr lang="ru-RU" sz="1400" dirty="0" smtClean="0">
                <a:solidFill>
                  <a:schemeClr val="tx1"/>
                </a:solidFill>
                <a:latin typeface="Times New Roman" pitchFamily="18" charset="0"/>
                <a:cs typeface="Times New Roman" pitchFamily="18" charset="0"/>
              </a:rPr>
              <a:t>3.Рассматривание альбомов «Виды спорта»; «Азбука здоровья».</a:t>
            </a:r>
            <a:br>
              <a:rPr lang="ru-RU" sz="1400" dirty="0" smtClean="0">
                <a:solidFill>
                  <a:schemeClr val="tx1"/>
                </a:solidFill>
                <a:latin typeface="Times New Roman" pitchFamily="18" charset="0"/>
                <a:cs typeface="Times New Roman" pitchFamily="18" charset="0"/>
              </a:rPr>
            </a:br>
            <a:r>
              <a:rPr lang="ru-RU" sz="1400" dirty="0" smtClean="0">
                <a:solidFill>
                  <a:schemeClr val="tx1"/>
                </a:solidFill>
                <a:latin typeface="Times New Roman" pitchFamily="18" charset="0"/>
                <a:cs typeface="Times New Roman" pitchFamily="18" charset="0"/>
              </a:rPr>
              <a:t>4.Чтение и обсуждение произведений по теме.</a:t>
            </a:r>
            <a:br>
              <a:rPr lang="ru-RU" sz="1400" dirty="0" smtClean="0">
                <a:solidFill>
                  <a:schemeClr val="tx1"/>
                </a:solidFill>
                <a:latin typeface="Times New Roman" pitchFamily="18" charset="0"/>
                <a:cs typeface="Times New Roman" pitchFamily="18" charset="0"/>
              </a:rPr>
            </a:br>
            <a:r>
              <a:rPr lang="ru-RU" sz="1400" dirty="0" smtClean="0">
                <a:solidFill>
                  <a:schemeClr val="tx1"/>
                </a:solidFill>
                <a:latin typeface="Times New Roman" pitchFamily="18" charset="0"/>
                <a:cs typeface="Times New Roman" pitchFamily="18" charset="0"/>
              </a:rPr>
              <a:t>5.Подбор подвижных игр в группе и на воздухе.</a:t>
            </a:r>
            <a:br>
              <a:rPr lang="ru-RU" sz="1400" dirty="0" smtClean="0">
                <a:solidFill>
                  <a:schemeClr val="tx1"/>
                </a:solidFill>
                <a:latin typeface="Times New Roman" pitchFamily="18" charset="0"/>
                <a:cs typeface="Times New Roman" pitchFamily="18" charset="0"/>
              </a:rPr>
            </a:br>
            <a:r>
              <a:rPr lang="ru-RU" sz="1400" dirty="0" smtClean="0">
                <a:solidFill>
                  <a:schemeClr val="tx1"/>
                </a:solidFill>
                <a:latin typeface="Times New Roman" pitchFamily="18" charset="0"/>
                <a:cs typeface="Times New Roman" pitchFamily="18" charset="0"/>
              </a:rPr>
              <a:t>6.Подбор наглядного материала и консультаций для родителей.</a:t>
            </a:r>
            <a:br>
              <a:rPr lang="ru-RU" sz="1400" dirty="0" smtClean="0">
                <a:solidFill>
                  <a:schemeClr val="tx1"/>
                </a:solidFill>
                <a:latin typeface="Times New Roman" pitchFamily="18" charset="0"/>
                <a:cs typeface="Times New Roman" pitchFamily="18" charset="0"/>
              </a:rPr>
            </a:br>
            <a:r>
              <a:rPr lang="ru-RU" sz="1400" dirty="0" smtClean="0">
                <a:solidFill>
                  <a:schemeClr val="tx1"/>
                </a:solidFill>
                <a:latin typeface="Times New Roman" pitchFamily="18" charset="0"/>
                <a:cs typeface="Times New Roman" pitchFamily="18" charset="0"/>
              </a:rPr>
              <a:t/>
            </a:r>
            <a:br>
              <a:rPr lang="ru-RU" sz="1400" dirty="0" smtClean="0">
                <a:solidFill>
                  <a:schemeClr val="tx1"/>
                </a:solidFill>
                <a:latin typeface="Times New Roman" pitchFamily="18" charset="0"/>
                <a:cs typeface="Times New Roman" pitchFamily="18" charset="0"/>
              </a:rPr>
            </a:br>
            <a:r>
              <a:rPr lang="ru-RU" sz="1400" dirty="0" smtClean="0">
                <a:solidFill>
                  <a:schemeClr val="tx1"/>
                </a:solidFill>
                <a:latin typeface="Times New Roman" pitchFamily="18" charset="0"/>
                <a:cs typeface="Times New Roman" pitchFamily="18" charset="0"/>
              </a:rPr>
              <a:t/>
            </a:r>
            <a:br>
              <a:rPr lang="ru-RU" sz="1400" dirty="0" smtClean="0">
                <a:solidFill>
                  <a:schemeClr val="tx1"/>
                </a:solidFill>
                <a:latin typeface="Times New Roman" pitchFamily="18" charset="0"/>
                <a:cs typeface="Times New Roman" pitchFamily="18" charset="0"/>
              </a:rPr>
            </a:br>
            <a:r>
              <a:rPr lang="ru-RU" sz="1400" dirty="0" smtClean="0">
                <a:solidFill>
                  <a:schemeClr val="tx1"/>
                </a:solidFill>
                <a:latin typeface="Times New Roman" pitchFamily="18" charset="0"/>
                <a:cs typeface="Times New Roman" pitchFamily="18" charset="0"/>
              </a:rPr>
              <a:t/>
            </a:r>
            <a:br>
              <a:rPr lang="ru-RU" sz="1400" dirty="0" smtClean="0">
                <a:solidFill>
                  <a:schemeClr val="tx1"/>
                </a:solidFill>
                <a:latin typeface="Times New Roman" pitchFamily="18" charset="0"/>
                <a:cs typeface="Times New Roman" pitchFamily="18" charset="0"/>
              </a:rPr>
            </a:br>
            <a:r>
              <a:rPr lang="ru-RU" sz="1400" dirty="0" smtClean="0">
                <a:solidFill>
                  <a:schemeClr val="tx1"/>
                </a:solidFill>
                <a:latin typeface="Times New Roman" pitchFamily="18" charset="0"/>
                <a:cs typeface="Times New Roman" pitchFamily="18" charset="0"/>
              </a:rPr>
              <a:t>1.Беседа с детьми « Мое здоровье»</a:t>
            </a:r>
            <a:br>
              <a:rPr lang="ru-RU" sz="1400" dirty="0" smtClean="0">
                <a:solidFill>
                  <a:schemeClr val="tx1"/>
                </a:solidFill>
                <a:latin typeface="Times New Roman" pitchFamily="18" charset="0"/>
                <a:cs typeface="Times New Roman" pitchFamily="18" charset="0"/>
              </a:rPr>
            </a:br>
            <a:r>
              <a:rPr lang="ru-RU" sz="1400" dirty="0" smtClean="0">
                <a:solidFill>
                  <a:schemeClr val="tx1"/>
                </a:solidFill>
                <a:latin typeface="Times New Roman" pitchFamily="18" charset="0"/>
                <a:cs typeface="Times New Roman" pitchFamily="18" charset="0"/>
              </a:rPr>
              <a:t>2.Беседа «Зачем нужны витамины?» </a:t>
            </a:r>
            <a:br>
              <a:rPr lang="ru-RU" sz="1400" dirty="0" smtClean="0">
                <a:solidFill>
                  <a:schemeClr val="tx1"/>
                </a:solidFill>
                <a:latin typeface="Times New Roman" pitchFamily="18" charset="0"/>
                <a:cs typeface="Times New Roman" pitchFamily="18" charset="0"/>
              </a:rPr>
            </a:br>
            <a:r>
              <a:rPr lang="ru-RU" sz="1400" dirty="0" smtClean="0">
                <a:solidFill>
                  <a:schemeClr val="tx1"/>
                </a:solidFill>
                <a:latin typeface="Times New Roman" pitchFamily="18" charset="0"/>
                <a:cs typeface="Times New Roman" pitchFamily="18" charset="0"/>
              </a:rPr>
              <a:t>3.Игровая ситуация « Как защититься от микробов?» </a:t>
            </a:r>
            <a:br>
              <a:rPr lang="ru-RU" sz="1400" dirty="0" smtClean="0">
                <a:solidFill>
                  <a:schemeClr val="tx1"/>
                </a:solidFill>
                <a:latin typeface="Times New Roman" pitchFamily="18" charset="0"/>
                <a:cs typeface="Times New Roman" pitchFamily="18" charset="0"/>
              </a:rPr>
            </a:br>
            <a:r>
              <a:rPr lang="ru-RU" sz="1400" dirty="0" smtClean="0">
                <a:solidFill>
                  <a:schemeClr val="tx1"/>
                </a:solidFill>
                <a:latin typeface="Times New Roman" pitchFamily="18" charset="0"/>
                <a:cs typeface="Times New Roman" pitchFamily="18" charset="0"/>
              </a:rPr>
              <a:t>4.Дидактическая игра «Полезные продукты» </a:t>
            </a:r>
            <a:br>
              <a:rPr lang="ru-RU" sz="1400" dirty="0" smtClean="0">
                <a:solidFill>
                  <a:schemeClr val="tx1"/>
                </a:solidFill>
                <a:latin typeface="Times New Roman" pitchFamily="18" charset="0"/>
                <a:cs typeface="Times New Roman" pitchFamily="18" charset="0"/>
              </a:rPr>
            </a:br>
            <a:r>
              <a:rPr lang="ru-RU" sz="1400" dirty="0" smtClean="0">
                <a:solidFill>
                  <a:schemeClr val="tx1"/>
                </a:solidFill>
                <a:latin typeface="Times New Roman" pitchFamily="18" charset="0"/>
                <a:cs typeface="Times New Roman" pitchFamily="18" charset="0"/>
              </a:rPr>
              <a:t>5.Беседа «Зачем людям спорт?» </a:t>
            </a:r>
            <a:br>
              <a:rPr lang="ru-RU" sz="1400" dirty="0" smtClean="0">
                <a:solidFill>
                  <a:schemeClr val="tx1"/>
                </a:solidFill>
                <a:latin typeface="Times New Roman" pitchFamily="18" charset="0"/>
                <a:cs typeface="Times New Roman" pitchFamily="18" charset="0"/>
              </a:rPr>
            </a:br>
            <a:r>
              <a:rPr lang="ru-RU" sz="1400" dirty="0" smtClean="0">
                <a:solidFill>
                  <a:schemeClr val="tx1"/>
                </a:solidFill>
                <a:latin typeface="Times New Roman" pitchFamily="18" charset="0"/>
                <a:cs typeface="Times New Roman" pitchFamily="18" charset="0"/>
              </a:rPr>
              <a:t>6.Составление детьми описательных рассказов «Мой любимый вид спорта»</a:t>
            </a:r>
            <a:br>
              <a:rPr lang="ru-RU" sz="1400" dirty="0" smtClean="0">
                <a:solidFill>
                  <a:schemeClr val="tx1"/>
                </a:solidFill>
                <a:latin typeface="Times New Roman" pitchFamily="18" charset="0"/>
                <a:cs typeface="Times New Roman" pitchFamily="18" charset="0"/>
              </a:rPr>
            </a:br>
            <a:r>
              <a:rPr lang="ru-RU" sz="1400" dirty="0" smtClean="0">
                <a:solidFill>
                  <a:schemeClr val="tx1"/>
                </a:solidFill>
                <a:latin typeface="Times New Roman" pitchFamily="18" charset="0"/>
                <a:cs typeface="Times New Roman" pitchFamily="18" charset="0"/>
              </a:rPr>
              <a:t>7.Подвижные игры, эстафеты на участке. (картотека подвижных игр)</a:t>
            </a:r>
            <a:br>
              <a:rPr lang="ru-RU" sz="1400" dirty="0" smtClean="0">
                <a:solidFill>
                  <a:schemeClr val="tx1"/>
                </a:solidFill>
                <a:latin typeface="Times New Roman" pitchFamily="18" charset="0"/>
                <a:cs typeface="Times New Roman" pitchFamily="18" charset="0"/>
              </a:rPr>
            </a:br>
            <a:r>
              <a:rPr lang="ru-RU" sz="1400" dirty="0" smtClean="0">
                <a:solidFill>
                  <a:schemeClr val="tx1"/>
                </a:solidFill>
                <a:latin typeface="Times New Roman" pitchFamily="18" charset="0"/>
                <a:cs typeface="Times New Roman" pitchFamily="18" charset="0"/>
              </a:rPr>
              <a:t>8.Загадки про спорт и здоровый образ жизни </a:t>
            </a:r>
            <a:br>
              <a:rPr lang="ru-RU" sz="1400" dirty="0" smtClean="0">
                <a:solidFill>
                  <a:schemeClr val="tx1"/>
                </a:solidFill>
                <a:latin typeface="Times New Roman" pitchFamily="18" charset="0"/>
                <a:cs typeface="Times New Roman" pitchFamily="18" charset="0"/>
              </a:rPr>
            </a:br>
            <a:r>
              <a:rPr lang="ru-RU" sz="1400" dirty="0" smtClean="0">
                <a:solidFill>
                  <a:schemeClr val="tx1"/>
                </a:solidFill>
                <a:latin typeface="Times New Roman" pitchFamily="18" charset="0"/>
                <a:cs typeface="Times New Roman" pitchFamily="18" charset="0"/>
              </a:rPr>
              <a:t>9.Прослушивание песни А. Добронравова, </a:t>
            </a:r>
            <a:r>
              <a:rPr lang="ru-RU" sz="1400" dirty="0" err="1" smtClean="0">
                <a:solidFill>
                  <a:schemeClr val="tx1"/>
                </a:solidFill>
                <a:latin typeface="Times New Roman" pitchFamily="18" charset="0"/>
                <a:cs typeface="Times New Roman" pitchFamily="18" charset="0"/>
              </a:rPr>
              <a:t>Н.Пахмутовой</a:t>
            </a:r>
            <a:r>
              <a:rPr lang="ru-RU" sz="1400" dirty="0" smtClean="0">
                <a:solidFill>
                  <a:schemeClr val="tx1"/>
                </a:solidFill>
                <a:latin typeface="Times New Roman" pitchFamily="18" charset="0"/>
                <a:cs typeface="Times New Roman" pitchFamily="18" charset="0"/>
              </a:rPr>
              <a:t> «Трус не играет в хоккей».</a:t>
            </a:r>
            <a:br>
              <a:rPr lang="ru-RU" sz="1400" dirty="0" smtClean="0">
                <a:solidFill>
                  <a:schemeClr val="tx1"/>
                </a:solidFill>
                <a:latin typeface="Times New Roman" pitchFamily="18" charset="0"/>
                <a:cs typeface="Times New Roman" pitchFamily="18" charset="0"/>
              </a:rPr>
            </a:br>
            <a:r>
              <a:rPr lang="ru-RU" sz="1400" dirty="0" smtClean="0">
                <a:solidFill>
                  <a:schemeClr val="tx1"/>
                </a:solidFill>
                <a:latin typeface="Times New Roman" pitchFamily="18" charset="0"/>
                <a:cs typeface="Times New Roman" pitchFamily="18" charset="0"/>
              </a:rPr>
              <a:t>10.Консультации для родителей </a:t>
            </a:r>
            <a:endParaRPr lang="ru-RU" sz="1400" dirty="0">
              <a:solidFill>
                <a:schemeClr val="tx1"/>
              </a:solidFill>
              <a:latin typeface="Times New Roman" pitchFamily="18" charset="0"/>
              <a:cs typeface="Times New Roman"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solidFill>
                  <a:schemeClr val="tx1"/>
                </a:solidFill>
              </a:rPr>
              <a:t>Дидактические игра «Назови полезные фрукты». Советы Доктора Ай </a:t>
            </a:r>
            <a:r>
              <a:rPr lang="ru-RU" dirty="0" err="1" smtClean="0">
                <a:solidFill>
                  <a:schemeClr val="tx1"/>
                </a:solidFill>
              </a:rPr>
              <a:t>болита</a:t>
            </a:r>
            <a:r>
              <a:rPr lang="ru-RU" dirty="0" smtClean="0">
                <a:solidFill>
                  <a:schemeClr val="tx1"/>
                </a:solidFill>
              </a:rPr>
              <a:t>!</a:t>
            </a:r>
            <a:endParaRPr lang="ru-RU" dirty="0">
              <a:solidFill>
                <a:schemeClr val="tx1"/>
              </a:solidFill>
            </a:endParaRPr>
          </a:p>
        </p:txBody>
      </p:sp>
      <p:pic>
        <p:nvPicPr>
          <p:cNvPr id="2052" name="Picture 4" descr="C:\Users\Админ\Downloads\IMG-c93dc8d27ea7a750abdab518b5c21bfe-V.jpg"/>
          <p:cNvPicPr>
            <a:picLocks noChangeAspect="1" noChangeArrowheads="1"/>
          </p:cNvPicPr>
          <p:nvPr/>
        </p:nvPicPr>
        <p:blipFill>
          <a:blip r:embed="rId2"/>
          <a:srcRect/>
          <a:stretch>
            <a:fillRect/>
          </a:stretch>
        </p:blipFill>
        <p:spPr bwMode="auto">
          <a:xfrm>
            <a:off x="228600" y="1600200"/>
            <a:ext cx="4038600" cy="4953000"/>
          </a:xfrm>
          <a:prstGeom prst="rect">
            <a:avLst/>
          </a:prstGeom>
          <a:noFill/>
        </p:spPr>
      </p:pic>
      <p:pic>
        <p:nvPicPr>
          <p:cNvPr id="2055" name="Picture 7" descr="C:\Users\Админ\Downloads\IMG-fda9fe0212cdadff37ab79a9364172ff-V.jpg"/>
          <p:cNvPicPr>
            <a:picLocks noChangeAspect="1" noChangeArrowheads="1"/>
          </p:cNvPicPr>
          <p:nvPr/>
        </p:nvPicPr>
        <p:blipFill>
          <a:blip r:embed="rId3"/>
          <a:srcRect/>
          <a:stretch>
            <a:fillRect/>
          </a:stretch>
        </p:blipFill>
        <p:spPr bwMode="auto">
          <a:xfrm>
            <a:off x="4419600" y="1676400"/>
            <a:ext cx="4343400" cy="4953000"/>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2392362"/>
          </a:xfrm>
        </p:spPr>
        <p:txBody>
          <a:bodyPr>
            <a:noAutofit/>
          </a:bodyPr>
          <a:lstStyle/>
          <a:p>
            <a:pPr algn="ctr"/>
            <a:r>
              <a:rPr lang="ru-RU" sz="1400" dirty="0" smtClean="0">
                <a:latin typeface="Times New Roman" pitchFamily="18" charset="0"/>
                <a:cs typeface="Times New Roman" pitchFamily="18" charset="0"/>
              </a:rPr>
              <a:t>Формируем ловкость дидактическая игра Никогда не унывай! Играя, образа ребенок знаний без опасных большого заданий напряжения целью выполняет эмоций ряд знаний заданий, которой разрешение всегда которых внимание при детей других детей условиях период было развивать бы для жизни него убеждений затруднительно. Создавая является положительные здоровом эмоции, значение игра глубже оказывает является стимулирующее здоровье влияние решаются на умственную спортом активность различной дошкольников, продуктов что детей и станет которой условием задача более познают эффективного старшего их обучения.</a:t>
            </a:r>
            <a:endParaRPr lang="ru-RU" sz="1400" dirty="0">
              <a:latin typeface="Times New Roman" pitchFamily="18" charset="0"/>
              <a:cs typeface="Times New Roman" pitchFamily="18" charset="0"/>
            </a:endParaRPr>
          </a:p>
        </p:txBody>
      </p:sp>
      <p:pic>
        <p:nvPicPr>
          <p:cNvPr id="2050" name="Picture 2" descr="C:\Users\Админ\Downloads\IMG_20210610_101107.jpg"/>
          <p:cNvPicPr>
            <a:picLocks noChangeAspect="1" noChangeArrowheads="1"/>
          </p:cNvPicPr>
          <p:nvPr/>
        </p:nvPicPr>
        <p:blipFill>
          <a:blip r:embed="rId2" cstate="print"/>
          <a:srcRect/>
          <a:stretch>
            <a:fillRect/>
          </a:stretch>
        </p:blipFill>
        <p:spPr bwMode="auto">
          <a:xfrm>
            <a:off x="533400" y="3048000"/>
            <a:ext cx="4572000" cy="3352800"/>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Летний вид спорта закаляет и здоровье укрепляет как защитится от микробов летом!</a:t>
            </a:r>
            <a:endParaRPr lang="ru-RU" dirty="0"/>
          </a:p>
        </p:txBody>
      </p:sp>
      <p:pic>
        <p:nvPicPr>
          <p:cNvPr id="3074" name="Picture 2" descr="C:\Users\Админ\Downloads\IMG_20210609_105530.jpg"/>
          <p:cNvPicPr>
            <a:picLocks noChangeAspect="1" noChangeArrowheads="1"/>
          </p:cNvPicPr>
          <p:nvPr/>
        </p:nvPicPr>
        <p:blipFill>
          <a:blip r:embed="rId2" cstate="print"/>
          <a:srcRect/>
          <a:stretch>
            <a:fillRect/>
          </a:stretch>
        </p:blipFill>
        <p:spPr bwMode="auto">
          <a:xfrm>
            <a:off x="457200" y="1524000"/>
            <a:ext cx="7643813" cy="4572000"/>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1858962"/>
          </a:xfrm>
        </p:spPr>
        <p:txBody>
          <a:bodyPr>
            <a:noAutofit/>
          </a:bodyPr>
          <a:lstStyle/>
          <a:p>
            <a:pPr algn="ctr"/>
            <a:r>
              <a:rPr lang="ru-RU" sz="1400" dirty="0" smtClean="0">
                <a:latin typeface="Times New Roman" pitchFamily="18" charset="0"/>
                <a:cs typeface="Times New Roman" pitchFamily="18" charset="0"/>
              </a:rPr>
              <a:t>Дидактическая игра — целенаправленная творческая деятельность, в процессе которой обучаемые глубже и ярче постигают явление окружающей действительности и познают мир. В процессе дидактических игр по формированию знаний о здоровом образе жизни решаются задачи: закрепляются правила поведения заданий в опасных старшего ситуациях. Формируется различной представление знания о органах зрения тела учить и их функциях. Формируется здоровом желание учить заниматься жизни спортом, правил изучаются глубже виды спорта внимание и закрепляются помощники правила научиться поведения глубже на солнце, опасно на воде.</a:t>
            </a:r>
            <a:endParaRPr lang="ru-RU" sz="1400" dirty="0">
              <a:latin typeface="Times New Roman" pitchFamily="18" charset="0"/>
              <a:cs typeface="Times New Roman" pitchFamily="18" charset="0"/>
            </a:endParaRPr>
          </a:p>
        </p:txBody>
      </p:sp>
      <p:pic>
        <p:nvPicPr>
          <p:cNvPr id="4099" name="Picture 3" descr="C:\Users\Админ\Downloads\IMG_20210609_092209.jpg"/>
          <p:cNvPicPr>
            <a:picLocks noChangeAspect="1" noChangeArrowheads="1"/>
          </p:cNvPicPr>
          <p:nvPr/>
        </p:nvPicPr>
        <p:blipFill>
          <a:blip r:embed="rId2" cstate="print"/>
          <a:srcRect/>
          <a:stretch>
            <a:fillRect/>
          </a:stretch>
        </p:blipFill>
        <p:spPr bwMode="auto">
          <a:xfrm>
            <a:off x="381000" y="2743200"/>
            <a:ext cx="4191000" cy="3810001"/>
          </a:xfrm>
          <a:prstGeom prst="rect">
            <a:avLst/>
          </a:prstGeom>
          <a:noFill/>
        </p:spPr>
      </p:pic>
      <p:pic>
        <p:nvPicPr>
          <p:cNvPr id="4100" name="Picture 4" descr="C:\Users\Админ\Downloads\IMG_20210609_091226.jpg"/>
          <p:cNvPicPr>
            <a:picLocks noChangeAspect="1" noChangeArrowheads="1"/>
          </p:cNvPicPr>
          <p:nvPr/>
        </p:nvPicPr>
        <p:blipFill>
          <a:blip r:embed="rId3" cstate="print"/>
          <a:srcRect/>
          <a:stretch>
            <a:fillRect/>
          </a:stretch>
        </p:blipFill>
        <p:spPr bwMode="auto">
          <a:xfrm>
            <a:off x="4648200" y="2743200"/>
            <a:ext cx="4114800" cy="3810000"/>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После витаминного коктейля любим по играть на ловкость и быстроту!!</a:t>
            </a:r>
            <a:endParaRPr lang="ru-RU" dirty="0"/>
          </a:p>
        </p:txBody>
      </p:sp>
      <p:pic>
        <p:nvPicPr>
          <p:cNvPr id="5122" name="Picture 2" descr="C:\Users\Админ\Downloads\IMG_20210609_090740.jpg"/>
          <p:cNvPicPr>
            <a:picLocks noChangeAspect="1" noChangeArrowheads="1"/>
          </p:cNvPicPr>
          <p:nvPr/>
        </p:nvPicPr>
        <p:blipFill>
          <a:blip r:embed="rId2" cstate="print"/>
          <a:srcRect/>
          <a:stretch>
            <a:fillRect/>
          </a:stretch>
        </p:blipFill>
        <p:spPr bwMode="auto">
          <a:xfrm>
            <a:off x="381000" y="1828800"/>
            <a:ext cx="7924800" cy="4724400"/>
          </a:xfrm>
          <a:prstGeom prst="rect">
            <a:avLst/>
          </a:prstGeom>
          <a:noFill/>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Эркер">
  <a:themeElements>
    <a:clrScheme name="Эркер">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Эркер">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Эркер">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65</TotalTime>
  <Words>322</Words>
  <PresentationFormat>Экран (4:3)</PresentationFormat>
  <Paragraphs>9</Paragraphs>
  <Slides>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9</vt:i4>
      </vt:variant>
    </vt:vector>
  </HeadingPairs>
  <TitlesOfParts>
    <vt:vector size="10" baseType="lpstr">
      <vt:lpstr>Эркер</vt:lpstr>
      <vt:lpstr>Методическая разработка Дидактическая игра как средство формирования у детей дошкольного возраста о здоровом образе жизни     Воспитатели: Скородумова ОГ Шкрадова ЛА</vt:lpstr>
      <vt:lpstr>Здоровье – самое дорогое, что есть у человека. Бережное отношение к своему собственному здоровью нужно воспитывать с самого детства. Общение со сверстниками и взрослыми – важнейшее условие для личностного развития. Именно в общении ребенок усваивает необходимую информацию, систему ценностей, учится ориентироваться в жизненных ситуациях. Проблема сохранения здоровья остается самой острой социальной проблемой общества. Современный человек все более осознает необходимость в здоровом образе жизни, личной активности и улучшении здоровья.  Игры ДИДАКТИЧЕСКАЯ ИГРА  по-прежнему занимают значительное место в работе с детьми. Это связано с возрастными особенностями дошкольников, игровой основой данных мероприятий, оригинальностью их проведения.  Данная форма работы всегда является выигрышной, так как в ней представлены не только игровые моменты, оригинальная подача материала, но и занятость в различных формах коллективной и групповой работы при подготовке и проведении самих мероприятий. </vt:lpstr>
      <vt:lpstr>Быть здоровым – ответственность каждого человека. Сегодня здоровье детей рассматривается как полное физическое, психическое и социальное благополучие. Формирование у детей дошкольного возраста понятий и убеждений в необходимости сохранения своего здоровья и укрепление его возможно с помощью приобщения детей к здоровому образу жизни. Игра является влияние основным работе видом запомнить деятельности знания в дошкольном имеет возрасте. Сознательная спортом установка образа дошкольника усвоение формируется знаний именно людям в игре. В значение дошкольный влиянием период внимание игра здоровом оказывает задача большое зрения влияние процессе на психическое развивать развитие детей ребенка. </vt:lpstr>
      <vt:lpstr> 1.Анкетирование детей и родителей  2.Подбор методической литературы, бесед, загадок, стихов, пословиц, песен, дидактических игр, иллюстрированного материала. 3.Рассматривание альбомов «Виды спорта»; «Азбука здоровья». 4.Чтение и обсуждение произведений по теме. 5.Подбор подвижных игр в группе и на воздухе. 6.Подбор наглядного материала и консультаций для родителей.    1.Беседа с детьми « Мое здоровье» 2.Беседа «Зачем нужны витамины?»  3.Игровая ситуация « Как защититься от микробов?»  4.Дидактическая игра «Полезные продукты»  5.Беседа «Зачем людям спорт?»  6.Составление детьми описательных рассказов «Мой любимый вид спорта» 7.Подвижные игры, эстафеты на участке. (картотека подвижных игр) 8.Загадки про спорт и здоровый образ жизни  9.Прослушивание песни А. Добронравова, Н.Пахмутовой «Трус не играет в хоккей». 10.Консультации для родителей </vt:lpstr>
      <vt:lpstr>Дидактические игра «Назови полезные фрукты». Советы Доктора Ай болита!</vt:lpstr>
      <vt:lpstr>Формируем ловкость дидактическая игра Никогда не унывай! Играя, образа ребенок знаний без опасных большого заданий напряжения целью выполняет эмоций ряд знаний заданий, которой разрешение всегда которых внимание при детей других детей условиях период было развивать бы для жизни него убеждений затруднительно. Создавая является положительные здоровом эмоции, значение игра глубже оказывает является стимулирующее здоровье влияние решаются на умственную спортом активность различной дошкольников, продуктов что детей и станет которой условием задача более познают эффективного старшего их обучения.</vt:lpstr>
      <vt:lpstr>Летний вид спорта закаляет и здоровье укрепляет как защитится от микробов летом!</vt:lpstr>
      <vt:lpstr>Дидактическая игра — целенаправленная творческая деятельность, в процессе которой обучаемые глубже и ярче постигают явление окружающей действительности и познают мир. В процессе дидактических игр по формированию знаний о здоровом образе жизни решаются задачи: закрепляются правила поведения заданий в опасных старшего ситуациях. Формируется различной представление знания о органах зрения тела учить и их функциях. Формируется здоровом желание учить заниматься жизни спортом, правил изучаются глубже виды спорта внимание и закрепляются помощники правила научиться поведения глубже на солнце, опасно на воде.</vt:lpstr>
      <vt:lpstr>После витаминного коктейля любим по играть на ловкость и быстроту!!</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Отчет по образовательной деятельности с детьми в летне-оздоровительный период</dc:title>
  <dc:creator>Владимир</dc:creator>
  <cp:lastModifiedBy>Админ</cp:lastModifiedBy>
  <cp:revision>8</cp:revision>
  <dcterms:created xsi:type="dcterms:W3CDTF">2021-08-22T14:37:33Z</dcterms:created>
  <dcterms:modified xsi:type="dcterms:W3CDTF">2025-01-31T06:04:12Z</dcterms:modified>
</cp:coreProperties>
</file>