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62" r:id="rId5"/>
    <p:sldId id="269" r:id="rId6"/>
    <p:sldId id="271" r:id="rId7"/>
    <p:sldId id="272" r:id="rId8"/>
    <p:sldId id="261" r:id="rId9"/>
    <p:sldId id="263" r:id="rId10"/>
    <p:sldId id="257" r:id="rId11"/>
    <p:sldId id="267" r:id="rId12"/>
    <p:sldId id="259" r:id="rId13"/>
    <p:sldId id="260" r:id="rId14"/>
    <p:sldId id="264" r:id="rId15"/>
    <p:sldId id="273" r:id="rId16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762" y="-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6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1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image" Target="../media/image10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1934" y="1772816"/>
            <a:ext cx="683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Arial Unicode MS" pitchFamily="34" charset="-128"/>
              </a:rPr>
              <a:t>КОСМИЧЕСКОЕ ПУТЕШЕСТВИЕ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4168" y="4217648"/>
            <a:ext cx="27329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Составитель: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Бородина Е.А., воспитатель</a:t>
            </a:r>
            <a:endParaRPr lang="ru-RU" sz="16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6309320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Полысаево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202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5</a:t>
            </a:r>
            <a:endParaRPr lang="ru-RU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2563659"/>
            <a:ext cx="469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д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ля детей старшего дошкольного возраста</a:t>
            </a:r>
            <a:endParaRPr lang="ru-RU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523051"/>
            <a:ext cx="6867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Malgun Gothic Semilight" pitchFamily="34" charset="-128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Malgun Gothic Semilight" pitchFamily="34" charset="-128"/>
              </a:rPr>
              <a:t>«Детский сад №35 комбинированного вида»</a:t>
            </a:r>
            <a:endParaRPr lang="ru-RU" sz="1600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Malgun Gothic Semilight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15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63667" l="40444" r="76111">
                        <a14:backgroundMark x1="40667" y1="51333" x2="40667" y2="51333"/>
                        <a14:backgroundMark x1="40667" y1="46833" x2="40667" y2="46833"/>
                        <a14:backgroundMark x1="40667" y1="45167" x2="40667" y2="45167"/>
                        <a14:backgroundMark x1="40667" y1="44167" x2="40667" y2="44167"/>
                        <a14:backgroundMark x1="40667" y1="42500" x2="40667" y2="42500"/>
                        <a14:backgroundMark x1="42111" y1="49500" x2="42111" y2="49500"/>
                        <a14:backgroundMark x1="43222" y1="52333" x2="43222" y2="52333"/>
                        <a14:backgroundMark x1="42222" y1="47333" x2="42222" y2="47333"/>
                        <a14:backgroundMark x1="42000" y1="46000" x2="42000" y2="46000"/>
                        <a14:backgroundMark x1="41444" y1="45667" x2="41444" y2="45667"/>
                        <a14:backgroundMark x1="41444" y1="48000" x2="41444" y2="48000"/>
                        <a14:backgroundMark x1="41222" y1="47333" x2="41222" y2="47333"/>
                        <a14:backgroundMark x1="41444" y1="48500" x2="41444" y2="48500"/>
                        <a14:backgroundMark x1="41000" y1="49167" x2="41000" y2="49167"/>
                        <a14:backgroundMark x1="41667" y1="51000" x2="42111" y2="51000"/>
                        <a14:backgroundMark x1="42444" y1="51333" x2="42889" y2="51833"/>
                        <a14:backgroundMark x1="43222" y1="52167" x2="43778" y2="52667"/>
                        <a14:backgroundMark x1="43889" y1="52833" x2="43889" y2="52833"/>
                        <a14:backgroundMark x1="44556" y1="53667" x2="44556" y2="53667"/>
                        <a14:backgroundMark x1="44889" y1="54000" x2="44889" y2="54000"/>
                        <a14:backgroundMark x1="45444" y1="54500" x2="46000" y2="55000"/>
                        <a14:backgroundMark x1="46222" y1="55333" x2="46222" y2="55333"/>
                        <a14:backgroundMark x1="46444" y1="55333" x2="47000" y2="55833"/>
                        <a14:backgroundMark x1="47222" y1="56000" x2="47667" y2="56500"/>
                        <a14:backgroundMark x1="47778" y1="56833" x2="47778" y2="56833"/>
                        <a14:backgroundMark x1="48000" y1="57167" x2="48333" y2="57333"/>
                        <a14:backgroundMark x1="48556" y1="57500" x2="48556" y2="57500"/>
                        <a14:backgroundMark x1="49556" y1="58333" x2="49556" y2="58333"/>
                        <a14:backgroundMark x1="50000" y1="58500" x2="50000" y2="58500"/>
                        <a14:backgroundMark x1="50556" y1="58833" x2="50889" y2="58833"/>
                        <a14:backgroundMark x1="51000" y1="59000" x2="51000" y2="59000"/>
                        <a14:backgroundMark x1="51111" y1="59667" x2="51111" y2="59667"/>
                        <a14:backgroundMark x1="51333" y1="59833" x2="51333" y2="59833"/>
                        <a14:backgroundMark x1="51333" y1="59833" x2="51333" y2="59833"/>
                        <a14:backgroundMark x1="51889" y1="60000" x2="51889" y2="60000"/>
                        <a14:backgroundMark x1="52444" y1="60000" x2="52889" y2="60333"/>
                        <a14:backgroundMark x1="53000" y1="60500" x2="53000" y2="60500"/>
                        <a14:backgroundMark x1="53222" y1="60667" x2="53222" y2="60667"/>
                        <a14:backgroundMark x1="53333" y1="60667" x2="53333" y2="60667"/>
                        <a14:backgroundMark x1="53556" y1="60833" x2="53556" y2="60833"/>
                        <a14:backgroundMark x1="54000" y1="61167" x2="54000" y2="61167"/>
                        <a14:backgroundMark x1="54333" y1="61167" x2="54667" y2="61333"/>
                        <a14:backgroundMark x1="54889" y1="61500" x2="54889" y2="6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194421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     У нашей планеты есть спутник – Луна. Дети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всегда с интересом рассматривают луну на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небе.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Она такая разная: то в  виде серпика, то большая, круглая.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              Если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рассмотреть  Луну в бинокль, можно увидеть неровности ее рельефа.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            Это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потому что луна покрыта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воронками-кратерами от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астероидов. </a:t>
            </a: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3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4509120"/>
            <a:ext cx="8712968" cy="1900807"/>
          </a:xfrm>
        </p:spPr>
        <p:txBody>
          <a:bodyPr>
            <a:normAutofit lnSpcReduction="10000"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      </a:t>
            </a:r>
            <a:r>
              <a:rPr lang="ru-RU" sz="1800" dirty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Человек не оставлял надежды оказаться в </a:t>
            </a:r>
            <a:r>
              <a:rPr lang="ru-RU" sz="1800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космосе. </a:t>
            </a: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Люди стали конструировать космические летательные аппараты. Чтобы узнать , с чем человеку придется столкнуться в космосе, ученые отправляли «в разведку» животных. Только восемнадцатый запуск собак  Белки и Стрелки в космос на космическом корабле «Восток» оказался удачным. Собаки пробыли в космосе больше суток и благополучно вернулись обратно. Так ученые доказали, что полет в космос возможен.</a:t>
            </a:r>
            <a:endParaRPr lang="ru-RU" sz="18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9140"/>
            <a:ext cx="3960440" cy="283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68" y="882643"/>
            <a:ext cx="4288858" cy="279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3608" y="3903784"/>
            <a:ext cx="248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Подготовка собаки к полету</a:t>
            </a:r>
            <a:endParaRPr lang="ru-RU" sz="1400" i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2414" y="3911659"/>
            <a:ext cx="2157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</a:t>
            </a:r>
            <a:r>
              <a:rPr lang="ru-RU" sz="1400" i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обаки готовы к полету</a:t>
            </a:r>
            <a:endParaRPr lang="ru-RU" sz="1400" i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1052736"/>
            <a:ext cx="6408712" cy="642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933510" y="139924"/>
            <a:ext cx="3816424" cy="400341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      Для 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полета в космос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люди сконструировали космический корабль. Умная система 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управления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космическим кораблем позволяет сделать полет космонавта безопасным. 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      12 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апреля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1961 года начался </a:t>
            </a:r>
            <a:r>
              <a:rPr lang="ru-RU" sz="2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отсчет эпохи освоения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человеком космического пространства. </a:t>
            </a:r>
            <a:b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    Первый советский космонавт  - Юрий Алексеевич Гагарин, провел 1час и 48 минут на орбите и увидел  такую Землю из иллюминатора космического корабля.</a:t>
            </a:r>
            <a:endParaRPr lang="ru-RU" sz="2000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2" y="93792"/>
            <a:ext cx="2505082" cy="30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247790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Ю.А. Гагарин</a:t>
            </a:r>
            <a:endParaRPr lang="ru-RU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99" y="4143336"/>
            <a:ext cx="427104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47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" y="3565479"/>
            <a:ext cx="4657700" cy="328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188640"/>
            <a:ext cx="41925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  <a:cs typeface="+mj-cs"/>
              </a:rPr>
              <a:t>      В 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  <a:cs typeface="+mj-cs"/>
              </a:rPr>
              <a:t>космосе очень холодно и можно моментально замерзнуть  Кроме того, в космосе очень мало воздуха и человек в нем не может там дышать. Именно поэтому на космонавта, который полетел в космос, одели </a:t>
            </a:r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  <a:cs typeface="+mj-cs"/>
              </a:rPr>
              <a:t>специальный костюм и скафандр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  <a:cs typeface="+mj-cs"/>
              </a:rPr>
              <a:t>. </a:t>
            </a:r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  <a:cs typeface="+mj-cs"/>
              </a:rPr>
              <a:t>Костюм 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  <a:cs typeface="+mj-cs"/>
              </a:rPr>
              <a:t>очень теплый и защищает космонавта в </a:t>
            </a:r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  <a:cs typeface="+mj-cs"/>
              </a:rPr>
              <a:t>космосе от холода. 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  <a:cs typeface="+mj-cs"/>
              </a:rPr>
              <a:t>Кроме того – в скафандре человек может дышать – он снабжает человека воздухом</a:t>
            </a:r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  <a:cs typeface="+mj-cs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t="25387" r="27106" b="30017"/>
          <a:stretch/>
        </p:blipFill>
        <p:spPr bwMode="auto">
          <a:xfrm>
            <a:off x="1104758" y="197792"/>
            <a:ext cx="2806072" cy="280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0361" y="3604960"/>
            <a:ext cx="4072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     Через четыре года (1965),             А.А. Леонов 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впервые вышел в космическое пространство, </a:t>
            </a:r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удалился 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от </a:t>
            </a:r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космической станции на 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расстояние 5 м и провел в открытом космосе вне шлюзовой камеры 12 мин. 9 </a:t>
            </a:r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сек.</a:t>
            </a:r>
            <a:endParaRPr lang="ru-RU" dirty="0">
              <a:solidFill>
                <a:prstClr val="white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3026278" cy="232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9" r="15272"/>
          <a:stretch/>
        </p:blipFill>
        <p:spPr bwMode="auto">
          <a:xfrm>
            <a:off x="5090888" y="3044510"/>
            <a:ext cx="3870144" cy="235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88" y="116632"/>
            <a:ext cx="3962560" cy="263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16632"/>
            <a:ext cx="43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    Международная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космическая станция является самым крупным космическим объектом среди всех, которые были сделаны руками человека. Станция настолько огромна, что ее невозможно было запустить в космос целиком за один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раз. Ее строили два года. Лишь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небольшая часть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станции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заполнена отсеками, где живут люди.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17232"/>
            <a:ext cx="8928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</a:t>
            </a:r>
            <a:r>
              <a:rPr lang="ru-RU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Для изучения вселенной ученые отправляют </a:t>
            </a:r>
            <a:r>
              <a:rPr lang="ru-RU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 другим планетам </a:t>
            </a:r>
            <a:r>
              <a:rPr lang="ru-RU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автоматические беспилотные межпланетные </a:t>
            </a:r>
            <a:r>
              <a:rPr lang="ru-RU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космические </a:t>
            </a:r>
            <a:r>
              <a:rPr lang="ru-RU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аппараты. Такие экспедиции выполняют разные задачи и передают </a:t>
            </a:r>
            <a:r>
              <a:rPr lang="ru-RU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на землю важную информацию.</a:t>
            </a:r>
            <a:r>
              <a:rPr lang="ru-RU" dirty="0">
                <a:solidFill>
                  <a:srgbClr val="4D5156"/>
                </a:solidFill>
                <a:latin typeface="arial"/>
              </a:rPr>
              <a:t> </a:t>
            </a:r>
            <a:endParaRPr lang="ru-RU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4455042"/>
            <a:ext cx="4572000" cy="19870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14000"/>
              </a:lnSpc>
            </a:pP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МБДОУ «Детский сад № 35»</a:t>
            </a:r>
          </a:p>
          <a:p>
            <a:pPr lvl="0" algn="r">
              <a:lnSpc>
                <a:spcPct val="114000"/>
              </a:lnSpc>
            </a:pP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652560</a:t>
            </a:r>
            <a:r>
              <a:rPr lang="en-US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г. Полысаево,</a:t>
            </a:r>
          </a:p>
          <a:p>
            <a:pPr lvl="0" algn="r">
              <a:lnSpc>
                <a:spcPct val="114000"/>
              </a:lnSpc>
            </a:pP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ул. Читинская, 49 «А»</a:t>
            </a:r>
          </a:p>
          <a:p>
            <a:pPr lvl="0" algn="r">
              <a:lnSpc>
                <a:spcPct val="114000"/>
              </a:lnSpc>
            </a:pP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тел-факс: 8(38456)4-20-63</a:t>
            </a:r>
          </a:p>
          <a:p>
            <a:pPr lvl="0" algn="r">
              <a:lnSpc>
                <a:spcPct val="114000"/>
              </a:lnSpc>
            </a:pPr>
            <a:r>
              <a:rPr lang="en-US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Email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: 42063</a:t>
            </a:r>
            <a:r>
              <a:rPr lang="en-US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dou35@mail.ru</a:t>
            </a:r>
            <a:endParaRPr lang="ru-RU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Segoe UI Light" pitchFamily="34" charset="0"/>
            </a:endParaRPr>
          </a:p>
          <a:p>
            <a:pPr lvl="0" algn="r">
              <a:lnSpc>
                <a:spcPct val="114000"/>
              </a:lnSpc>
            </a:pP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сайт: </a:t>
            </a:r>
            <a:r>
              <a:rPr lang="en-US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Segoe UI Light" pitchFamily="34" charset="0"/>
              </a:rPr>
              <a:t>dou35.ucoz.com</a:t>
            </a:r>
            <a:endParaRPr lang="ru-RU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8549" y="2564904"/>
            <a:ext cx="4366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СПАСИБО ЗА ВНИМАНИЕ!</a:t>
            </a:r>
            <a:endParaRPr lang="ru-RU" sz="28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3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r="11783"/>
          <a:stretch/>
        </p:blipFill>
        <p:spPr bwMode="auto">
          <a:xfrm>
            <a:off x="0" y="0"/>
            <a:ext cx="91376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100000" l="46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486781"/>
            <a:ext cx="360040" cy="32054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9" y="332656"/>
            <a:ext cx="612068" cy="5445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298869"/>
            <a:ext cx="504056" cy="44842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828451"/>
            <a:ext cx="504056" cy="44842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08920"/>
            <a:ext cx="508958" cy="44861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32089" y="55892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      Люди </a:t>
            </a:r>
            <a:r>
              <a:rPr lang="ru-RU" sz="1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 самых давних времен </a:t>
            </a: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интересовались вселенной и звездами. Посмотрите на этих детей – они увлеченно смотрят в ночное небо! Там столько красивых звезд и неизведанных тайн</a:t>
            </a:r>
            <a:r>
              <a:rPr lang="en-US" sz="1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!</a:t>
            </a: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318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661248"/>
            <a:ext cx="856895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1800"/>
              </a:spcAft>
            </a:pP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Мигание звезд во вселенной вызвано тем, что свет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, проходя сквозь разные слои атмосферы, преломляется. Получается такой же эффект бликов, как и при прохождении лучей сквозь воду: они преломляются и мерцают.</a:t>
            </a:r>
            <a:endParaRPr lang="ru-RU" sz="1600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25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0"/>
          <a:stretch/>
        </p:blipFill>
        <p:spPr bwMode="auto">
          <a:xfrm>
            <a:off x="40" y="1772816"/>
            <a:ext cx="9144000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490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Люди давно заметили - небо не беспорядочно усеяно светящимися точками. </a:t>
            </a:r>
            <a:r>
              <a:rPr lang="ru-RU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Каждую </a:t>
            </a:r>
            <a:r>
              <a:rPr lang="ru-RU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ночь из-за горизонта появляются одни и те же звезды со знакомыми очертаниями</a:t>
            </a:r>
            <a:r>
              <a:rPr lang="ru-RU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. Так появились названия созвездий.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537" y="332656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Ярчайшей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и ближайшей к Земле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звездой является полярная звезда. Полярная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звезда находится менее чем в 1° от Северного полюса мира и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почти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неподвижна при суточном вращении звёздного неба. Она очень удобна для ориентирования: направление на неё практически совпадает с направлением на 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север,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а высота над горизонтом равна географической 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широте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 места наблюдения.</a:t>
            </a:r>
            <a:r>
              <a:rPr lang="ru-RU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6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243820"/>
            <a:ext cx="3888432" cy="397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408" y="4149080"/>
            <a:ext cx="85791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Солнце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–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звезда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, образующая Солнечную систему.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Солнце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, как и любая звезда, представляет собой газовый шар. 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Иногда на солнце происходят затмения и вспышки</a:t>
            </a:r>
            <a:r>
              <a:rPr lang="ru-RU" dirty="0" smtClean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Вокруг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него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обращаются восемь планет, а также другие объекты: карликовые планеты, спутники, астероиды, кометы, космическая пыль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. Солнце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/>
              </a:rPr>
              <a:t>является основным источником энергии для Земли и всей Солнечной системы. Без него жизнь на нашей планете была бы невозможна</a:t>
            </a:r>
            <a:r>
              <a:rPr lang="ru-RU" dirty="0" smtClean="0">
                <a:solidFill>
                  <a:schemeClr val="bg1"/>
                </a:solidFill>
                <a:latin typeface="Arial"/>
                <a:ea typeface="Times New Roman"/>
                <a:cs typeface="Times New Roman"/>
              </a:rPr>
              <a:t>.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/>
            <a:endParaRPr lang="ru-RU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9807">
            <a:off x="7150295" y="948324"/>
            <a:ext cx="117613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0534">
            <a:off x="1728440" y="2939988"/>
            <a:ext cx="997381" cy="97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6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8264" r="15042" b="5278"/>
          <a:stretch/>
        </p:blipFill>
        <p:spPr bwMode="auto">
          <a:xfrm>
            <a:off x="-119768" y="1052297"/>
            <a:ext cx="9263768" cy="577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71775"/>
            <a:ext cx="7268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Так выглядит наша галактика, в которой находиться наша планета. 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центре галактики находиться огромная  звезда - солнце.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99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04" y="1514980"/>
            <a:ext cx="1796537" cy="10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" b="98489" l="109" r="99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19" y="2906115"/>
            <a:ext cx="2123578" cy="168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425" y="3255588"/>
            <a:ext cx="1276714" cy="7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72" y="2942580"/>
            <a:ext cx="115212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203" y="3121014"/>
            <a:ext cx="531774" cy="53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277082"/>
            <a:ext cx="2431120" cy="248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53012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73" y="1685485"/>
            <a:ext cx="847605" cy="84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7206" y="2455737"/>
            <a:ext cx="84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З</a:t>
            </a:r>
            <a:r>
              <a:rPr lang="ru-RU" sz="1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емля</a:t>
            </a:r>
            <a:endParaRPr lang="ru-RU" sz="14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5279" y="4297650"/>
            <a:ext cx="1132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Сатурн</a:t>
            </a:r>
            <a:endParaRPr lang="ru-RU" sz="14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9039" y="2499133"/>
            <a:ext cx="111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Юпитер</a:t>
            </a:r>
            <a:endParaRPr lang="ru-RU" sz="14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5064" y="3995189"/>
            <a:ext cx="1140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Венера</a:t>
            </a:r>
            <a:endParaRPr lang="ru-RU" sz="14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1872" y="3759534"/>
            <a:ext cx="1110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Нептун</a:t>
            </a:r>
            <a:endParaRPr lang="ru-RU" sz="14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0204" y="3652788"/>
            <a:ext cx="84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Марс</a:t>
            </a:r>
            <a:endParaRPr lang="ru-RU" sz="14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778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48" y="1529367"/>
            <a:ext cx="1716286" cy="91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81614" y="2301848"/>
            <a:ext cx="1110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Уран</a:t>
            </a:r>
            <a:endParaRPr lang="ru-RU" sz="14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2" b="99636" l="7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24" y="2495942"/>
            <a:ext cx="383243" cy="39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307471" y="2713733"/>
            <a:ext cx="1553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Меркурий</a:t>
            </a:r>
            <a:endParaRPr lang="ru-RU" sz="14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3546" y="332656"/>
            <a:ext cx="232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Солнечная система</a:t>
            </a:r>
            <a:endParaRPr lang="ru-RU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618" y="4931876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prstClr val="white"/>
                </a:solidFill>
                <a:latin typeface="Cambria Math" pitchFamily="18" charset="0"/>
                <a:ea typeface="Cambria Math" pitchFamily="18" charset="0"/>
              </a:rPr>
              <a:t>Позже астрономы </a:t>
            </a:r>
            <a:r>
              <a:rPr lang="ru-RU" dirty="0">
                <a:solidFill>
                  <a:prstClr val="white"/>
                </a:solidFill>
                <a:latin typeface="Cambria" pitchFamily="18" charset="0"/>
                <a:ea typeface="Cambria" pitchFamily="18" charset="0"/>
              </a:rPr>
              <a:t>изобрели телескопы. С их помощью открыли  планеты: Меркурий, Венеру, Марс, Сатурн, Юпитер, Нептун, Уран. </a:t>
            </a:r>
            <a:endParaRPr lang="ru-RU" dirty="0">
              <a:solidFill>
                <a:prstClr val="white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Четыре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ближайшие к Солнцу планеты, называемые планетами земной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группы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 — Меркурий, Венера, 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Земля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 и 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Марс. Четыре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более удалённые от Солнца планеты — 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Юпитер,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 Сатурн, 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Уран и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Нептун.</a:t>
            </a:r>
            <a:endParaRPr lang="ru-RU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93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11" b="98333" l="100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6" y="1916832"/>
            <a:ext cx="4640426" cy="464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0466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Земля,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третья от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Солнца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планета Солнечной системы. 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Велика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наша Земля. Многообразна ее природа, несметны богатства ее недр. И вместе с тем огромная Земля — лишь одна из планет, обращающихся вокруг Солнца. 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Наша планета Земля до сих пор изучена не полностью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4073" y="3212976"/>
            <a:ext cx="34452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Береги свою планету! </a:t>
            </a: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Есть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одна планета-сад. </a:t>
            </a: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этом космосе холодном </a:t>
            </a: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Только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здесь леса шумят, </a:t>
            </a: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Птиц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скликая перелетных. </a:t>
            </a: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стрекозы только тут </a:t>
            </a: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речку смотрят удивленно. </a:t>
            </a: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Береги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свою планету – </a:t>
            </a: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Ведь </a:t>
            </a:r>
            <a:r>
              <a:rPr lang="ru-RU" dirty="0">
                <a:solidFill>
                  <a:schemeClr val="bg1"/>
                </a:solidFill>
                <a:latin typeface="Cambria" pitchFamily="18" charset="0"/>
              </a:rPr>
              <a:t>другой на свете нет!</a:t>
            </a:r>
          </a:p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28" y="1916832"/>
            <a:ext cx="996289" cy="99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23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691</Words>
  <Application>Microsoft Office PowerPoint</Application>
  <PresentationFormat>Экран (4:3)</PresentationFormat>
  <Paragraphs>53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Для полета в космос люди сконструировали космический корабль. Умная система управления космическим кораблем позволяет сделать полет космонавта безопасным.         12 апреля 1961 года начался отсчет эпохи освоения человеком космического пространства.       Первый советский космонавт  - Юрий Алексеевич Гагарин, провел 1час и 48 минут на орбите и увидел  такую Землю из иллюминатора космического корабля.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Пользователь Windows</cp:lastModifiedBy>
  <cp:revision>92</cp:revision>
  <cp:lastPrinted>2023-01-23T15:21:24Z</cp:lastPrinted>
  <dcterms:created xsi:type="dcterms:W3CDTF">2022-03-31T13:51:23Z</dcterms:created>
  <dcterms:modified xsi:type="dcterms:W3CDTF">2025-04-05T07:32:18Z</dcterms:modified>
</cp:coreProperties>
</file>