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6"/>
  </p:notesMasterIdLst>
  <p:sldIdLst>
    <p:sldId id="281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324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273" r:id="rId27"/>
    <p:sldId id="272" r:id="rId28"/>
    <p:sldId id="283" r:id="rId29"/>
    <p:sldId id="284" r:id="rId30"/>
    <p:sldId id="285" r:id="rId31"/>
    <p:sldId id="286" r:id="rId32"/>
    <p:sldId id="287" r:id="rId33"/>
    <p:sldId id="288" r:id="rId34"/>
    <p:sldId id="325" r:id="rId35"/>
    <p:sldId id="329" r:id="rId36"/>
    <p:sldId id="330" r:id="rId37"/>
    <p:sldId id="331" r:id="rId38"/>
    <p:sldId id="332" r:id="rId39"/>
    <p:sldId id="333" r:id="rId40"/>
    <p:sldId id="289" r:id="rId41"/>
    <p:sldId id="275" r:id="rId42"/>
    <p:sldId id="290" r:id="rId43"/>
    <p:sldId id="296" r:id="rId44"/>
    <p:sldId id="297" r:id="rId45"/>
    <p:sldId id="298" r:id="rId46"/>
    <p:sldId id="299" r:id="rId47"/>
    <p:sldId id="300" r:id="rId48"/>
    <p:sldId id="326" r:id="rId49"/>
    <p:sldId id="334" r:id="rId50"/>
    <p:sldId id="335" r:id="rId51"/>
    <p:sldId id="336" r:id="rId52"/>
    <p:sldId id="337" r:id="rId53"/>
    <p:sldId id="338" r:id="rId54"/>
    <p:sldId id="291" r:id="rId55"/>
    <p:sldId id="278" r:id="rId56"/>
    <p:sldId id="294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28" r:id="rId65"/>
    <p:sldId id="344" r:id="rId66"/>
    <p:sldId id="345" r:id="rId67"/>
    <p:sldId id="346" r:id="rId68"/>
    <p:sldId id="347" r:id="rId69"/>
    <p:sldId id="348" r:id="rId70"/>
    <p:sldId id="349" r:id="rId71"/>
    <p:sldId id="350" r:id="rId72"/>
    <p:sldId id="295" r:id="rId73"/>
    <p:sldId id="280" r:id="rId74"/>
    <p:sldId id="351" r:id="rId7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56" autoAdjust="0"/>
  </p:normalViewPr>
  <p:slideViewPr>
    <p:cSldViewPr snapToGrid="0">
      <p:cViewPr varScale="1">
        <p:scale>
          <a:sx n="96" d="100"/>
          <a:sy n="96" d="100"/>
        </p:scale>
        <p:origin x="1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C76DC-A0ED-4335-B16A-64C1ECF0CFC7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7880D-57B2-40B8-9F54-C2DFA4CE2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26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/>
              <a:t>Квиз</a:t>
            </a:r>
            <a:r>
              <a:rPr lang="ru-RU" dirty="0"/>
              <a:t> – это соревнование. </a:t>
            </a:r>
            <a:r>
              <a:rPr lang="ru-RU" sz="1200" dirty="0"/>
              <a:t>Команды борются за первое место. Перед началом </a:t>
            </a:r>
            <a:r>
              <a:rPr lang="ru-RU" sz="1200" dirty="0" err="1"/>
              <a:t>квиза</a:t>
            </a:r>
            <a:r>
              <a:rPr lang="ru-RU" sz="1200" dirty="0"/>
              <a:t> каждая команда имеет на своем столе бланки для записи ответов, ручки и несколько пустых листов для заметок.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/>
              <a:t>Правила: </a:t>
            </a:r>
            <a:r>
              <a:rPr lang="ru-RU" dirty="0"/>
              <a:t>Игра состоит из 5 раундов, в каждом из которых 5 вопросов. Ведущий зачитывает вопрос, после чего на обдумывание вопроса отводится 1 минута. За отведенное время команда должна решить поставленную задачу и вписать ответ в бланк. Так повторяется с каждым вопросом. После завершения раунда есть дополнительное время на заполнение бланков, после чего бланки сдаются для подведения итогов. В это время ведущий объявляет правильные ответы. Так происходит после каждого раунда. В игре предусмотрено несколько перерывов, во время которых подводятся промежуточные итоги.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17880D-57B2-40B8-9F54-C2DFA4CE28D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151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17880D-57B2-40B8-9F54-C2DFA4CE28D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38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8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2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7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5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3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6/6/2025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4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6/6/2025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7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6/6/2025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6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1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6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анные 7">
            <a:extLst>
              <a:ext uri="{FF2B5EF4-FFF2-40B4-BE49-F238E27FC236}">
                <a16:creationId xmlns:a16="http://schemas.microsoft.com/office/drawing/2014/main" id="{31DFCB5D-3815-43A3-AD9D-7D0E8B3C762E}"/>
              </a:ext>
            </a:extLst>
          </p:cNvPr>
          <p:cNvSpPr/>
          <p:nvPr/>
        </p:nvSpPr>
        <p:spPr>
          <a:xfrm>
            <a:off x="600725" y="1633491"/>
            <a:ext cx="10741980" cy="2423604"/>
          </a:xfrm>
          <a:prstGeom prst="flowChartInputOutput">
            <a:avLst/>
          </a:prstGeom>
          <a:solidFill>
            <a:srgbClr val="0070C0"/>
          </a:solidFill>
          <a:ln w="133350">
            <a:solidFill>
              <a:srgbClr val="FF0000"/>
            </a:solidFill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  <a:latin typeface="Arial Black" panose="020B0A04020102020204" pitchFamily="34" charset="0"/>
              </a:rPr>
              <a:t>Математический </a:t>
            </a:r>
            <a:r>
              <a:rPr lang="ru-RU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КВИЗ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5 класс</a:t>
            </a:r>
            <a:endParaRPr lang="ru-RU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F67BAB-3C60-4D67-B844-73D007526D4E}"/>
              </a:ext>
            </a:extLst>
          </p:cNvPr>
          <p:cNvSpPr txBox="1"/>
          <p:nvPr/>
        </p:nvSpPr>
        <p:spPr>
          <a:xfrm>
            <a:off x="152400" y="538480"/>
            <a:ext cx="102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 класс</a:t>
            </a:r>
          </a:p>
        </p:txBody>
      </p:sp>
    </p:spTree>
    <p:extLst>
      <p:ext uri="{BB962C8B-B14F-4D97-AF65-F5344CB8AC3E}">
        <p14:creationId xmlns:p14="http://schemas.microsoft.com/office/powerpoint/2010/main" val="249267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Сколько треугольников на рисунке?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0A855FA-1090-4CB5-8B26-290676CB485E}"/>
              </a:ext>
            </a:extLst>
          </p:cNvPr>
          <p:cNvSpPr/>
          <p:nvPr/>
        </p:nvSpPr>
        <p:spPr>
          <a:xfrm>
            <a:off x="1748901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А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A92AC21-DDD8-4E11-97A4-B8AC5489A6EA}"/>
              </a:ext>
            </a:extLst>
          </p:cNvPr>
          <p:cNvSpPr/>
          <p:nvPr/>
        </p:nvSpPr>
        <p:spPr>
          <a:xfrm>
            <a:off x="1748901" y="4114728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A05BC78-444F-4C69-A6D0-010D3D92A9A2}"/>
              </a:ext>
            </a:extLst>
          </p:cNvPr>
          <p:cNvSpPr/>
          <p:nvPr/>
        </p:nvSpPr>
        <p:spPr>
          <a:xfrm>
            <a:off x="4414240" y="2920717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9F231E5-865E-4A03-9BA0-F80922FA19B3}"/>
              </a:ext>
            </a:extLst>
          </p:cNvPr>
          <p:cNvSpPr/>
          <p:nvPr/>
        </p:nvSpPr>
        <p:spPr>
          <a:xfrm>
            <a:off x="4414240" y="4070302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1A199E-0BBB-41BA-A5D4-5092A904B94C}"/>
              </a:ext>
            </a:extLst>
          </p:cNvPr>
          <p:cNvSpPr txBox="1"/>
          <p:nvPr/>
        </p:nvSpPr>
        <p:spPr>
          <a:xfrm>
            <a:off x="2636668" y="2965143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B919E-972A-43A5-AE33-3D5C4C59D6E6}"/>
              </a:ext>
            </a:extLst>
          </p:cNvPr>
          <p:cNvSpPr txBox="1"/>
          <p:nvPr/>
        </p:nvSpPr>
        <p:spPr>
          <a:xfrm>
            <a:off x="2586362" y="4070340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26341-9FEA-45AA-BABA-CCB06BBF09C1}"/>
              </a:ext>
            </a:extLst>
          </p:cNvPr>
          <p:cNvSpPr txBox="1"/>
          <p:nvPr/>
        </p:nvSpPr>
        <p:spPr>
          <a:xfrm>
            <a:off x="5335467" y="2861073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9F3873-1A85-4249-96F3-42022C818CBE}"/>
              </a:ext>
            </a:extLst>
          </p:cNvPr>
          <p:cNvSpPr txBox="1"/>
          <p:nvPr/>
        </p:nvSpPr>
        <p:spPr>
          <a:xfrm>
            <a:off x="5339918" y="4025914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5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49FECC2-8BDA-4418-B765-0008FCFAE7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229" y="1972243"/>
            <a:ext cx="4169727" cy="3892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6083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341175" y="0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724693" y="860213"/>
            <a:ext cx="11704320" cy="280076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При каких натуральных значениях </a:t>
            </a:r>
            <a:r>
              <a:rPr lang="ru-RU" sz="4400" i="1" dirty="0">
                <a:solidFill>
                  <a:schemeClr val="tx1"/>
                </a:solidFill>
              </a:rPr>
              <a:t>m</a:t>
            </a:r>
            <a:r>
              <a:rPr lang="ru-RU" sz="4400" dirty="0">
                <a:solidFill>
                  <a:schemeClr val="tx1"/>
                </a:solidFill>
              </a:rPr>
              <a:t> (из перечисленных) дробь 6m+2</a:t>
            </a:r>
          </a:p>
          <a:p>
            <a:r>
              <a:rPr lang="ru-RU" sz="4400" dirty="0">
                <a:solidFill>
                  <a:schemeClr val="tx1"/>
                </a:solidFill>
              </a:rPr>
              <a:t>	                                 27</a:t>
            </a:r>
          </a:p>
          <a:p>
            <a:r>
              <a:rPr lang="ru-RU" sz="4400" dirty="0">
                <a:solidFill>
                  <a:schemeClr val="tx1"/>
                </a:solidFill>
              </a:rPr>
              <a:t>будет правильной? 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0A855FA-1090-4CB5-8B26-290676CB485E}"/>
              </a:ext>
            </a:extLst>
          </p:cNvPr>
          <p:cNvSpPr/>
          <p:nvPr/>
        </p:nvSpPr>
        <p:spPr>
          <a:xfrm>
            <a:off x="1748901" y="3694164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А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A92AC21-DDD8-4E11-97A4-B8AC5489A6EA}"/>
              </a:ext>
            </a:extLst>
          </p:cNvPr>
          <p:cNvSpPr/>
          <p:nvPr/>
        </p:nvSpPr>
        <p:spPr>
          <a:xfrm>
            <a:off x="1748901" y="4843749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A05BC78-444F-4C69-A6D0-010D3D92A9A2}"/>
              </a:ext>
            </a:extLst>
          </p:cNvPr>
          <p:cNvSpPr/>
          <p:nvPr/>
        </p:nvSpPr>
        <p:spPr>
          <a:xfrm>
            <a:off x="6631620" y="3694164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9F231E5-865E-4A03-9BA0-F80922FA19B3}"/>
              </a:ext>
            </a:extLst>
          </p:cNvPr>
          <p:cNvSpPr/>
          <p:nvPr/>
        </p:nvSpPr>
        <p:spPr>
          <a:xfrm>
            <a:off x="6631620" y="4843749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1A199E-0BBB-41BA-A5D4-5092A904B94C}"/>
              </a:ext>
            </a:extLst>
          </p:cNvPr>
          <p:cNvSpPr txBox="1"/>
          <p:nvPr/>
        </p:nvSpPr>
        <p:spPr>
          <a:xfrm>
            <a:off x="2636668" y="3694164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1,3,5,6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B919E-972A-43A5-AE33-3D5C4C59D6E6}"/>
              </a:ext>
            </a:extLst>
          </p:cNvPr>
          <p:cNvSpPr txBox="1"/>
          <p:nvPr/>
        </p:nvSpPr>
        <p:spPr>
          <a:xfrm>
            <a:off x="2586362" y="4799361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1,2,3,4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26341-9FEA-45AA-BABA-CCB06BBF09C1}"/>
              </a:ext>
            </a:extLst>
          </p:cNvPr>
          <p:cNvSpPr txBox="1"/>
          <p:nvPr/>
        </p:nvSpPr>
        <p:spPr>
          <a:xfrm>
            <a:off x="7557298" y="3660980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2,4,6,7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9F3873-1A85-4249-96F3-42022C818CBE}"/>
              </a:ext>
            </a:extLst>
          </p:cNvPr>
          <p:cNvSpPr txBox="1"/>
          <p:nvPr/>
        </p:nvSpPr>
        <p:spPr>
          <a:xfrm>
            <a:off x="7557298" y="4799361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1,4,7,8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EBA15024-E6EE-4EC1-AAB8-6725688C529B}"/>
              </a:ext>
            </a:extLst>
          </p:cNvPr>
          <p:cNvCxnSpPr/>
          <p:nvPr/>
        </p:nvCxnSpPr>
        <p:spPr>
          <a:xfrm>
            <a:off x="6432439" y="2255512"/>
            <a:ext cx="14766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68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14465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Найти площадь квадрата, сторона которого равна 12 см.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0A855FA-1090-4CB5-8B26-290676CB485E}"/>
              </a:ext>
            </a:extLst>
          </p:cNvPr>
          <p:cNvSpPr/>
          <p:nvPr/>
        </p:nvSpPr>
        <p:spPr>
          <a:xfrm>
            <a:off x="1748901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А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A92AC21-DDD8-4E11-97A4-B8AC5489A6EA}"/>
              </a:ext>
            </a:extLst>
          </p:cNvPr>
          <p:cNvSpPr/>
          <p:nvPr/>
        </p:nvSpPr>
        <p:spPr>
          <a:xfrm>
            <a:off x="1748901" y="4114728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A05BC78-444F-4C69-A6D0-010D3D92A9A2}"/>
              </a:ext>
            </a:extLst>
          </p:cNvPr>
          <p:cNvSpPr/>
          <p:nvPr/>
        </p:nvSpPr>
        <p:spPr>
          <a:xfrm>
            <a:off x="6631620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9F231E5-865E-4A03-9BA0-F80922FA19B3}"/>
              </a:ext>
            </a:extLst>
          </p:cNvPr>
          <p:cNvSpPr/>
          <p:nvPr/>
        </p:nvSpPr>
        <p:spPr>
          <a:xfrm>
            <a:off x="6631620" y="4114728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1A199E-0BBB-41BA-A5D4-5092A904B94C}"/>
              </a:ext>
            </a:extLst>
          </p:cNvPr>
          <p:cNvSpPr txBox="1"/>
          <p:nvPr/>
        </p:nvSpPr>
        <p:spPr>
          <a:xfrm>
            <a:off x="2636668" y="2965143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144 </a:t>
            </a:r>
            <a:r>
              <a:rPr lang="ru-RU" sz="4000" dirty="0"/>
              <a:t>см </a:t>
            </a:r>
            <a:r>
              <a:rPr lang="ru-RU" sz="4000" baseline="30000" dirty="0"/>
              <a:t>2</a:t>
            </a:r>
            <a:endParaRPr lang="ru-RU" sz="4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B919E-972A-43A5-AE33-3D5C4C59D6E6}"/>
              </a:ext>
            </a:extLst>
          </p:cNvPr>
          <p:cNvSpPr txBox="1"/>
          <p:nvPr/>
        </p:nvSpPr>
        <p:spPr>
          <a:xfrm>
            <a:off x="2586362" y="4070340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24 </a:t>
            </a:r>
            <a:r>
              <a:rPr lang="ru-RU" sz="4000" dirty="0"/>
              <a:t>см </a:t>
            </a:r>
            <a:r>
              <a:rPr lang="ru-RU" sz="4000" baseline="30000" dirty="0"/>
              <a:t>2</a:t>
            </a:r>
            <a:endParaRPr lang="ru-RU" sz="40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26341-9FEA-45AA-BABA-CCB06BBF09C1}"/>
              </a:ext>
            </a:extLst>
          </p:cNvPr>
          <p:cNvSpPr txBox="1"/>
          <p:nvPr/>
        </p:nvSpPr>
        <p:spPr>
          <a:xfrm>
            <a:off x="7557298" y="2931959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48 </a:t>
            </a:r>
            <a:r>
              <a:rPr lang="ru-RU" sz="4000" dirty="0"/>
              <a:t>см </a:t>
            </a:r>
            <a:r>
              <a:rPr lang="ru-RU" sz="4000" baseline="30000" dirty="0"/>
              <a:t>2</a:t>
            </a:r>
            <a:endParaRPr lang="ru-RU" sz="4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9F3873-1A85-4249-96F3-42022C818CBE}"/>
              </a:ext>
            </a:extLst>
          </p:cNvPr>
          <p:cNvSpPr txBox="1"/>
          <p:nvPr/>
        </p:nvSpPr>
        <p:spPr>
          <a:xfrm>
            <a:off x="7557298" y="4070340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12 </a:t>
            </a:r>
            <a:r>
              <a:rPr lang="ru-RU" sz="4000" dirty="0"/>
              <a:t>см </a:t>
            </a:r>
            <a:r>
              <a:rPr lang="ru-RU" sz="4000" baseline="30000" dirty="0"/>
              <a:t>2</a:t>
            </a:r>
            <a:endParaRPr lang="ru-RU" sz="4000" b="1" dirty="0"/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095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"/>
    </mc:Choice>
    <mc:Fallback>
      <p:transition spd="slow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14465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Если запись числа оканчивается на 0, то оно делится на: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0A855FA-1090-4CB5-8B26-290676CB485E}"/>
              </a:ext>
            </a:extLst>
          </p:cNvPr>
          <p:cNvSpPr/>
          <p:nvPr/>
        </p:nvSpPr>
        <p:spPr>
          <a:xfrm>
            <a:off x="1748901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А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A92AC21-DDD8-4E11-97A4-B8AC5489A6EA}"/>
              </a:ext>
            </a:extLst>
          </p:cNvPr>
          <p:cNvSpPr/>
          <p:nvPr/>
        </p:nvSpPr>
        <p:spPr>
          <a:xfrm>
            <a:off x="1748901" y="4114728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A05BC78-444F-4C69-A6D0-010D3D92A9A2}"/>
              </a:ext>
            </a:extLst>
          </p:cNvPr>
          <p:cNvSpPr/>
          <p:nvPr/>
        </p:nvSpPr>
        <p:spPr>
          <a:xfrm>
            <a:off x="6631620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9F231E5-865E-4A03-9BA0-F80922FA19B3}"/>
              </a:ext>
            </a:extLst>
          </p:cNvPr>
          <p:cNvSpPr/>
          <p:nvPr/>
        </p:nvSpPr>
        <p:spPr>
          <a:xfrm>
            <a:off x="6631620" y="4114728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1A199E-0BBB-41BA-A5D4-5092A904B94C}"/>
              </a:ext>
            </a:extLst>
          </p:cNvPr>
          <p:cNvSpPr txBox="1"/>
          <p:nvPr/>
        </p:nvSpPr>
        <p:spPr>
          <a:xfrm>
            <a:off x="2636668" y="2965143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B919E-972A-43A5-AE33-3D5C4C59D6E6}"/>
              </a:ext>
            </a:extLst>
          </p:cNvPr>
          <p:cNvSpPr txBox="1"/>
          <p:nvPr/>
        </p:nvSpPr>
        <p:spPr>
          <a:xfrm>
            <a:off x="2586362" y="4070340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26341-9FEA-45AA-BABA-CCB06BBF09C1}"/>
              </a:ext>
            </a:extLst>
          </p:cNvPr>
          <p:cNvSpPr txBox="1"/>
          <p:nvPr/>
        </p:nvSpPr>
        <p:spPr>
          <a:xfrm>
            <a:off x="7557298" y="2931959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2,5,10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9F3873-1A85-4249-96F3-42022C818CBE}"/>
              </a:ext>
            </a:extLst>
          </p:cNvPr>
          <p:cNvSpPr txBox="1"/>
          <p:nvPr/>
        </p:nvSpPr>
        <p:spPr>
          <a:xfrm>
            <a:off x="7591906" y="4081544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2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6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022356" y="150033"/>
            <a:ext cx="4147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833120" y="1073363"/>
            <a:ext cx="10708640" cy="212365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Длина прямоугольника равна 14 см, а ширина составляет 2/7 длины. Какова площадь прямоугольника? 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0A855FA-1090-4CB5-8B26-290676CB485E}"/>
              </a:ext>
            </a:extLst>
          </p:cNvPr>
          <p:cNvSpPr/>
          <p:nvPr/>
        </p:nvSpPr>
        <p:spPr>
          <a:xfrm>
            <a:off x="1929414" y="3770194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А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A92AC21-DDD8-4E11-97A4-B8AC5489A6EA}"/>
              </a:ext>
            </a:extLst>
          </p:cNvPr>
          <p:cNvSpPr/>
          <p:nvPr/>
        </p:nvSpPr>
        <p:spPr>
          <a:xfrm>
            <a:off x="1929414" y="4919779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A05BC78-444F-4C69-A6D0-010D3D92A9A2}"/>
              </a:ext>
            </a:extLst>
          </p:cNvPr>
          <p:cNvSpPr/>
          <p:nvPr/>
        </p:nvSpPr>
        <p:spPr>
          <a:xfrm>
            <a:off x="6812133" y="3770194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9F231E5-865E-4A03-9BA0-F80922FA19B3}"/>
              </a:ext>
            </a:extLst>
          </p:cNvPr>
          <p:cNvSpPr/>
          <p:nvPr/>
        </p:nvSpPr>
        <p:spPr>
          <a:xfrm>
            <a:off x="6812133" y="4919779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1A199E-0BBB-41BA-A5D4-5092A904B94C}"/>
              </a:ext>
            </a:extLst>
          </p:cNvPr>
          <p:cNvSpPr txBox="1"/>
          <p:nvPr/>
        </p:nvSpPr>
        <p:spPr>
          <a:xfrm>
            <a:off x="2817181" y="3770194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56 </a:t>
            </a:r>
            <a:r>
              <a:rPr lang="ru-RU" sz="4000" dirty="0"/>
              <a:t>см </a:t>
            </a:r>
            <a:r>
              <a:rPr lang="ru-RU" sz="4000" baseline="30000" dirty="0"/>
              <a:t>2</a:t>
            </a:r>
            <a:r>
              <a:rPr lang="ru-RU" sz="4000" dirty="0"/>
              <a:t> </a:t>
            </a:r>
            <a:endParaRPr lang="ru-RU" sz="4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B919E-972A-43A5-AE33-3D5C4C59D6E6}"/>
              </a:ext>
            </a:extLst>
          </p:cNvPr>
          <p:cNvSpPr txBox="1"/>
          <p:nvPr/>
        </p:nvSpPr>
        <p:spPr>
          <a:xfrm>
            <a:off x="2766875" y="4875391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49 </a:t>
            </a:r>
            <a:r>
              <a:rPr lang="ru-RU" sz="4000" dirty="0"/>
              <a:t>см </a:t>
            </a:r>
            <a:r>
              <a:rPr lang="ru-RU" sz="4000" baseline="30000" dirty="0"/>
              <a:t>2</a:t>
            </a:r>
            <a:r>
              <a:rPr lang="ru-RU" sz="4000" dirty="0"/>
              <a:t> </a:t>
            </a:r>
            <a:endParaRPr lang="ru-RU" sz="40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26341-9FEA-45AA-BABA-CCB06BBF09C1}"/>
              </a:ext>
            </a:extLst>
          </p:cNvPr>
          <p:cNvSpPr txBox="1"/>
          <p:nvPr/>
        </p:nvSpPr>
        <p:spPr>
          <a:xfrm>
            <a:off x="7737811" y="3737010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18 </a:t>
            </a:r>
            <a:r>
              <a:rPr lang="ru-RU" sz="4000" dirty="0"/>
              <a:t>см </a:t>
            </a:r>
            <a:r>
              <a:rPr lang="ru-RU" sz="4000" baseline="30000" dirty="0"/>
              <a:t>2</a:t>
            </a:r>
            <a:r>
              <a:rPr lang="ru-RU" sz="4000" dirty="0"/>
              <a:t> </a:t>
            </a:r>
            <a:endParaRPr lang="ru-RU" sz="4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9F3873-1A85-4249-96F3-42022C818CBE}"/>
              </a:ext>
            </a:extLst>
          </p:cNvPr>
          <p:cNvSpPr txBox="1"/>
          <p:nvPr/>
        </p:nvSpPr>
        <p:spPr>
          <a:xfrm>
            <a:off x="7737811" y="4875391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36 </a:t>
            </a:r>
            <a:r>
              <a:rPr lang="ru-RU" sz="4000" dirty="0"/>
              <a:t>см </a:t>
            </a:r>
            <a:r>
              <a:rPr lang="ru-RU" sz="4000" baseline="30000" dirty="0"/>
              <a:t>2</a:t>
            </a:r>
            <a:r>
              <a:rPr lang="ru-RU" sz="4000" dirty="0"/>
              <a:t> </a:t>
            </a:r>
            <a:endParaRPr lang="ru-RU" sz="4000" b="1" dirty="0"/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24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A714B0-5375-4A3C-A3A7-D3892A8DCEA1}"/>
              </a:ext>
            </a:extLst>
          </p:cNvPr>
          <p:cNvSpPr txBox="1"/>
          <p:nvPr/>
        </p:nvSpPr>
        <p:spPr>
          <a:xfrm>
            <a:off x="1656080" y="1056640"/>
            <a:ext cx="831088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dirty="0">
                <a:latin typeface="Arial Black" panose="020B0A04020102020204" pitchFamily="34" charset="0"/>
              </a:rPr>
              <a:t>Проверка ответов</a:t>
            </a:r>
          </a:p>
        </p:txBody>
      </p:sp>
    </p:spTree>
    <p:extLst>
      <p:ext uri="{BB962C8B-B14F-4D97-AF65-F5344CB8AC3E}">
        <p14:creationId xmlns:p14="http://schemas.microsoft.com/office/powerpoint/2010/main" val="40026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A05BC78-444F-4C69-A6D0-010D3D92A9A2}"/>
              </a:ext>
            </a:extLst>
          </p:cNvPr>
          <p:cNvSpPr/>
          <p:nvPr/>
        </p:nvSpPr>
        <p:spPr>
          <a:xfrm>
            <a:off x="6631620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26341-9FEA-45AA-BABA-CCB06BBF09C1}"/>
              </a:ext>
            </a:extLst>
          </p:cNvPr>
          <p:cNvSpPr txBox="1"/>
          <p:nvPr/>
        </p:nvSpPr>
        <p:spPr>
          <a:xfrm>
            <a:off x="7557298" y="2931959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7840</a:t>
            </a:r>
          </a:p>
        </p:txBody>
      </p:sp>
      <p:sp>
        <p:nvSpPr>
          <p:cNvPr id="127" name="Rectangle 2">
            <a:extLst>
              <a:ext uri="{FF2B5EF4-FFF2-40B4-BE49-F238E27FC236}">
                <a16:creationId xmlns:a16="http://schemas.microsoft.com/office/drawing/2014/main" id="{B30B9310-455E-49C0-8CF6-C03585E6F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555" y="1073363"/>
            <a:ext cx="9485587" cy="156966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Выполни действие 40 ∙ 14 </a:t>
            </a:r>
            <a:r>
              <a:rPr kumimoji="0" lang="ru-RU" altLang="ru-RU" sz="48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ru-RU" alt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. Укажи правильный ответ. </a:t>
            </a:r>
          </a:p>
        </p:txBody>
      </p:sp>
    </p:spTree>
    <p:extLst>
      <p:ext uri="{BB962C8B-B14F-4D97-AF65-F5344CB8AC3E}">
        <p14:creationId xmlns:p14="http://schemas.microsoft.com/office/powerpoint/2010/main" val="294582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Чему равен периметр фигуры?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A92AC21-DDD8-4E11-97A4-B8AC5489A6EA}"/>
              </a:ext>
            </a:extLst>
          </p:cNvPr>
          <p:cNvSpPr/>
          <p:nvPr/>
        </p:nvSpPr>
        <p:spPr>
          <a:xfrm>
            <a:off x="1748901" y="4114728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B919E-972A-43A5-AE33-3D5C4C59D6E6}"/>
              </a:ext>
            </a:extLst>
          </p:cNvPr>
          <p:cNvSpPr txBox="1"/>
          <p:nvPr/>
        </p:nvSpPr>
        <p:spPr>
          <a:xfrm>
            <a:off x="2586363" y="4125932"/>
            <a:ext cx="1880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32 см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76C5C56-5E27-40B5-85F5-17D5C2927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222" y="2352499"/>
            <a:ext cx="4729727" cy="31323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309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14465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В каком выражении первым действием выполняется сложение?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A05BC78-444F-4C69-A6D0-010D3D92A9A2}"/>
              </a:ext>
            </a:extLst>
          </p:cNvPr>
          <p:cNvSpPr/>
          <p:nvPr/>
        </p:nvSpPr>
        <p:spPr>
          <a:xfrm>
            <a:off x="2308978" y="3329357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26341-9FEA-45AA-BABA-CCB06BBF09C1}"/>
              </a:ext>
            </a:extLst>
          </p:cNvPr>
          <p:cNvSpPr txBox="1"/>
          <p:nvPr/>
        </p:nvSpPr>
        <p:spPr>
          <a:xfrm>
            <a:off x="3241040" y="3429000"/>
            <a:ext cx="62890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/>
              <a:t>27 432 : (306 + 261 − 513) − 490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270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792480" y="1073363"/>
            <a:ext cx="9842969" cy="14465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Вычисли площадь фигуры, если площадь одного квадрата равна 1 см </a:t>
            </a:r>
            <a:r>
              <a:rPr lang="ru-RU" sz="4400" baseline="30000" dirty="0">
                <a:solidFill>
                  <a:schemeClr val="tx1"/>
                </a:solidFill>
              </a:rPr>
              <a:t>2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9F231E5-865E-4A03-9BA0-F80922FA19B3}"/>
              </a:ext>
            </a:extLst>
          </p:cNvPr>
          <p:cNvSpPr/>
          <p:nvPr/>
        </p:nvSpPr>
        <p:spPr>
          <a:xfrm>
            <a:off x="4341175" y="4103524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9F3873-1A85-4249-96F3-42022C818CBE}"/>
              </a:ext>
            </a:extLst>
          </p:cNvPr>
          <p:cNvSpPr txBox="1"/>
          <p:nvPr/>
        </p:nvSpPr>
        <p:spPr>
          <a:xfrm>
            <a:off x="5218580" y="4070340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13 см </a:t>
            </a:r>
            <a:r>
              <a:rPr lang="ru-RU" sz="4000" baseline="30000" dirty="0"/>
              <a:t>2</a:t>
            </a:r>
            <a:endParaRPr lang="ru-RU" sz="4000" b="1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8AABC6A-6841-40AF-BAE4-183B7E6621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888" y="2674135"/>
            <a:ext cx="4780818" cy="31661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495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817BD10-B288-434F-A772-9DC75BBADD16}"/>
              </a:ext>
            </a:extLst>
          </p:cNvPr>
          <p:cNvSpPr/>
          <p:nvPr/>
        </p:nvSpPr>
        <p:spPr>
          <a:xfrm>
            <a:off x="465364" y="2190710"/>
            <a:ext cx="43524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panose="020B0A04020102020204" pitchFamily="34" charset="0"/>
              </a:rPr>
              <a:t>РАУНДЫ</a:t>
            </a:r>
          </a:p>
        </p:txBody>
      </p:sp>
      <p:sp>
        <p:nvSpPr>
          <p:cNvPr id="3" name="Блок-схема: ручной ввод 2">
            <a:extLst>
              <a:ext uri="{FF2B5EF4-FFF2-40B4-BE49-F238E27FC236}">
                <a16:creationId xmlns:a16="http://schemas.microsoft.com/office/drawing/2014/main" id="{C4C28FFB-90ED-4111-9D7C-C97BBBCA430D}"/>
              </a:ext>
            </a:extLst>
          </p:cNvPr>
          <p:cNvSpPr/>
          <p:nvPr/>
        </p:nvSpPr>
        <p:spPr>
          <a:xfrm>
            <a:off x="5274421" y="74843"/>
            <a:ext cx="5527040" cy="1198880"/>
          </a:xfrm>
          <a:prstGeom prst="flowChartManualInput">
            <a:avLst/>
          </a:prstGeom>
          <a:ln w="7620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latin typeface="Arial Black" panose="020B0A04020102020204" pitchFamily="34" charset="0"/>
              </a:rPr>
              <a:t>1</a:t>
            </a:r>
            <a:r>
              <a:rPr lang="ru-RU" sz="6000" b="1" dirty="0"/>
              <a:t>. Разминка</a:t>
            </a:r>
          </a:p>
        </p:txBody>
      </p:sp>
      <p:sp>
        <p:nvSpPr>
          <p:cNvPr id="4" name="Блок-схема: ручной ввод 3">
            <a:extLst>
              <a:ext uri="{FF2B5EF4-FFF2-40B4-BE49-F238E27FC236}">
                <a16:creationId xmlns:a16="http://schemas.microsoft.com/office/drawing/2014/main" id="{7FD3BB83-F6FB-4AF0-B129-C4B0CB3847CF}"/>
              </a:ext>
            </a:extLst>
          </p:cNvPr>
          <p:cNvSpPr/>
          <p:nvPr/>
        </p:nvSpPr>
        <p:spPr>
          <a:xfrm>
            <a:off x="4993295" y="1436881"/>
            <a:ext cx="5527040" cy="1198880"/>
          </a:xfrm>
          <a:prstGeom prst="flowChartManualInput">
            <a:avLst/>
          </a:prstGeom>
          <a:ln w="7620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/>
              <a:t>2. Задачи</a:t>
            </a:r>
          </a:p>
        </p:txBody>
      </p:sp>
      <p:sp>
        <p:nvSpPr>
          <p:cNvPr id="5" name="Блок-схема: ручной ввод 4">
            <a:extLst>
              <a:ext uri="{FF2B5EF4-FFF2-40B4-BE49-F238E27FC236}">
                <a16:creationId xmlns:a16="http://schemas.microsoft.com/office/drawing/2014/main" id="{9B60C812-F0A8-4F1C-A168-7D64D6F4946A}"/>
              </a:ext>
            </a:extLst>
          </p:cNvPr>
          <p:cNvSpPr/>
          <p:nvPr/>
        </p:nvSpPr>
        <p:spPr>
          <a:xfrm>
            <a:off x="5783407" y="2829560"/>
            <a:ext cx="5527040" cy="1198880"/>
          </a:xfrm>
          <a:prstGeom prst="flowChartManualInput">
            <a:avLst/>
          </a:prstGeom>
          <a:ln w="7620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/>
              <a:t>3. Уравнения</a:t>
            </a:r>
          </a:p>
        </p:txBody>
      </p:sp>
      <p:sp>
        <p:nvSpPr>
          <p:cNvPr id="6" name="Блок-схема: ручной ввод 5">
            <a:extLst>
              <a:ext uri="{FF2B5EF4-FFF2-40B4-BE49-F238E27FC236}">
                <a16:creationId xmlns:a16="http://schemas.microsoft.com/office/drawing/2014/main" id="{CB0D13F3-AFE6-47AE-8491-E8A2BDF4E9BC}"/>
              </a:ext>
            </a:extLst>
          </p:cNvPr>
          <p:cNvSpPr/>
          <p:nvPr/>
        </p:nvSpPr>
        <p:spPr>
          <a:xfrm>
            <a:off x="4531657" y="4222239"/>
            <a:ext cx="5527040" cy="1198880"/>
          </a:xfrm>
          <a:prstGeom prst="flowChartManualInput">
            <a:avLst/>
          </a:prstGeom>
          <a:ln w="7620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/>
              <a:t>4. </a:t>
            </a:r>
            <a:r>
              <a:rPr lang="ru-RU" sz="6000" b="1" dirty="0" smtClean="0"/>
              <a:t>Блиц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56219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0A855FA-1090-4CB5-8B26-290676CB485E}"/>
              </a:ext>
            </a:extLst>
          </p:cNvPr>
          <p:cNvSpPr/>
          <p:nvPr/>
        </p:nvSpPr>
        <p:spPr>
          <a:xfrm>
            <a:off x="1748901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1A199E-0BBB-41BA-A5D4-5092A904B94C}"/>
              </a:ext>
            </a:extLst>
          </p:cNvPr>
          <p:cNvSpPr txBox="1"/>
          <p:nvPr/>
        </p:nvSpPr>
        <p:spPr>
          <a:xfrm>
            <a:off x="2636668" y="2965143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57 см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4CFD84A-F293-4C2E-AC3B-C1367E531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71" y="1228337"/>
            <a:ext cx="10801589" cy="156966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Периметр треугольника </a:t>
            </a:r>
            <a:r>
              <a:rPr kumimoji="0" lang="ru-RU" alt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АВС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равен 1 м 89 см . Найди длину стороны </a:t>
            </a:r>
            <a:r>
              <a:rPr kumimoji="0" lang="ru-RU" alt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АС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, если </a:t>
            </a:r>
            <a:r>
              <a:rPr kumimoji="0" lang="ru-RU" alt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АВ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74 см , а сторона </a:t>
            </a:r>
            <a:r>
              <a:rPr kumimoji="0" lang="ru-RU" alt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 16 см меньше стороны </a:t>
            </a:r>
            <a:r>
              <a:rPr kumimoji="0" lang="ru-RU" alt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АВ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34543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Сколько треугольников на рисунке?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A05BC78-444F-4C69-A6D0-010D3D92A9A2}"/>
              </a:ext>
            </a:extLst>
          </p:cNvPr>
          <p:cNvSpPr/>
          <p:nvPr/>
        </p:nvSpPr>
        <p:spPr>
          <a:xfrm>
            <a:off x="4414240" y="2920717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26341-9FEA-45AA-BABA-CCB06BBF09C1}"/>
              </a:ext>
            </a:extLst>
          </p:cNvPr>
          <p:cNvSpPr txBox="1"/>
          <p:nvPr/>
        </p:nvSpPr>
        <p:spPr>
          <a:xfrm>
            <a:off x="5335467" y="2861073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3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49FECC2-8BDA-4418-B765-0008FCFAE7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229" y="1972243"/>
            <a:ext cx="4169727" cy="3892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6686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341175" y="0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724693" y="860213"/>
            <a:ext cx="11704320" cy="280076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При каких натуральных значениях </a:t>
            </a:r>
            <a:r>
              <a:rPr lang="ru-RU" sz="4400" i="1" dirty="0">
                <a:solidFill>
                  <a:schemeClr val="tx1"/>
                </a:solidFill>
              </a:rPr>
              <a:t>m</a:t>
            </a:r>
            <a:r>
              <a:rPr lang="ru-RU" sz="4400" dirty="0">
                <a:solidFill>
                  <a:schemeClr val="tx1"/>
                </a:solidFill>
              </a:rPr>
              <a:t> (из перечисленных) дробь 6m+2</a:t>
            </a:r>
          </a:p>
          <a:p>
            <a:r>
              <a:rPr lang="ru-RU" sz="4400" dirty="0">
                <a:solidFill>
                  <a:schemeClr val="tx1"/>
                </a:solidFill>
              </a:rPr>
              <a:t>	                                 27</a:t>
            </a:r>
          </a:p>
          <a:p>
            <a:r>
              <a:rPr lang="ru-RU" sz="4400" dirty="0">
                <a:solidFill>
                  <a:schemeClr val="tx1"/>
                </a:solidFill>
              </a:rPr>
              <a:t>будет правильной? 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A92AC21-DDD8-4E11-97A4-B8AC5489A6EA}"/>
              </a:ext>
            </a:extLst>
          </p:cNvPr>
          <p:cNvSpPr/>
          <p:nvPr/>
        </p:nvSpPr>
        <p:spPr>
          <a:xfrm>
            <a:off x="1748901" y="4843749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B919E-972A-43A5-AE33-3D5C4C59D6E6}"/>
              </a:ext>
            </a:extLst>
          </p:cNvPr>
          <p:cNvSpPr txBox="1"/>
          <p:nvPr/>
        </p:nvSpPr>
        <p:spPr>
          <a:xfrm>
            <a:off x="2586362" y="4799361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1,2,3,4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EBA15024-E6EE-4EC1-AAB8-6725688C529B}"/>
              </a:ext>
            </a:extLst>
          </p:cNvPr>
          <p:cNvCxnSpPr/>
          <p:nvPr/>
        </p:nvCxnSpPr>
        <p:spPr>
          <a:xfrm>
            <a:off x="6432439" y="2255512"/>
            <a:ext cx="14766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0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14465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Найти площадь квадрата, сторона которого равна 12 см.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0A855FA-1090-4CB5-8B26-290676CB485E}"/>
              </a:ext>
            </a:extLst>
          </p:cNvPr>
          <p:cNvSpPr/>
          <p:nvPr/>
        </p:nvSpPr>
        <p:spPr>
          <a:xfrm>
            <a:off x="1748901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1A199E-0BBB-41BA-A5D4-5092A904B94C}"/>
              </a:ext>
            </a:extLst>
          </p:cNvPr>
          <p:cNvSpPr txBox="1"/>
          <p:nvPr/>
        </p:nvSpPr>
        <p:spPr>
          <a:xfrm>
            <a:off x="2636668" y="2965143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144 </a:t>
            </a:r>
            <a:r>
              <a:rPr lang="ru-RU" sz="4000" dirty="0"/>
              <a:t>см </a:t>
            </a:r>
            <a:r>
              <a:rPr lang="ru-RU" sz="4000" baseline="30000" dirty="0"/>
              <a:t>2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42973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853622" cy="14465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Если запись числа оканчивается на 0, то оно делится на: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A05BC78-444F-4C69-A6D0-010D3D92A9A2}"/>
              </a:ext>
            </a:extLst>
          </p:cNvPr>
          <p:cNvSpPr/>
          <p:nvPr/>
        </p:nvSpPr>
        <p:spPr>
          <a:xfrm>
            <a:off x="6631620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26341-9FEA-45AA-BABA-CCB06BBF09C1}"/>
              </a:ext>
            </a:extLst>
          </p:cNvPr>
          <p:cNvSpPr txBox="1"/>
          <p:nvPr/>
        </p:nvSpPr>
        <p:spPr>
          <a:xfrm>
            <a:off x="7557298" y="2931959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2,5,10</a:t>
            </a:r>
          </a:p>
        </p:txBody>
      </p:sp>
    </p:spTree>
    <p:extLst>
      <p:ext uri="{BB962C8B-B14F-4D97-AF65-F5344CB8AC3E}">
        <p14:creationId xmlns:p14="http://schemas.microsoft.com/office/powerpoint/2010/main" val="237611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022356" y="150033"/>
            <a:ext cx="4147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833120" y="1073363"/>
            <a:ext cx="10708640" cy="212365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Длина прямоугольника равна 14 см, а ширина составляет 2/7 длины. Какова площадь прямоугольника? 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0A855FA-1090-4CB5-8B26-290676CB485E}"/>
              </a:ext>
            </a:extLst>
          </p:cNvPr>
          <p:cNvSpPr/>
          <p:nvPr/>
        </p:nvSpPr>
        <p:spPr>
          <a:xfrm>
            <a:off x="1929414" y="3770194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1A199E-0BBB-41BA-A5D4-5092A904B94C}"/>
              </a:ext>
            </a:extLst>
          </p:cNvPr>
          <p:cNvSpPr txBox="1"/>
          <p:nvPr/>
        </p:nvSpPr>
        <p:spPr>
          <a:xfrm>
            <a:off x="2817181" y="3770194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56 </a:t>
            </a:r>
            <a:r>
              <a:rPr lang="ru-RU" sz="4000" dirty="0"/>
              <a:t>см </a:t>
            </a:r>
            <a:r>
              <a:rPr lang="ru-RU" sz="4000" baseline="30000" dirty="0"/>
              <a:t>2</a:t>
            </a:r>
            <a:r>
              <a:rPr lang="ru-RU" sz="4000" dirty="0"/>
              <a:t>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65707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386278-7CFF-42E6-98CA-679D31C91A32}"/>
              </a:ext>
            </a:extLst>
          </p:cNvPr>
          <p:cNvSpPr txBox="1"/>
          <p:nvPr/>
        </p:nvSpPr>
        <p:spPr>
          <a:xfrm>
            <a:off x="3596640" y="193040"/>
            <a:ext cx="577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2060"/>
                </a:solidFill>
                <a:latin typeface="Arial Black" panose="020B0A04020102020204" pitchFamily="34" charset="0"/>
              </a:rPr>
              <a:t>Ответы 1 раунда</a:t>
            </a:r>
          </a:p>
        </p:txBody>
      </p:sp>
      <p:sp>
        <p:nvSpPr>
          <p:cNvPr id="5" name="TextBox 4">
            <a:hlinkClick r:id="" action="ppaction://noaction"/>
            <a:extLst>
              <a:ext uri="{FF2B5EF4-FFF2-40B4-BE49-F238E27FC236}">
                <a16:creationId xmlns:a16="http://schemas.microsoft.com/office/drawing/2014/main" id="{2841EC63-F671-45E4-8247-14B339A7707C}"/>
              </a:ext>
            </a:extLst>
          </p:cNvPr>
          <p:cNvSpPr txBox="1"/>
          <p:nvPr/>
        </p:nvSpPr>
        <p:spPr>
          <a:xfrm>
            <a:off x="6177280" y="6141740"/>
            <a:ext cx="53746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Результаты 1 раунда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C6053D-2704-4D28-8489-A52DE898698A}"/>
              </a:ext>
            </a:extLst>
          </p:cNvPr>
          <p:cNvSpPr txBox="1"/>
          <p:nvPr/>
        </p:nvSpPr>
        <p:spPr>
          <a:xfrm>
            <a:off x="1940560" y="962481"/>
            <a:ext cx="6766560" cy="618630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</a:rPr>
              <a:t>Б – 7840</a:t>
            </a:r>
          </a:p>
          <a:p>
            <a:pPr marL="742950" indent="-74295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</a:rPr>
              <a:t>В – 32 см</a:t>
            </a:r>
          </a:p>
          <a:p>
            <a:pPr marL="742950" indent="-74295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</a:rPr>
              <a:t>Б</a:t>
            </a:r>
          </a:p>
          <a:p>
            <a:pPr marL="742950" indent="-74295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</a:rPr>
              <a:t>Г - 13 см </a:t>
            </a:r>
            <a:r>
              <a:rPr lang="ru-RU" sz="3600" baseline="30000" dirty="0">
                <a:latin typeface="Arial Black" panose="020B0A04020102020204" pitchFamily="34" charset="0"/>
              </a:rPr>
              <a:t>2</a:t>
            </a:r>
          </a:p>
          <a:p>
            <a:pPr marL="742950" indent="-74295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</a:rPr>
              <a:t>А – 57 см</a:t>
            </a:r>
          </a:p>
          <a:p>
            <a:pPr marL="742950" indent="-74295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</a:rPr>
              <a:t>Б – 3</a:t>
            </a:r>
          </a:p>
          <a:p>
            <a:pPr marL="742950" indent="-74295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</a:rPr>
              <a:t>В – 1,2,3,4</a:t>
            </a:r>
          </a:p>
          <a:p>
            <a:pPr marL="742950" indent="-74295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</a:rPr>
              <a:t>144 </a:t>
            </a:r>
            <a:r>
              <a:rPr lang="ru-RU" sz="3600" dirty="0"/>
              <a:t>см </a:t>
            </a:r>
            <a:r>
              <a:rPr lang="ru-RU" sz="3600" baseline="30000" dirty="0"/>
              <a:t>2</a:t>
            </a:r>
            <a:endParaRPr lang="ru-RU" sz="3600" dirty="0">
              <a:latin typeface="Arial Black" panose="020B0A04020102020204" pitchFamily="34" charset="0"/>
            </a:endParaRPr>
          </a:p>
          <a:p>
            <a:pPr marL="742950" indent="-74295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</a:rPr>
              <a:t>Б – 2,5,10</a:t>
            </a:r>
          </a:p>
          <a:p>
            <a:pPr marL="742950" indent="-74295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</a:rPr>
              <a:t> 56 </a:t>
            </a:r>
            <a:r>
              <a:rPr lang="ru-RU" sz="3600" dirty="0"/>
              <a:t>см </a:t>
            </a:r>
            <a:r>
              <a:rPr lang="ru-RU" sz="3600" baseline="30000" dirty="0"/>
              <a:t>2</a:t>
            </a:r>
            <a:endParaRPr lang="ru-RU" sz="3600" dirty="0">
              <a:latin typeface="Arial Black" panose="020B0A04020102020204" pitchFamily="34" charset="0"/>
            </a:endParaRPr>
          </a:p>
          <a:p>
            <a:pPr marL="742950" indent="-742950">
              <a:buFont typeface="+mj-lt"/>
              <a:buAutoNum type="arabicParenR"/>
            </a:pPr>
            <a:endParaRPr lang="ru-RU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52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92072E5-B9ED-4AEB-A68B-484248FC1F76}"/>
              </a:ext>
            </a:extLst>
          </p:cNvPr>
          <p:cNvSpPr/>
          <p:nvPr/>
        </p:nvSpPr>
        <p:spPr>
          <a:xfrm>
            <a:off x="4104857" y="229932"/>
            <a:ext cx="373371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02</a:t>
            </a:r>
          </a:p>
          <a:p>
            <a:pPr algn="ctr"/>
            <a:r>
              <a:rPr lang="ru-RU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РАУНД</a:t>
            </a:r>
            <a:endParaRPr lang="ru-RU" sz="7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Блок-схема: данные 7">
            <a:extLst>
              <a:ext uri="{FF2B5EF4-FFF2-40B4-BE49-F238E27FC236}">
                <a16:creationId xmlns:a16="http://schemas.microsoft.com/office/drawing/2014/main" id="{31DFCB5D-3815-43A3-AD9D-7D0E8B3C762E}"/>
              </a:ext>
            </a:extLst>
          </p:cNvPr>
          <p:cNvSpPr/>
          <p:nvPr/>
        </p:nvSpPr>
        <p:spPr>
          <a:xfrm>
            <a:off x="1162974" y="2734322"/>
            <a:ext cx="9259409" cy="2192785"/>
          </a:xfrm>
          <a:prstGeom prst="flowChartInputOutput">
            <a:avLst/>
          </a:prstGeom>
          <a:solidFill>
            <a:srgbClr val="0070C0"/>
          </a:solidFill>
          <a:ln w="133350">
            <a:solidFill>
              <a:srgbClr val="FF0000"/>
            </a:solidFill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schemeClr val="bg1"/>
                </a:solidFill>
                <a:latin typeface="Arial Black" panose="020B0A04020102020204" pitchFamily="34" charset="0"/>
              </a:rPr>
              <a:t>Задачи</a:t>
            </a:r>
          </a:p>
        </p:txBody>
      </p:sp>
    </p:spTree>
    <p:extLst>
      <p:ext uri="{BB962C8B-B14F-4D97-AF65-F5344CB8AC3E}">
        <p14:creationId xmlns:p14="http://schemas.microsoft.com/office/powerpoint/2010/main" val="189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1CEDD20-6712-45B3-93A4-F1803ECCF9B0}"/>
              </a:ext>
            </a:extLst>
          </p:cNvPr>
          <p:cNvGrpSpPr/>
          <p:nvPr/>
        </p:nvGrpSpPr>
        <p:grpSpPr>
          <a:xfrm>
            <a:off x="426128" y="0"/>
            <a:ext cx="11505460" cy="2405848"/>
            <a:chOff x="426128" y="0"/>
            <a:chExt cx="11505460" cy="2405848"/>
          </a:xfrm>
        </p:grpSpPr>
        <p:sp>
          <p:nvSpPr>
            <p:cNvPr id="3" name="Равнобедренный треугольник 2">
              <a:extLst>
                <a:ext uri="{FF2B5EF4-FFF2-40B4-BE49-F238E27FC236}">
                  <a16:creationId xmlns:a16="http://schemas.microsoft.com/office/drawing/2014/main" id="{E91CD1A1-8AE0-4A76-A40B-EB32F77DCD6A}"/>
                </a:ext>
              </a:extLst>
            </p:cNvPr>
            <p:cNvSpPr/>
            <p:nvPr/>
          </p:nvSpPr>
          <p:spPr>
            <a:xfrm rot="11183795">
              <a:off x="790114" y="1313895"/>
              <a:ext cx="1198486" cy="1091953"/>
            </a:xfrm>
            <a:prstGeom prst="triangle">
              <a:avLst>
                <a:gd name="adj" fmla="val 8450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Блок-схема: ручной ввод 1">
              <a:extLst>
                <a:ext uri="{FF2B5EF4-FFF2-40B4-BE49-F238E27FC236}">
                  <a16:creationId xmlns:a16="http://schemas.microsoft.com/office/drawing/2014/main" id="{D166CD4C-3D86-4AA4-8C74-58E2F3D45012}"/>
                </a:ext>
              </a:extLst>
            </p:cNvPr>
            <p:cNvSpPr/>
            <p:nvPr/>
          </p:nvSpPr>
          <p:spPr>
            <a:xfrm>
              <a:off x="426128" y="0"/>
              <a:ext cx="11505460" cy="1544715"/>
            </a:xfrm>
            <a:prstGeom prst="flowChartManualInpu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Правила второго раунда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FE3D0DB-F390-4F91-8879-223A190948F6}"/>
              </a:ext>
            </a:extLst>
          </p:cNvPr>
          <p:cNvSpPr txBox="1"/>
          <p:nvPr/>
        </p:nvSpPr>
        <p:spPr>
          <a:xfrm>
            <a:off x="1915488" y="2250488"/>
            <a:ext cx="95434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000" b="1" dirty="0"/>
              <a:t>Бланк на 5 вопросов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000" b="1" dirty="0"/>
              <a:t>5 вопросов по 30 </a:t>
            </a:r>
            <a:r>
              <a:rPr lang="ru-RU" sz="4000" b="1" dirty="0"/>
              <a:t>секунд (слайд переключается автоматически</a:t>
            </a:r>
            <a:r>
              <a:rPr lang="ru-RU" sz="4000" b="1" dirty="0" smtClean="0"/>
              <a:t>)</a:t>
            </a:r>
            <a:endParaRPr lang="ru-RU" sz="4000" b="1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000" b="1" dirty="0"/>
              <a:t>В конце раунда вопросы </a:t>
            </a:r>
            <a:r>
              <a:rPr lang="ru-RU" sz="4000" b="1" dirty="0" smtClean="0"/>
              <a:t>повторяются с ответами</a:t>
            </a:r>
            <a:endParaRPr lang="ru-RU" sz="4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68A92-A58A-4726-9CB9-5F702990BE4B}"/>
              </a:ext>
            </a:extLst>
          </p:cNvPr>
          <p:cNvSpPr txBox="1"/>
          <p:nvPr/>
        </p:nvSpPr>
        <p:spPr>
          <a:xfrm>
            <a:off x="2145437" y="5317724"/>
            <a:ext cx="7901126" cy="1323439"/>
          </a:xfrm>
          <a:prstGeom prst="rect">
            <a:avLst/>
          </a:prstGeom>
          <a:gradFill>
            <a:gsLst>
              <a:gs pos="0">
                <a:schemeClr val="accent1">
                  <a:satMod val="105000"/>
                  <a:tint val="67000"/>
                  <a:lumMod val="20000"/>
                  <a:lumOff val="80000"/>
                  <a:alpha val="63000"/>
                </a:schemeClr>
              </a:gs>
              <a:gs pos="93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</a:pPr>
            <a:r>
              <a:rPr lang="ru-RU" sz="4000" b="1" dirty="0">
                <a:solidFill>
                  <a:srgbClr val="FF0000"/>
                </a:solidFill>
              </a:rPr>
              <a:t>Правильный ответ +1 балл</a:t>
            </a:r>
          </a:p>
          <a:p>
            <a:pPr marL="571500" indent="-571500"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</a:pPr>
            <a:r>
              <a:rPr lang="ru-RU" sz="4000" b="1" dirty="0">
                <a:solidFill>
                  <a:srgbClr val="FF0000"/>
                </a:solidFill>
              </a:rPr>
              <a:t>Неправильный ответ 0 баллов</a:t>
            </a:r>
          </a:p>
        </p:txBody>
      </p:sp>
    </p:spTree>
    <p:extLst>
      <p:ext uri="{BB962C8B-B14F-4D97-AF65-F5344CB8AC3E}">
        <p14:creationId xmlns:p14="http://schemas.microsoft.com/office/powerpoint/2010/main" val="196940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137920" y="1428963"/>
            <a:ext cx="9972483" cy="34778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За первый день рабочий сделал 12 рам, за второй — на 8 рам больше, а за третий — в 2 раза больше, чем за второй день. Сколько рам сделал рабочий за три дня? 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2C9CCD3-7CCF-4796-BB64-46B9D9C11ACA}"/>
              </a:ext>
            </a:extLst>
          </p:cNvPr>
          <p:cNvSpPr/>
          <p:nvPr/>
        </p:nvSpPr>
        <p:spPr>
          <a:xfrm>
            <a:off x="784081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861527F-C5AC-4B40-BF61-8415C4C446F0}"/>
              </a:ext>
            </a:extLst>
          </p:cNvPr>
          <p:cNvSpPr/>
          <p:nvPr/>
        </p:nvSpPr>
        <p:spPr>
          <a:xfrm>
            <a:off x="808791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5355896E-87A9-46ED-BDF5-90B7C109D726}"/>
              </a:ext>
            </a:extLst>
          </p:cNvPr>
          <p:cNvSpPr/>
          <p:nvPr/>
        </p:nvSpPr>
        <p:spPr>
          <a:xfrm>
            <a:off x="834092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A35F03C-D9D8-48EE-A02C-ED19DF0B0EB4}"/>
              </a:ext>
            </a:extLst>
          </p:cNvPr>
          <p:cNvSpPr/>
          <p:nvPr/>
        </p:nvSpPr>
        <p:spPr>
          <a:xfrm>
            <a:off x="858801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83589827-FDE8-4FA2-9D81-FC15DD2BCA4D}"/>
              </a:ext>
            </a:extLst>
          </p:cNvPr>
          <p:cNvSpPr/>
          <p:nvPr/>
        </p:nvSpPr>
        <p:spPr>
          <a:xfrm>
            <a:off x="883511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F11B151-7C9A-480C-BDD5-2AC80A14F900}"/>
              </a:ext>
            </a:extLst>
          </p:cNvPr>
          <p:cNvSpPr/>
          <p:nvPr/>
        </p:nvSpPr>
        <p:spPr>
          <a:xfrm>
            <a:off x="908518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8DBC0CE-8FC5-4B5B-AE02-4D1D198CA1E1}"/>
              </a:ext>
            </a:extLst>
          </p:cNvPr>
          <p:cNvSpPr/>
          <p:nvPr/>
        </p:nvSpPr>
        <p:spPr>
          <a:xfrm>
            <a:off x="933819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74AED4F-F22D-42D0-8B92-399B654E9BA8}"/>
              </a:ext>
            </a:extLst>
          </p:cNvPr>
          <p:cNvSpPr/>
          <p:nvPr/>
        </p:nvSpPr>
        <p:spPr>
          <a:xfrm>
            <a:off x="9585290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3FDD25C4-CAF9-421F-8E16-C94467502DBF}"/>
              </a:ext>
            </a:extLst>
          </p:cNvPr>
          <p:cNvSpPr/>
          <p:nvPr/>
        </p:nvSpPr>
        <p:spPr>
          <a:xfrm>
            <a:off x="98323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41781900-15B9-40AE-9EB7-36BCA855916F}"/>
              </a:ext>
            </a:extLst>
          </p:cNvPr>
          <p:cNvSpPr/>
          <p:nvPr/>
        </p:nvSpPr>
        <p:spPr>
          <a:xfrm>
            <a:off x="100809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56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92072E5-B9ED-4AEB-A68B-484248FC1F76}"/>
              </a:ext>
            </a:extLst>
          </p:cNvPr>
          <p:cNvSpPr/>
          <p:nvPr/>
        </p:nvSpPr>
        <p:spPr>
          <a:xfrm>
            <a:off x="4104857" y="229932"/>
            <a:ext cx="373371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01</a:t>
            </a:r>
          </a:p>
          <a:p>
            <a:pPr algn="ctr"/>
            <a:r>
              <a:rPr lang="ru-RU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РАУНД</a:t>
            </a:r>
            <a:endParaRPr lang="ru-RU" sz="7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Блок-схема: данные 7">
            <a:extLst>
              <a:ext uri="{FF2B5EF4-FFF2-40B4-BE49-F238E27FC236}">
                <a16:creationId xmlns:a16="http://schemas.microsoft.com/office/drawing/2014/main" id="{31DFCB5D-3815-43A3-AD9D-7D0E8B3C762E}"/>
              </a:ext>
            </a:extLst>
          </p:cNvPr>
          <p:cNvSpPr/>
          <p:nvPr/>
        </p:nvSpPr>
        <p:spPr>
          <a:xfrm>
            <a:off x="1162974" y="2734322"/>
            <a:ext cx="9259409" cy="2192785"/>
          </a:xfrm>
          <a:prstGeom prst="flowChartInputOutput">
            <a:avLst/>
          </a:prstGeom>
          <a:solidFill>
            <a:srgbClr val="0070C0"/>
          </a:solidFill>
          <a:ln w="133350">
            <a:solidFill>
              <a:srgbClr val="FF0000"/>
            </a:solidFill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schemeClr val="bg1"/>
                </a:solidFill>
                <a:latin typeface="Arial Black" panose="020B0A04020102020204" pitchFamily="34" charset="0"/>
              </a:rPr>
              <a:t>РАЗМИНКА</a:t>
            </a:r>
          </a:p>
        </p:txBody>
      </p:sp>
    </p:spTree>
    <p:extLst>
      <p:ext uri="{BB962C8B-B14F-4D97-AF65-F5344CB8AC3E}">
        <p14:creationId xmlns:p14="http://schemas.microsoft.com/office/powerpoint/2010/main" val="7422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975360" y="1073363"/>
            <a:ext cx="10647680" cy="483209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Из города в посёлок выехал автобус со скоростью 65 км/ч. Одновременно с ним из посёлка в город навстречу выехал легковой автомобиль со скоростью 82 км/ч. Через сколько часов они встретятся, если расстояние между городом и посёлком равно 294 км? 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2C9CCD3-7CCF-4796-BB64-46B9D9C11ACA}"/>
              </a:ext>
            </a:extLst>
          </p:cNvPr>
          <p:cNvSpPr/>
          <p:nvPr/>
        </p:nvSpPr>
        <p:spPr>
          <a:xfrm>
            <a:off x="784081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861527F-C5AC-4B40-BF61-8415C4C446F0}"/>
              </a:ext>
            </a:extLst>
          </p:cNvPr>
          <p:cNvSpPr/>
          <p:nvPr/>
        </p:nvSpPr>
        <p:spPr>
          <a:xfrm>
            <a:off x="808791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5355896E-87A9-46ED-BDF5-90B7C109D726}"/>
              </a:ext>
            </a:extLst>
          </p:cNvPr>
          <p:cNvSpPr/>
          <p:nvPr/>
        </p:nvSpPr>
        <p:spPr>
          <a:xfrm>
            <a:off x="834092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A35F03C-D9D8-48EE-A02C-ED19DF0B0EB4}"/>
              </a:ext>
            </a:extLst>
          </p:cNvPr>
          <p:cNvSpPr/>
          <p:nvPr/>
        </p:nvSpPr>
        <p:spPr>
          <a:xfrm>
            <a:off x="858801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83589827-FDE8-4FA2-9D81-FC15DD2BCA4D}"/>
              </a:ext>
            </a:extLst>
          </p:cNvPr>
          <p:cNvSpPr/>
          <p:nvPr/>
        </p:nvSpPr>
        <p:spPr>
          <a:xfrm>
            <a:off x="883511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F11B151-7C9A-480C-BDD5-2AC80A14F900}"/>
              </a:ext>
            </a:extLst>
          </p:cNvPr>
          <p:cNvSpPr/>
          <p:nvPr/>
        </p:nvSpPr>
        <p:spPr>
          <a:xfrm>
            <a:off x="908518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8DBC0CE-8FC5-4B5B-AE02-4D1D198CA1E1}"/>
              </a:ext>
            </a:extLst>
          </p:cNvPr>
          <p:cNvSpPr/>
          <p:nvPr/>
        </p:nvSpPr>
        <p:spPr>
          <a:xfrm>
            <a:off x="933819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74AED4F-F22D-42D0-8B92-399B654E9BA8}"/>
              </a:ext>
            </a:extLst>
          </p:cNvPr>
          <p:cNvSpPr/>
          <p:nvPr/>
        </p:nvSpPr>
        <p:spPr>
          <a:xfrm>
            <a:off x="9585290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3FDD25C4-CAF9-421F-8E16-C94467502DBF}"/>
              </a:ext>
            </a:extLst>
          </p:cNvPr>
          <p:cNvSpPr/>
          <p:nvPr/>
        </p:nvSpPr>
        <p:spPr>
          <a:xfrm>
            <a:off x="98323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41781900-15B9-40AE-9EB7-36BCA855916F}"/>
              </a:ext>
            </a:extLst>
          </p:cNvPr>
          <p:cNvSpPr/>
          <p:nvPr/>
        </p:nvSpPr>
        <p:spPr>
          <a:xfrm>
            <a:off x="100809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55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815463" y="1469603"/>
            <a:ext cx="9028591" cy="34778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Вычислите объём прямоугольного параллелепипеда с длиной основания 10 см, если его ширина в 2 раза меньше длины, а высота в 3 раза больше длины.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2C9CCD3-7CCF-4796-BB64-46B9D9C11ACA}"/>
              </a:ext>
            </a:extLst>
          </p:cNvPr>
          <p:cNvSpPr/>
          <p:nvPr/>
        </p:nvSpPr>
        <p:spPr>
          <a:xfrm>
            <a:off x="784081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861527F-C5AC-4B40-BF61-8415C4C446F0}"/>
              </a:ext>
            </a:extLst>
          </p:cNvPr>
          <p:cNvSpPr/>
          <p:nvPr/>
        </p:nvSpPr>
        <p:spPr>
          <a:xfrm>
            <a:off x="808791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5355896E-87A9-46ED-BDF5-90B7C109D726}"/>
              </a:ext>
            </a:extLst>
          </p:cNvPr>
          <p:cNvSpPr/>
          <p:nvPr/>
        </p:nvSpPr>
        <p:spPr>
          <a:xfrm>
            <a:off x="834092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A35F03C-D9D8-48EE-A02C-ED19DF0B0EB4}"/>
              </a:ext>
            </a:extLst>
          </p:cNvPr>
          <p:cNvSpPr/>
          <p:nvPr/>
        </p:nvSpPr>
        <p:spPr>
          <a:xfrm>
            <a:off x="858801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83589827-FDE8-4FA2-9D81-FC15DD2BCA4D}"/>
              </a:ext>
            </a:extLst>
          </p:cNvPr>
          <p:cNvSpPr/>
          <p:nvPr/>
        </p:nvSpPr>
        <p:spPr>
          <a:xfrm>
            <a:off x="883511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F11B151-7C9A-480C-BDD5-2AC80A14F900}"/>
              </a:ext>
            </a:extLst>
          </p:cNvPr>
          <p:cNvSpPr/>
          <p:nvPr/>
        </p:nvSpPr>
        <p:spPr>
          <a:xfrm>
            <a:off x="908518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8DBC0CE-8FC5-4B5B-AE02-4D1D198CA1E1}"/>
              </a:ext>
            </a:extLst>
          </p:cNvPr>
          <p:cNvSpPr/>
          <p:nvPr/>
        </p:nvSpPr>
        <p:spPr>
          <a:xfrm>
            <a:off x="933819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74AED4F-F22D-42D0-8B92-399B654E9BA8}"/>
              </a:ext>
            </a:extLst>
          </p:cNvPr>
          <p:cNvSpPr/>
          <p:nvPr/>
        </p:nvSpPr>
        <p:spPr>
          <a:xfrm>
            <a:off x="9585290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3FDD25C4-CAF9-421F-8E16-C94467502DBF}"/>
              </a:ext>
            </a:extLst>
          </p:cNvPr>
          <p:cNvSpPr/>
          <p:nvPr/>
        </p:nvSpPr>
        <p:spPr>
          <a:xfrm>
            <a:off x="98323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41781900-15B9-40AE-9EB7-36BCA855916F}"/>
              </a:ext>
            </a:extLst>
          </p:cNvPr>
          <p:cNvSpPr/>
          <p:nvPr/>
        </p:nvSpPr>
        <p:spPr>
          <a:xfrm>
            <a:off x="100809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3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34778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Продали 63 шарика, </a:t>
            </a:r>
          </a:p>
          <a:p>
            <a:r>
              <a:rPr lang="ru-RU" sz="4400" dirty="0">
                <a:solidFill>
                  <a:schemeClr val="tx1"/>
                </a:solidFill>
              </a:rPr>
              <a:t>что составило 7</a:t>
            </a:r>
          </a:p>
          <a:p>
            <a:r>
              <a:rPr lang="ru-RU" sz="4400" dirty="0">
                <a:solidFill>
                  <a:schemeClr val="tx1"/>
                </a:solidFill>
              </a:rPr>
              <a:t>		           9 </a:t>
            </a:r>
          </a:p>
          <a:p>
            <a:r>
              <a:rPr lang="ru-RU" sz="4400" dirty="0">
                <a:solidFill>
                  <a:schemeClr val="tx1"/>
                </a:solidFill>
              </a:rPr>
              <a:t>от общего числа шариков. Сколько шариков было первоначально? 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2C9CCD3-7CCF-4796-BB64-46B9D9C11ACA}"/>
              </a:ext>
            </a:extLst>
          </p:cNvPr>
          <p:cNvSpPr/>
          <p:nvPr/>
        </p:nvSpPr>
        <p:spPr>
          <a:xfrm>
            <a:off x="784081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861527F-C5AC-4B40-BF61-8415C4C446F0}"/>
              </a:ext>
            </a:extLst>
          </p:cNvPr>
          <p:cNvSpPr/>
          <p:nvPr/>
        </p:nvSpPr>
        <p:spPr>
          <a:xfrm>
            <a:off x="808791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5355896E-87A9-46ED-BDF5-90B7C109D726}"/>
              </a:ext>
            </a:extLst>
          </p:cNvPr>
          <p:cNvSpPr/>
          <p:nvPr/>
        </p:nvSpPr>
        <p:spPr>
          <a:xfrm>
            <a:off x="834092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A35F03C-D9D8-48EE-A02C-ED19DF0B0EB4}"/>
              </a:ext>
            </a:extLst>
          </p:cNvPr>
          <p:cNvSpPr/>
          <p:nvPr/>
        </p:nvSpPr>
        <p:spPr>
          <a:xfrm>
            <a:off x="858801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83589827-FDE8-4FA2-9D81-FC15DD2BCA4D}"/>
              </a:ext>
            </a:extLst>
          </p:cNvPr>
          <p:cNvSpPr/>
          <p:nvPr/>
        </p:nvSpPr>
        <p:spPr>
          <a:xfrm>
            <a:off x="883511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F11B151-7C9A-480C-BDD5-2AC80A14F900}"/>
              </a:ext>
            </a:extLst>
          </p:cNvPr>
          <p:cNvSpPr/>
          <p:nvPr/>
        </p:nvSpPr>
        <p:spPr>
          <a:xfrm>
            <a:off x="908518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8DBC0CE-8FC5-4B5B-AE02-4D1D198CA1E1}"/>
              </a:ext>
            </a:extLst>
          </p:cNvPr>
          <p:cNvSpPr/>
          <p:nvPr/>
        </p:nvSpPr>
        <p:spPr>
          <a:xfrm>
            <a:off x="933819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74AED4F-F22D-42D0-8B92-399B654E9BA8}"/>
              </a:ext>
            </a:extLst>
          </p:cNvPr>
          <p:cNvSpPr/>
          <p:nvPr/>
        </p:nvSpPr>
        <p:spPr>
          <a:xfrm>
            <a:off x="9585290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3FDD25C4-CAF9-421F-8E16-C94467502DBF}"/>
              </a:ext>
            </a:extLst>
          </p:cNvPr>
          <p:cNvSpPr/>
          <p:nvPr/>
        </p:nvSpPr>
        <p:spPr>
          <a:xfrm>
            <a:off x="98323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41781900-15B9-40AE-9EB7-36BCA855916F}"/>
              </a:ext>
            </a:extLst>
          </p:cNvPr>
          <p:cNvSpPr/>
          <p:nvPr/>
        </p:nvSpPr>
        <p:spPr>
          <a:xfrm>
            <a:off x="100809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8C9E69E-87B2-4DD4-85DD-C42960B386C7}"/>
              </a:ext>
            </a:extLst>
          </p:cNvPr>
          <p:cNvCxnSpPr/>
          <p:nvPr/>
        </p:nvCxnSpPr>
        <p:spPr>
          <a:xfrm>
            <a:off x="5009156" y="2397760"/>
            <a:ext cx="57340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6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415498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Асфальтом покрыли   4</a:t>
            </a:r>
          </a:p>
          <a:p>
            <a:r>
              <a:rPr lang="ru-RU" sz="4400" dirty="0">
                <a:solidFill>
                  <a:schemeClr val="tx1"/>
                </a:solidFill>
              </a:rPr>
              <a:t>					     5</a:t>
            </a:r>
          </a:p>
          <a:p>
            <a:r>
              <a:rPr lang="ru-RU" sz="4400" dirty="0">
                <a:solidFill>
                  <a:schemeClr val="tx1"/>
                </a:solidFill>
              </a:rPr>
              <a:t>всей дороги от города до посёлка. Сколько километров асфальта проложили, если вся дорога составляет 125 км? 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2C9CCD3-7CCF-4796-BB64-46B9D9C11ACA}"/>
              </a:ext>
            </a:extLst>
          </p:cNvPr>
          <p:cNvSpPr/>
          <p:nvPr/>
        </p:nvSpPr>
        <p:spPr>
          <a:xfrm>
            <a:off x="784081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861527F-C5AC-4B40-BF61-8415C4C446F0}"/>
              </a:ext>
            </a:extLst>
          </p:cNvPr>
          <p:cNvSpPr/>
          <p:nvPr/>
        </p:nvSpPr>
        <p:spPr>
          <a:xfrm>
            <a:off x="808791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5355896E-87A9-46ED-BDF5-90B7C109D726}"/>
              </a:ext>
            </a:extLst>
          </p:cNvPr>
          <p:cNvSpPr/>
          <p:nvPr/>
        </p:nvSpPr>
        <p:spPr>
          <a:xfrm>
            <a:off x="834092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A35F03C-D9D8-48EE-A02C-ED19DF0B0EB4}"/>
              </a:ext>
            </a:extLst>
          </p:cNvPr>
          <p:cNvSpPr/>
          <p:nvPr/>
        </p:nvSpPr>
        <p:spPr>
          <a:xfrm>
            <a:off x="858801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83589827-FDE8-4FA2-9D81-FC15DD2BCA4D}"/>
              </a:ext>
            </a:extLst>
          </p:cNvPr>
          <p:cNvSpPr/>
          <p:nvPr/>
        </p:nvSpPr>
        <p:spPr>
          <a:xfrm>
            <a:off x="883511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F11B151-7C9A-480C-BDD5-2AC80A14F900}"/>
              </a:ext>
            </a:extLst>
          </p:cNvPr>
          <p:cNvSpPr/>
          <p:nvPr/>
        </p:nvSpPr>
        <p:spPr>
          <a:xfrm>
            <a:off x="908518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8DBC0CE-8FC5-4B5B-AE02-4D1D198CA1E1}"/>
              </a:ext>
            </a:extLst>
          </p:cNvPr>
          <p:cNvSpPr/>
          <p:nvPr/>
        </p:nvSpPr>
        <p:spPr>
          <a:xfrm>
            <a:off x="933819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74AED4F-F22D-42D0-8B92-399B654E9BA8}"/>
              </a:ext>
            </a:extLst>
          </p:cNvPr>
          <p:cNvSpPr/>
          <p:nvPr/>
        </p:nvSpPr>
        <p:spPr>
          <a:xfrm>
            <a:off x="9585290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3FDD25C4-CAF9-421F-8E16-C94467502DBF}"/>
              </a:ext>
            </a:extLst>
          </p:cNvPr>
          <p:cNvSpPr/>
          <p:nvPr/>
        </p:nvSpPr>
        <p:spPr>
          <a:xfrm>
            <a:off x="98323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41781900-15B9-40AE-9EB7-36BCA855916F}"/>
              </a:ext>
            </a:extLst>
          </p:cNvPr>
          <p:cNvSpPr/>
          <p:nvPr/>
        </p:nvSpPr>
        <p:spPr>
          <a:xfrm>
            <a:off x="100809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D7D39C18-BA0B-495A-9698-076C8CBC1ED1}"/>
              </a:ext>
            </a:extLst>
          </p:cNvPr>
          <p:cNvCxnSpPr/>
          <p:nvPr/>
        </p:nvCxnSpPr>
        <p:spPr>
          <a:xfrm>
            <a:off x="6826928" y="1747520"/>
            <a:ext cx="7471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74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A714B0-5375-4A3C-A3A7-D3892A8DCEA1}"/>
              </a:ext>
            </a:extLst>
          </p:cNvPr>
          <p:cNvSpPr txBox="1"/>
          <p:nvPr/>
        </p:nvSpPr>
        <p:spPr>
          <a:xfrm>
            <a:off x="1656080" y="1056640"/>
            <a:ext cx="831088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dirty="0">
                <a:latin typeface="Arial Black" panose="020B0A04020102020204" pitchFamily="34" charset="0"/>
              </a:rPr>
              <a:t>Проверка ответов</a:t>
            </a:r>
          </a:p>
        </p:txBody>
      </p:sp>
    </p:spTree>
    <p:extLst>
      <p:ext uri="{BB962C8B-B14F-4D97-AF65-F5344CB8AC3E}">
        <p14:creationId xmlns:p14="http://schemas.microsoft.com/office/powerpoint/2010/main" val="222660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447455" y="970726"/>
            <a:ext cx="6093304" cy="5509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За первый день рабочий сделал 12 рам, за второй — на 8 рам больше, а за третий — в 2 раза больше, чем за второй день. Сколько рам сделал рабочий за три дня?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6F0750-D2F9-4190-B5C5-7DAC4DE043A0}"/>
              </a:ext>
            </a:extLst>
          </p:cNvPr>
          <p:cNvSpPr txBox="1"/>
          <p:nvPr/>
        </p:nvSpPr>
        <p:spPr>
          <a:xfrm>
            <a:off x="6696684" y="3114925"/>
            <a:ext cx="5047861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/>
              <a:t>12+(12+8)+(12+8)х2</a:t>
            </a:r>
          </a:p>
          <a:p>
            <a:pPr algn="ctr"/>
            <a:r>
              <a:rPr lang="ru-RU" sz="4000" b="1" dirty="0"/>
              <a:t>72 рамы</a:t>
            </a:r>
          </a:p>
        </p:txBody>
      </p:sp>
    </p:spTree>
    <p:extLst>
      <p:ext uri="{BB962C8B-B14F-4D97-AF65-F5344CB8AC3E}">
        <p14:creationId xmlns:p14="http://schemas.microsoft.com/office/powerpoint/2010/main" val="33574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574751" y="1413063"/>
            <a:ext cx="6517122" cy="403187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Из города в посёлок выехал автобус со скоростью 65 км/ч. Одновременно с ним из посёлка в город навстречу выехал легковой автомобиль со скоростью 82 км/ч. Через сколько часов они встретятся, если расстояние между городом и посёлком равно 294 км?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5B2F71-306F-427D-84F0-85E9D694EEF6}"/>
              </a:ext>
            </a:extLst>
          </p:cNvPr>
          <p:cNvSpPr txBox="1"/>
          <p:nvPr/>
        </p:nvSpPr>
        <p:spPr>
          <a:xfrm>
            <a:off x="7221894" y="2799184"/>
            <a:ext cx="4609322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294:(65+82)</a:t>
            </a:r>
          </a:p>
          <a:p>
            <a:pPr algn="ctr"/>
            <a:r>
              <a:rPr lang="ru-RU" sz="6000" b="1" dirty="0"/>
              <a:t>2 часа</a:t>
            </a:r>
          </a:p>
        </p:txBody>
      </p:sp>
    </p:spTree>
    <p:extLst>
      <p:ext uri="{BB962C8B-B14F-4D97-AF65-F5344CB8AC3E}">
        <p14:creationId xmlns:p14="http://schemas.microsoft.com/office/powerpoint/2010/main" val="16506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723783" y="947089"/>
            <a:ext cx="4725296" cy="563231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Вычислите объём прямоугольного параллелепипеда с длиной основания 10 см, если его ширина в 2 раза меньше длины, а высота в 3 раза больше длины.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7036B6-FBBA-40DE-BBFB-A1F0B50849C0}"/>
              </a:ext>
            </a:extLst>
          </p:cNvPr>
          <p:cNvSpPr txBox="1"/>
          <p:nvPr/>
        </p:nvSpPr>
        <p:spPr>
          <a:xfrm>
            <a:off x="5682343" y="1763486"/>
            <a:ext cx="4851918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dirty="0"/>
              <a:t>10:2=5 – ширина</a:t>
            </a:r>
          </a:p>
          <a:p>
            <a:r>
              <a:rPr lang="ru-RU" sz="4400" dirty="0"/>
              <a:t>10х3=30 – высота</a:t>
            </a:r>
          </a:p>
          <a:p>
            <a:r>
              <a:rPr lang="ru-RU" sz="4400" dirty="0"/>
              <a:t>10х5х30 = 1500</a:t>
            </a:r>
          </a:p>
          <a:p>
            <a:endParaRPr lang="ru-RU" sz="4400" dirty="0"/>
          </a:p>
          <a:p>
            <a:r>
              <a:rPr lang="ru-RU" sz="4400" dirty="0">
                <a:latin typeface="Arial Black" panose="020B0A04020102020204" pitchFamily="34" charset="0"/>
              </a:rPr>
              <a:t>1500 </a:t>
            </a:r>
            <a:r>
              <a:rPr lang="ru-RU" sz="4400" dirty="0" err="1">
                <a:latin typeface="Arial Black" panose="020B0A04020102020204" pitchFamily="34" charset="0"/>
              </a:rPr>
              <a:t>куб.см</a:t>
            </a:r>
            <a:endParaRPr lang="ru-RU" sz="4400" dirty="0"/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1746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34778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Продали 63 шарика, </a:t>
            </a:r>
          </a:p>
          <a:p>
            <a:r>
              <a:rPr lang="ru-RU" sz="4400" dirty="0">
                <a:solidFill>
                  <a:schemeClr val="tx1"/>
                </a:solidFill>
              </a:rPr>
              <a:t>что </a:t>
            </a:r>
            <a:r>
              <a:rPr lang="ru-RU" sz="4400" dirty="0" smtClean="0">
                <a:solidFill>
                  <a:schemeClr val="tx1"/>
                </a:solidFill>
              </a:rPr>
              <a:t>составило   7</a:t>
            </a:r>
            <a:endParaRPr lang="ru-RU" sz="4400" dirty="0">
              <a:solidFill>
                <a:schemeClr val="tx1"/>
              </a:solidFill>
            </a:endParaRPr>
          </a:p>
          <a:p>
            <a:r>
              <a:rPr lang="ru-RU" sz="4400" dirty="0">
                <a:solidFill>
                  <a:schemeClr val="tx1"/>
                </a:solidFill>
              </a:rPr>
              <a:t>		         </a:t>
            </a:r>
            <a:r>
              <a:rPr lang="ru-RU" sz="4400" dirty="0" smtClean="0">
                <a:solidFill>
                  <a:schemeClr val="tx1"/>
                </a:solidFill>
              </a:rPr>
              <a:t>    </a:t>
            </a:r>
            <a:r>
              <a:rPr lang="ru-RU" sz="4400" dirty="0">
                <a:solidFill>
                  <a:schemeClr val="tx1"/>
                </a:solidFill>
              </a:rPr>
              <a:t>9 </a:t>
            </a:r>
          </a:p>
          <a:p>
            <a:r>
              <a:rPr lang="ru-RU" sz="4400" dirty="0">
                <a:solidFill>
                  <a:schemeClr val="tx1"/>
                </a:solidFill>
              </a:rPr>
              <a:t>от общего числа шариков. Сколько шариков было первоначально? 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8C9E69E-87B2-4DD4-85DD-C42960B386C7}"/>
              </a:ext>
            </a:extLst>
          </p:cNvPr>
          <p:cNvCxnSpPr/>
          <p:nvPr/>
        </p:nvCxnSpPr>
        <p:spPr>
          <a:xfrm>
            <a:off x="5390819" y="2397760"/>
            <a:ext cx="57340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E01F198-6C99-45FF-8250-995350EA300B}"/>
              </a:ext>
            </a:extLst>
          </p:cNvPr>
          <p:cNvSpPr txBox="1"/>
          <p:nvPr/>
        </p:nvSpPr>
        <p:spPr>
          <a:xfrm>
            <a:off x="3308742" y="4973217"/>
            <a:ext cx="5624821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800" dirty="0"/>
              <a:t>63:7х9 =81</a:t>
            </a:r>
          </a:p>
        </p:txBody>
      </p:sp>
    </p:spTree>
    <p:extLst>
      <p:ext uri="{BB962C8B-B14F-4D97-AF65-F5344CB8AC3E}">
        <p14:creationId xmlns:p14="http://schemas.microsoft.com/office/powerpoint/2010/main" val="428261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415498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Асфальтом покрыли   4</a:t>
            </a:r>
          </a:p>
          <a:p>
            <a:r>
              <a:rPr lang="ru-RU" sz="4400" dirty="0">
                <a:solidFill>
                  <a:schemeClr val="tx1"/>
                </a:solidFill>
              </a:rPr>
              <a:t>					     5</a:t>
            </a:r>
          </a:p>
          <a:p>
            <a:r>
              <a:rPr lang="ru-RU" sz="4400" dirty="0">
                <a:solidFill>
                  <a:schemeClr val="tx1"/>
                </a:solidFill>
              </a:rPr>
              <a:t>всей дороги от города до посёлка. Сколько километров асфальта проложили, если вся дорога составляет 125 км? 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D7D39C18-BA0B-495A-9698-076C8CBC1ED1}"/>
              </a:ext>
            </a:extLst>
          </p:cNvPr>
          <p:cNvCxnSpPr/>
          <p:nvPr/>
        </p:nvCxnSpPr>
        <p:spPr>
          <a:xfrm>
            <a:off x="6826928" y="1755471"/>
            <a:ext cx="7471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6D8D205-38E3-41FE-AF1D-EF6A416AC38D}"/>
              </a:ext>
            </a:extLst>
          </p:cNvPr>
          <p:cNvSpPr txBox="1"/>
          <p:nvPr/>
        </p:nvSpPr>
        <p:spPr>
          <a:xfrm>
            <a:off x="2780524" y="5422664"/>
            <a:ext cx="716591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125:5х4 = 100 км</a:t>
            </a:r>
          </a:p>
        </p:txBody>
      </p:sp>
    </p:spTree>
    <p:extLst>
      <p:ext uri="{BB962C8B-B14F-4D97-AF65-F5344CB8AC3E}">
        <p14:creationId xmlns:p14="http://schemas.microsoft.com/office/powerpoint/2010/main" val="53323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1CEDD20-6712-45B3-93A4-F1803ECCF9B0}"/>
              </a:ext>
            </a:extLst>
          </p:cNvPr>
          <p:cNvGrpSpPr/>
          <p:nvPr/>
        </p:nvGrpSpPr>
        <p:grpSpPr>
          <a:xfrm>
            <a:off x="426128" y="0"/>
            <a:ext cx="11505460" cy="2405848"/>
            <a:chOff x="426128" y="0"/>
            <a:chExt cx="11505460" cy="2405848"/>
          </a:xfrm>
        </p:grpSpPr>
        <p:sp>
          <p:nvSpPr>
            <p:cNvPr id="3" name="Равнобедренный треугольник 2">
              <a:extLst>
                <a:ext uri="{FF2B5EF4-FFF2-40B4-BE49-F238E27FC236}">
                  <a16:creationId xmlns:a16="http://schemas.microsoft.com/office/drawing/2014/main" id="{E91CD1A1-8AE0-4A76-A40B-EB32F77DCD6A}"/>
                </a:ext>
              </a:extLst>
            </p:cNvPr>
            <p:cNvSpPr/>
            <p:nvPr/>
          </p:nvSpPr>
          <p:spPr>
            <a:xfrm rot="11183795">
              <a:off x="790114" y="1313895"/>
              <a:ext cx="1198486" cy="1091953"/>
            </a:xfrm>
            <a:prstGeom prst="triangle">
              <a:avLst>
                <a:gd name="adj" fmla="val 8450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Блок-схема: ручной ввод 1">
              <a:extLst>
                <a:ext uri="{FF2B5EF4-FFF2-40B4-BE49-F238E27FC236}">
                  <a16:creationId xmlns:a16="http://schemas.microsoft.com/office/drawing/2014/main" id="{D166CD4C-3D86-4AA4-8C74-58E2F3D45012}"/>
                </a:ext>
              </a:extLst>
            </p:cNvPr>
            <p:cNvSpPr/>
            <p:nvPr/>
          </p:nvSpPr>
          <p:spPr>
            <a:xfrm>
              <a:off x="426128" y="0"/>
              <a:ext cx="11505460" cy="1544715"/>
            </a:xfrm>
            <a:prstGeom prst="flowChartManualInpu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Правила первого раунда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FE3D0DB-F390-4F91-8879-223A190948F6}"/>
              </a:ext>
            </a:extLst>
          </p:cNvPr>
          <p:cNvSpPr txBox="1"/>
          <p:nvPr/>
        </p:nvSpPr>
        <p:spPr>
          <a:xfrm>
            <a:off x="915898" y="2574751"/>
            <a:ext cx="112761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3600" b="1" dirty="0"/>
              <a:t>Бланк на 10 вопросов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3600" b="1" dirty="0"/>
              <a:t>10 вопросов с вариантами ответов по 20 </a:t>
            </a:r>
            <a:r>
              <a:rPr lang="ru-RU" sz="3600" b="1" dirty="0" smtClean="0"/>
              <a:t>секунд (слайд переключается автоматически)</a:t>
            </a:r>
            <a:endParaRPr lang="ru-RU" sz="3600" b="1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3600" b="1" dirty="0"/>
              <a:t>В конце раунда вопросы </a:t>
            </a:r>
            <a:r>
              <a:rPr lang="ru-RU" sz="3600" b="1" dirty="0" smtClean="0"/>
              <a:t>повторяются с ответами</a:t>
            </a:r>
            <a:endParaRPr lang="ru-RU" sz="3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68A92-A58A-4726-9CB9-5F702990BE4B}"/>
              </a:ext>
            </a:extLst>
          </p:cNvPr>
          <p:cNvSpPr txBox="1"/>
          <p:nvPr/>
        </p:nvSpPr>
        <p:spPr>
          <a:xfrm>
            <a:off x="2145437" y="5317724"/>
            <a:ext cx="7901126" cy="1323439"/>
          </a:xfrm>
          <a:prstGeom prst="rect">
            <a:avLst/>
          </a:prstGeom>
          <a:gradFill>
            <a:gsLst>
              <a:gs pos="0">
                <a:schemeClr val="accent1">
                  <a:satMod val="105000"/>
                  <a:tint val="67000"/>
                  <a:lumMod val="20000"/>
                  <a:lumOff val="80000"/>
                  <a:alpha val="63000"/>
                </a:schemeClr>
              </a:gs>
              <a:gs pos="93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</a:pPr>
            <a:r>
              <a:rPr lang="ru-RU" sz="4000" b="1" dirty="0">
                <a:solidFill>
                  <a:srgbClr val="FF0000"/>
                </a:solidFill>
              </a:rPr>
              <a:t>Правильный ответ +1 балл</a:t>
            </a:r>
          </a:p>
          <a:p>
            <a:pPr marL="571500" indent="-571500"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</a:pPr>
            <a:r>
              <a:rPr lang="ru-RU" sz="4000" b="1" dirty="0">
                <a:solidFill>
                  <a:srgbClr val="FF0000"/>
                </a:solidFill>
              </a:rPr>
              <a:t>Неправильный ответ 0 баллов</a:t>
            </a:r>
          </a:p>
        </p:txBody>
      </p:sp>
    </p:spTree>
    <p:extLst>
      <p:ext uri="{BB962C8B-B14F-4D97-AF65-F5344CB8AC3E}">
        <p14:creationId xmlns:p14="http://schemas.microsoft.com/office/powerpoint/2010/main" val="241659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386278-7CFF-42E6-98CA-679D31C91A32}"/>
              </a:ext>
            </a:extLst>
          </p:cNvPr>
          <p:cNvSpPr txBox="1"/>
          <p:nvPr/>
        </p:nvSpPr>
        <p:spPr>
          <a:xfrm>
            <a:off x="3596640" y="193040"/>
            <a:ext cx="577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2060"/>
                </a:solidFill>
                <a:latin typeface="Arial Black" panose="020B0A04020102020204" pitchFamily="34" charset="0"/>
              </a:rPr>
              <a:t>Ответы 2 раунда</a:t>
            </a:r>
          </a:p>
        </p:txBody>
      </p:sp>
      <p:sp>
        <p:nvSpPr>
          <p:cNvPr id="5" name="TextBox 4">
            <a:hlinkClick r:id="" action="ppaction://noaction"/>
            <a:extLst>
              <a:ext uri="{FF2B5EF4-FFF2-40B4-BE49-F238E27FC236}">
                <a16:creationId xmlns:a16="http://schemas.microsoft.com/office/drawing/2014/main" id="{2841EC63-F671-45E4-8247-14B339A7707C}"/>
              </a:ext>
            </a:extLst>
          </p:cNvPr>
          <p:cNvSpPr txBox="1"/>
          <p:nvPr/>
        </p:nvSpPr>
        <p:spPr>
          <a:xfrm>
            <a:off x="6177280" y="6141740"/>
            <a:ext cx="53746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Результаты 2 раунда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AC8A49-1448-4481-811D-73B4F071D24A}"/>
              </a:ext>
            </a:extLst>
          </p:cNvPr>
          <p:cNvSpPr txBox="1"/>
          <p:nvPr/>
        </p:nvSpPr>
        <p:spPr>
          <a:xfrm>
            <a:off x="1960880" y="1168400"/>
            <a:ext cx="83616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arabicParenR"/>
            </a:pPr>
            <a:r>
              <a:rPr lang="ru-RU" sz="6000" dirty="0">
                <a:latin typeface="Arial Black" panose="020B0A04020102020204" pitchFamily="34" charset="0"/>
              </a:rPr>
              <a:t> 72 рамы</a:t>
            </a:r>
          </a:p>
          <a:p>
            <a:pPr marL="1143000" indent="-1143000">
              <a:buFont typeface="+mj-lt"/>
              <a:buAutoNum type="arabicParenR"/>
            </a:pPr>
            <a:r>
              <a:rPr lang="ru-RU" sz="6000" dirty="0">
                <a:latin typeface="Arial Black" panose="020B0A04020102020204" pitchFamily="34" charset="0"/>
              </a:rPr>
              <a:t> 2 часа</a:t>
            </a:r>
          </a:p>
          <a:p>
            <a:pPr marL="1143000" indent="-1143000">
              <a:buFont typeface="+mj-lt"/>
              <a:buAutoNum type="arabicParenR"/>
            </a:pPr>
            <a:r>
              <a:rPr lang="ru-RU" sz="6000" dirty="0">
                <a:latin typeface="Arial Black" panose="020B0A04020102020204" pitchFamily="34" charset="0"/>
              </a:rPr>
              <a:t> 1500 </a:t>
            </a:r>
            <a:r>
              <a:rPr lang="ru-RU" sz="6000" dirty="0" err="1">
                <a:latin typeface="Arial Black" panose="020B0A04020102020204" pitchFamily="34" charset="0"/>
              </a:rPr>
              <a:t>куб.см</a:t>
            </a:r>
            <a:endParaRPr lang="ru-RU" sz="6000" dirty="0">
              <a:latin typeface="Arial Black" panose="020B0A04020102020204" pitchFamily="34" charset="0"/>
            </a:endParaRPr>
          </a:p>
          <a:p>
            <a:pPr marL="1143000" indent="-1143000">
              <a:buFont typeface="+mj-lt"/>
              <a:buAutoNum type="arabicParenR"/>
            </a:pPr>
            <a:r>
              <a:rPr lang="ru-RU" sz="6000" dirty="0">
                <a:latin typeface="Arial Black" panose="020B0A04020102020204" pitchFamily="34" charset="0"/>
              </a:rPr>
              <a:t> 81 шарик</a:t>
            </a:r>
          </a:p>
          <a:p>
            <a:pPr marL="1143000" indent="-1143000">
              <a:buFont typeface="+mj-lt"/>
              <a:buAutoNum type="arabicParenR"/>
            </a:pPr>
            <a:r>
              <a:rPr lang="ru-RU" sz="6000" dirty="0">
                <a:latin typeface="Arial Black" panose="020B0A04020102020204" pitchFamily="34" charset="0"/>
              </a:rPr>
              <a:t> 100 км</a:t>
            </a:r>
          </a:p>
        </p:txBody>
      </p:sp>
    </p:spTree>
    <p:extLst>
      <p:ext uri="{BB962C8B-B14F-4D97-AF65-F5344CB8AC3E}">
        <p14:creationId xmlns:p14="http://schemas.microsoft.com/office/powerpoint/2010/main" val="3047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92072E5-B9ED-4AEB-A68B-484248FC1F76}"/>
              </a:ext>
            </a:extLst>
          </p:cNvPr>
          <p:cNvSpPr/>
          <p:nvPr/>
        </p:nvSpPr>
        <p:spPr>
          <a:xfrm>
            <a:off x="4104857" y="229932"/>
            <a:ext cx="373371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03</a:t>
            </a:r>
          </a:p>
          <a:p>
            <a:pPr algn="ctr"/>
            <a:r>
              <a:rPr lang="ru-RU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РАУНД</a:t>
            </a:r>
            <a:endParaRPr lang="ru-RU" sz="7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Блок-схема: данные 7">
            <a:extLst>
              <a:ext uri="{FF2B5EF4-FFF2-40B4-BE49-F238E27FC236}">
                <a16:creationId xmlns:a16="http://schemas.microsoft.com/office/drawing/2014/main" id="{31DFCB5D-3815-43A3-AD9D-7D0E8B3C762E}"/>
              </a:ext>
            </a:extLst>
          </p:cNvPr>
          <p:cNvSpPr/>
          <p:nvPr/>
        </p:nvSpPr>
        <p:spPr>
          <a:xfrm>
            <a:off x="1162974" y="2734322"/>
            <a:ext cx="9259409" cy="2192785"/>
          </a:xfrm>
          <a:prstGeom prst="flowChartInputOutput">
            <a:avLst/>
          </a:prstGeom>
          <a:solidFill>
            <a:srgbClr val="0070C0"/>
          </a:solidFill>
          <a:ln w="133350">
            <a:solidFill>
              <a:srgbClr val="FF0000"/>
            </a:solidFill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schemeClr val="bg1"/>
                </a:solidFill>
                <a:latin typeface="Arial Black" panose="020B0A04020102020204" pitchFamily="34" charset="0"/>
              </a:rPr>
              <a:t>Уравнения</a:t>
            </a:r>
          </a:p>
        </p:txBody>
      </p:sp>
    </p:spTree>
    <p:extLst>
      <p:ext uri="{BB962C8B-B14F-4D97-AF65-F5344CB8AC3E}">
        <p14:creationId xmlns:p14="http://schemas.microsoft.com/office/powerpoint/2010/main" val="23803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1CEDD20-6712-45B3-93A4-F1803ECCF9B0}"/>
              </a:ext>
            </a:extLst>
          </p:cNvPr>
          <p:cNvGrpSpPr/>
          <p:nvPr/>
        </p:nvGrpSpPr>
        <p:grpSpPr>
          <a:xfrm>
            <a:off x="426128" y="0"/>
            <a:ext cx="11505460" cy="2405848"/>
            <a:chOff x="426128" y="0"/>
            <a:chExt cx="11505460" cy="2405848"/>
          </a:xfrm>
        </p:grpSpPr>
        <p:sp>
          <p:nvSpPr>
            <p:cNvPr id="3" name="Равнобедренный треугольник 2">
              <a:extLst>
                <a:ext uri="{FF2B5EF4-FFF2-40B4-BE49-F238E27FC236}">
                  <a16:creationId xmlns:a16="http://schemas.microsoft.com/office/drawing/2014/main" id="{E91CD1A1-8AE0-4A76-A40B-EB32F77DCD6A}"/>
                </a:ext>
              </a:extLst>
            </p:cNvPr>
            <p:cNvSpPr/>
            <p:nvPr/>
          </p:nvSpPr>
          <p:spPr>
            <a:xfrm rot="11183795">
              <a:off x="790114" y="1313895"/>
              <a:ext cx="1198486" cy="1091953"/>
            </a:xfrm>
            <a:prstGeom prst="triangle">
              <a:avLst>
                <a:gd name="adj" fmla="val 8450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Блок-схема: ручной ввод 1">
              <a:extLst>
                <a:ext uri="{FF2B5EF4-FFF2-40B4-BE49-F238E27FC236}">
                  <a16:creationId xmlns:a16="http://schemas.microsoft.com/office/drawing/2014/main" id="{D166CD4C-3D86-4AA4-8C74-58E2F3D45012}"/>
                </a:ext>
              </a:extLst>
            </p:cNvPr>
            <p:cNvSpPr/>
            <p:nvPr/>
          </p:nvSpPr>
          <p:spPr>
            <a:xfrm>
              <a:off x="426128" y="0"/>
              <a:ext cx="11505460" cy="1544715"/>
            </a:xfrm>
            <a:prstGeom prst="flowChartManualInpu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Правила третьего раунда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FE3D0DB-F390-4F91-8879-223A190948F6}"/>
              </a:ext>
            </a:extLst>
          </p:cNvPr>
          <p:cNvSpPr txBox="1"/>
          <p:nvPr/>
        </p:nvSpPr>
        <p:spPr>
          <a:xfrm>
            <a:off x="1915488" y="2250488"/>
            <a:ext cx="95434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000" b="1" dirty="0"/>
              <a:t>Бланк на 5 вопросов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000" b="1" dirty="0"/>
              <a:t>5 вопросов по 30 </a:t>
            </a:r>
            <a:r>
              <a:rPr lang="ru-RU" sz="4000" b="1" dirty="0"/>
              <a:t>секунд (слайд переключается автоматически</a:t>
            </a:r>
            <a:r>
              <a:rPr lang="ru-RU" sz="4000" b="1" dirty="0" smtClean="0"/>
              <a:t>)</a:t>
            </a:r>
            <a:endParaRPr lang="ru-RU" sz="4000" b="1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000" b="1" dirty="0"/>
              <a:t>В конце раунда вопросы </a:t>
            </a:r>
            <a:r>
              <a:rPr lang="ru-RU" sz="4000" b="1" dirty="0" smtClean="0"/>
              <a:t>повторяются с ответами</a:t>
            </a:r>
            <a:endParaRPr lang="ru-RU" sz="4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68A92-A58A-4726-9CB9-5F702990BE4B}"/>
              </a:ext>
            </a:extLst>
          </p:cNvPr>
          <p:cNvSpPr txBox="1"/>
          <p:nvPr/>
        </p:nvSpPr>
        <p:spPr>
          <a:xfrm>
            <a:off x="2145437" y="5317724"/>
            <a:ext cx="7901126" cy="1323439"/>
          </a:xfrm>
          <a:prstGeom prst="rect">
            <a:avLst/>
          </a:prstGeom>
          <a:gradFill>
            <a:gsLst>
              <a:gs pos="0">
                <a:schemeClr val="accent1">
                  <a:satMod val="105000"/>
                  <a:tint val="67000"/>
                  <a:lumMod val="20000"/>
                  <a:lumOff val="80000"/>
                  <a:alpha val="63000"/>
                </a:schemeClr>
              </a:gs>
              <a:gs pos="93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</a:pPr>
            <a:r>
              <a:rPr lang="ru-RU" sz="4000" b="1" dirty="0">
                <a:solidFill>
                  <a:srgbClr val="FF0000"/>
                </a:solidFill>
              </a:rPr>
              <a:t>Правильный ответ +1 балл</a:t>
            </a:r>
          </a:p>
          <a:p>
            <a:pPr marL="571500" indent="-571500"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</a:pPr>
            <a:r>
              <a:rPr lang="ru-RU" sz="4000" b="1" dirty="0">
                <a:solidFill>
                  <a:srgbClr val="FF0000"/>
                </a:solidFill>
              </a:rPr>
              <a:t>Неправильный ответ 0 баллов</a:t>
            </a:r>
          </a:p>
        </p:txBody>
      </p:sp>
    </p:spTree>
    <p:extLst>
      <p:ext uri="{BB962C8B-B14F-4D97-AF65-F5344CB8AC3E}">
        <p14:creationId xmlns:p14="http://schemas.microsoft.com/office/powerpoint/2010/main" val="26133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2C9CCD3-7CCF-4796-BB64-46B9D9C11ACA}"/>
              </a:ext>
            </a:extLst>
          </p:cNvPr>
          <p:cNvSpPr/>
          <p:nvPr/>
        </p:nvSpPr>
        <p:spPr>
          <a:xfrm>
            <a:off x="784081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861527F-C5AC-4B40-BF61-8415C4C446F0}"/>
              </a:ext>
            </a:extLst>
          </p:cNvPr>
          <p:cNvSpPr/>
          <p:nvPr/>
        </p:nvSpPr>
        <p:spPr>
          <a:xfrm>
            <a:off x="808791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5355896E-87A9-46ED-BDF5-90B7C109D726}"/>
              </a:ext>
            </a:extLst>
          </p:cNvPr>
          <p:cNvSpPr/>
          <p:nvPr/>
        </p:nvSpPr>
        <p:spPr>
          <a:xfrm>
            <a:off x="834092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A35F03C-D9D8-48EE-A02C-ED19DF0B0EB4}"/>
              </a:ext>
            </a:extLst>
          </p:cNvPr>
          <p:cNvSpPr/>
          <p:nvPr/>
        </p:nvSpPr>
        <p:spPr>
          <a:xfrm>
            <a:off x="858801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83589827-FDE8-4FA2-9D81-FC15DD2BCA4D}"/>
              </a:ext>
            </a:extLst>
          </p:cNvPr>
          <p:cNvSpPr/>
          <p:nvPr/>
        </p:nvSpPr>
        <p:spPr>
          <a:xfrm>
            <a:off x="883511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F11B151-7C9A-480C-BDD5-2AC80A14F900}"/>
              </a:ext>
            </a:extLst>
          </p:cNvPr>
          <p:cNvSpPr/>
          <p:nvPr/>
        </p:nvSpPr>
        <p:spPr>
          <a:xfrm>
            <a:off x="908518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8DBC0CE-8FC5-4B5B-AE02-4D1D198CA1E1}"/>
              </a:ext>
            </a:extLst>
          </p:cNvPr>
          <p:cNvSpPr/>
          <p:nvPr/>
        </p:nvSpPr>
        <p:spPr>
          <a:xfrm>
            <a:off x="933819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74AED4F-F22D-42D0-8B92-399B654E9BA8}"/>
              </a:ext>
            </a:extLst>
          </p:cNvPr>
          <p:cNvSpPr/>
          <p:nvPr/>
        </p:nvSpPr>
        <p:spPr>
          <a:xfrm>
            <a:off x="9585290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3FDD25C4-CAF9-421F-8E16-C94467502DBF}"/>
              </a:ext>
            </a:extLst>
          </p:cNvPr>
          <p:cNvSpPr/>
          <p:nvPr/>
        </p:nvSpPr>
        <p:spPr>
          <a:xfrm>
            <a:off x="98323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41781900-15B9-40AE-9EB7-36BCA855916F}"/>
              </a:ext>
            </a:extLst>
          </p:cNvPr>
          <p:cNvSpPr/>
          <p:nvPr/>
        </p:nvSpPr>
        <p:spPr>
          <a:xfrm>
            <a:off x="100809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3922854-9940-4631-864A-937F5EC20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940" y="1766287"/>
            <a:ext cx="9848335" cy="193899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Найди корень уравнения: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35 ⋅ (47 – </a:t>
            </a:r>
            <a:r>
              <a:rPr kumimoji="0" lang="ru-RU" altLang="ru-RU" sz="6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</a:t>
            </a: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) = 980 </a:t>
            </a:r>
          </a:p>
        </p:txBody>
      </p:sp>
    </p:spTree>
    <p:extLst>
      <p:ext uri="{BB962C8B-B14F-4D97-AF65-F5344CB8AC3E}">
        <p14:creationId xmlns:p14="http://schemas.microsoft.com/office/powerpoint/2010/main" val="287540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2062557" y="1601683"/>
            <a:ext cx="9028591" cy="23083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schemeClr val="tx1"/>
                </a:solidFill>
              </a:rPr>
              <a:t>Реши уравнение: </a:t>
            </a:r>
          </a:p>
          <a:p>
            <a:pPr algn="ctr"/>
            <a:r>
              <a:rPr lang="ru-RU" sz="7200" dirty="0">
                <a:solidFill>
                  <a:schemeClr val="tx1"/>
                </a:solidFill>
              </a:rPr>
              <a:t>12 </a:t>
            </a:r>
            <a:r>
              <a:rPr lang="ru-RU" sz="7200" i="1" dirty="0">
                <a:solidFill>
                  <a:schemeClr val="tx1"/>
                </a:solidFill>
              </a:rPr>
              <a:t>х</a:t>
            </a:r>
            <a:r>
              <a:rPr lang="ru-RU" sz="7200" dirty="0">
                <a:solidFill>
                  <a:schemeClr val="tx1"/>
                </a:solidFill>
              </a:rPr>
              <a:t> − 3 </a:t>
            </a:r>
            <a:r>
              <a:rPr lang="ru-RU" sz="7200" i="1" dirty="0">
                <a:solidFill>
                  <a:schemeClr val="tx1"/>
                </a:solidFill>
              </a:rPr>
              <a:t>х</a:t>
            </a:r>
            <a:r>
              <a:rPr lang="ru-RU" sz="7200" dirty="0">
                <a:solidFill>
                  <a:schemeClr val="tx1"/>
                </a:solidFill>
              </a:rPr>
              <a:t> + 8 = 800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2C9CCD3-7CCF-4796-BB64-46B9D9C11ACA}"/>
              </a:ext>
            </a:extLst>
          </p:cNvPr>
          <p:cNvSpPr/>
          <p:nvPr/>
        </p:nvSpPr>
        <p:spPr>
          <a:xfrm>
            <a:off x="784081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861527F-C5AC-4B40-BF61-8415C4C446F0}"/>
              </a:ext>
            </a:extLst>
          </p:cNvPr>
          <p:cNvSpPr/>
          <p:nvPr/>
        </p:nvSpPr>
        <p:spPr>
          <a:xfrm>
            <a:off x="808791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5355896E-87A9-46ED-BDF5-90B7C109D726}"/>
              </a:ext>
            </a:extLst>
          </p:cNvPr>
          <p:cNvSpPr/>
          <p:nvPr/>
        </p:nvSpPr>
        <p:spPr>
          <a:xfrm>
            <a:off x="834092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A35F03C-D9D8-48EE-A02C-ED19DF0B0EB4}"/>
              </a:ext>
            </a:extLst>
          </p:cNvPr>
          <p:cNvSpPr/>
          <p:nvPr/>
        </p:nvSpPr>
        <p:spPr>
          <a:xfrm>
            <a:off x="858801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83589827-FDE8-4FA2-9D81-FC15DD2BCA4D}"/>
              </a:ext>
            </a:extLst>
          </p:cNvPr>
          <p:cNvSpPr/>
          <p:nvPr/>
        </p:nvSpPr>
        <p:spPr>
          <a:xfrm>
            <a:off x="883511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F11B151-7C9A-480C-BDD5-2AC80A14F900}"/>
              </a:ext>
            </a:extLst>
          </p:cNvPr>
          <p:cNvSpPr/>
          <p:nvPr/>
        </p:nvSpPr>
        <p:spPr>
          <a:xfrm>
            <a:off x="908518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8DBC0CE-8FC5-4B5B-AE02-4D1D198CA1E1}"/>
              </a:ext>
            </a:extLst>
          </p:cNvPr>
          <p:cNvSpPr/>
          <p:nvPr/>
        </p:nvSpPr>
        <p:spPr>
          <a:xfrm>
            <a:off x="933819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74AED4F-F22D-42D0-8B92-399B654E9BA8}"/>
              </a:ext>
            </a:extLst>
          </p:cNvPr>
          <p:cNvSpPr/>
          <p:nvPr/>
        </p:nvSpPr>
        <p:spPr>
          <a:xfrm>
            <a:off x="9585290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3FDD25C4-CAF9-421F-8E16-C94467502DBF}"/>
              </a:ext>
            </a:extLst>
          </p:cNvPr>
          <p:cNvSpPr/>
          <p:nvPr/>
        </p:nvSpPr>
        <p:spPr>
          <a:xfrm>
            <a:off x="98323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41781900-15B9-40AE-9EB7-36BCA855916F}"/>
              </a:ext>
            </a:extLst>
          </p:cNvPr>
          <p:cNvSpPr/>
          <p:nvPr/>
        </p:nvSpPr>
        <p:spPr>
          <a:xfrm>
            <a:off x="100809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28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2C9CCD3-7CCF-4796-BB64-46B9D9C11ACA}"/>
              </a:ext>
            </a:extLst>
          </p:cNvPr>
          <p:cNvSpPr/>
          <p:nvPr/>
        </p:nvSpPr>
        <p:spPr>
          <a:xfrm>
            <a:off x="784081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861527F-C5AC-4B40-BF61-8415C4C446F0}"/>
              </a:ext>
            </a:extLst>
          </p:cNvPr>
          <p:cNvSpPr/>
          <p:nvPr/>
        </p:nvSpPr>
        <p:spPr>
          <a:xfrm>
            <a:off x="808791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5355896E-87A9-46ED-BDF5-90B7C109D726}"/>
              </a:ext>
            </a:extLst>
          </p:cNvPr>
          <p:cNvSpPr/>
          <p:nvPr/>
        </p:nvSpPr>
        <p:spPr>
          <a:xfrm>
            <a:off x="834092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A35F03C-D9D8-48EE-A02C-ED19DF0B0EB4}"/>
              </a:ext>
            </a:extLst>
          </p:cNvPr>
          <p:cNvSpPr/>
          <p:nvPr/>
        </p:nvSpPr>
        <p:spPr>
          <a:xfrm>
            <a:off x="858801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83589827-FDE8-4FA2-9D81-FC15DD2BCA4D}"/>
              </a:ext>
            </a:extLst>
          </p:cNvPr>
          <p:cNvSpPr/>
          <p:nvPr/>
        </p:nvSpPr>
        <p:spPr>
          <a:xfrm>
            <a:off x="883511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F11B151-7C9A-480C-BDD5-2AC80A14F900}"/>
              </a:ext>
            </a:extLst>
          </p:cNvPr>
          <p:cNvSpPr/>
          <p:nvPr/>
        </p:nvSpPr>
        <p:spPr>
          <a:xfrm>
            <a:off x="908518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8DBC0CE-8FC5-4B5B-AE02-4D1D198CA1E1}"/>
              </a:ext>
            </a:extLst>
          </p:cNvPr>
          <p:cNvSpPr/>
          <p:nvPr/>
        </p:nvSpPr>
        <p:spPr>
          <a:xfrm>
            <a:off x="933819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74AED4F-F22D-42D0-8B92-399B654E9BA8}"/>
              </a:ext>
            </a:extLst>
          </p:cNvPr>
          <p:cNvSpPr/>
          <p:nvPr/>
        </p:nvSpPr>
        <p:spPr>
          <a:xfrm>
            <a:off x="9585290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3FDD25C4-CAF9-421F-8E16-C94467502DBF}"/>
              </a:ext>
            </a:extLst>
          </p:cNvPr>
          <p:cNvSpPr/>
          <p:nvPr/>
        </p:nvSpPr>
        <p:spPr>
          <a:xfrm>
            <a:off x="98323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41781900-15B9-40AE-9EB7-36BCA855916F}"/>
              </a:ext>
            </a:extLst>
          </p:cNvPr>
          <p:cNvSpPr/>
          <p:nvPr/>
        </p:nvSpPr>
        <p:spPr>
          <a:xfrm>
            <a:off x="100809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4C8C6C6-80CE-481A-B40D-C05380D60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1240195"/>
            <a:ext cx="9184640" cy="255454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Реши уравнение: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5х + 3 </a:t>
            </a:r>
            <a:r>
              <a:rPr kumimoji="0" lang="ru-RU" altLang="ru-RU" sz="8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х</a:t>
            </a:r>
            <a:r>
              <a:rPr kumimoji="0" lang="ru-RU" altLang="ru-RU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6 = 826 </a:t>
            </a:r>
          </a:p>
        </p:txBody>
      </p:sp>
    </p:spTree>
    <p:extLst>
      <p:ext uri="{BB962C8B-B14F-4D97-AF65-F5344CB8AC3E}">
        <p14:creationId xmlns:p14="http://schemas.microsoft.com/office/powerpoint/2010/main" val="279582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568369" y="1073363"/>
            <a:ext cx="9028591" cy="37856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chemeClr val="tx1"/>
                </a:solidFill>
              </a:rPr>
              <a:t>Реши уравнение: </a:t>
            </a:r>
          </a:p>
          <a:p>
            <a:pPr algn="ctr"/>
            <a:r>
              <a:rPr lang="ru-RU" sz="8000" dirty="0">
                <a:solidFill>
                  <a:schemeClr val="tx1"/>
                </a:solidFill>
              </a:rPr>
              <a:t>x−(420 : 6)=349</a:t>
            </a:r>
          </a:p>
          <a:p>
            <a:pPr algn="ctr"/>
            <a:endParaRPr lang="ru-RU" sz="8000" dirty="0"/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2C9CCD3-7CCF-4796-BB64-46B9D9C11ACA}"/>
              </a:ext>
            </a:extLst>
          </p:cNvPr>
          <p:cNvSpPr/>
          <p:nvPr/>
        </p:nvSpPr>
        <p:spPr>
          <a:xfrm>
            <a:off x="784081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861527F-C5AC-4B40-BF61-8415C4C446F0}"/>
              </a:ext>
            </a:extLst>
          </p:cNvPr>
          <p:cNvSpPr/>
          <p:nvPr/>
        </p:nvSpPr>
        <p:spPr>
          <a:xfrm>
            <a:off x="808791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5355896E-87A9-46ED-BDF5-90B7C109D726}"/>
              </a:ext>
            </a:extLst>
          </p:cNvPr>
          <p:cNvSpPr/>
          <p:nvPr/>
        </p:nvSpPr>
        <p:spPr>
          <a:xfrm>
            <a:off x="834092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A35F03C-D9D8-48EE-A02C-ED19DF0B0EB4}"/>
              </a:ext>
            </a:extLst>
          </p:cNvPr>
          <p:cNvSpPr/>
          <p:nvPr/>
        </p:nvSpPr>
        <p:spPr>
          <a:xfrm>
            <a:off x="858801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83589827-FDE8-4FA2-9D81-FC15DD2BCA4D}"/>
              </a:ext>
            </a:extLst>
          </p:cNvPr>
          <p:cNvSpPr/>
          <p:nvPr/>
        </p:nvSpPr>
        <p:spPr>
          <a:xfrm>
            <a:off x="883511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F11B151-7C9A-480C-BDD5-2AC80A14F900}"/>
              </a:ext>
            </a:extLst>
          </p:cNvPr>
          <p:cNvSpPr/>
          <p:nvPr/>
        </p:nvSpPr>
        <p:spPr>
          <a:xfrm>
            <a:off x="908518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8DBC0CE-8FC5-4B5B-AE02-4D1D198CA1E1}"/>
              </a:ext>
            </a:extLst>
          </p:cNvPr>
          <p:cNvSpPr/>
          <p:nvPr/>
        </p:nvSpPr>
        <p:spPr>
          <a:xfrm>
            <a:off x="933819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74AED4F-F22D-42D0-8B92-399B654E9BA8}"/>
              </a:ext>
            </a:extLst>
          </p:cNvPr>
          <p:cNvSpPr/>
          <p:nvPr/>
        </p:nvSpPr>
        <p:spPr>
          <a:xfrm>
            <a:off x="9585290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3FDD25C4-CAF9-421F-8E16-C94467502DBF}"/>
              </a:ext>
            </a:extLst>
          </p:cNvPr>
          <p:cNvSpPr/>
          <p:nvPr/>
        </p:nvSpPr>
        <p:spPr>
          <a:xfrm>
            <a:off x="98323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41781900-15B9-40AE-9EB7-36BCA855916F}"/>
              </a:ext>
            </a:extLst>
          </p:cNvPr>
          <p:cNvSpPr/>
          <p:nvPr/>
        </p:nvSpPr>
        <p:spPr>
          <a:xfrm>
            <a:off x="100809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96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25545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chemeClr val="tx1"/>
                </a:solidFill>
              </a:rPr>
              <a:t>Реши </a:t>
            </a:r>
            <a:r>
              <a:rPr lang="ru-RU" sz="8000" dirty="0" smtClean="0">
                <a:solidFill>
                  <a:schemeClr val="tx1"/>
                </a:solidFill>
              </a:rPr>
              <a:t>уравнение:</a:t>
            </a:r>
          </a:p>
          <a:p>
            <a:pPr algn="ctr"/>
            <a:r>
              <a:rPr lang="ru-RU" sz="8000" dirty="0" smtClean="0">
                <a:solidFill>
                  <a:schemeClr val="tx1"/>
                </a:solidFill>
              </a:rPr>
              <a:t>40+(2х-5)=53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2C9CCD3-7CCF-4796-BB64-46B9D9C11ACA}"/>
              </a:ext>
            </a:extLst>
          </p:cNvPr>
          <p:cNvSpPr/>
          <p:nvPr/>
        </p:nvSpPr>
        <p:spPr>
          <a:xfrm>
            <a:off x="784081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861527F-C5AC-4B40-BF61-8415C4C446F0}"/>
              </a:ext>
            </a:extLst>
          </p:cNvPr>
          <p:cNvSpPr/>
          <p:nvPr/>
        </p:nvSpPr>
        <p:spPr>
          <a:xfrm>
            <a:off x="808791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5355896E-87A9-46ED-BDF5-90B7C109D726}"/>
              </a:ext>
            </a:extLst>
          </p:cNvPr>
          <p:cNvSpPr/>
          <p:nvPr/>
        </p:nvSpPr>
        <p:spPr>
          <a:xfrm>
            <a:off x="834092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A35F03C-D9D8-48EE-A02C-ED19DF0B0EB4}"/>
              </a:ext>
            </a:extLst>
          </p:cNvPr>
          <p:cNvSpPr/>
          <p:nvPr/>
        </p:nvSpPr>
        <p:spPr>
          <a:xfrm>
            <a:off x="858801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83589827-FDE8-4FA2-9D81-FC15DD2BCA4D}"/>
              </a:ext>
            </a:extLst>
          </p:cNvPr>
          <p:cNvSpPr/>
          <p:nvPr/>
        </p:nvSpPr>
        <p:spPr>
          <a:xfrm>
            <a:off x="883511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F11B151-7C9A-480C-BDD5-2AC80A14F900}"/>
              </a:ext>
            </a:extLst>
          </p:cNvPr>
          <p:cNvSpPr/>
          <p:nvPr/>
        </p:nvSpPr>
        <p:spPr>
          <a:xfrm>
            <a:off x="908518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8DBC0CE-8FC5-4B5B-AE02-4D1D198CA1E1}"/>
              </a:ext>
            </a:extLst>
          </p:cNvPr>
          <p:cNvSpPr/>
          <p:nvPr/>
        </p:nvSpPr>
        <p:spPr>
          <a:xfrm>
            <a:off x="933819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74AED4F-F22D-42D0-8B92-399B654E9BA8}"/>
              </a:ext>
            </a:extLst>
          </p:cNvPr>
          <p:cNvSpPr/>
          <p:nvPr/>
        </p:nvSpPr>
        <p:spPr>
          <a:xfrm>
            <a:off x="9585290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3FDD25C4-CAF9-421F-8E16-C94467502DBF}"/>
              </a:ext>
            </a:extLst>
          </p:cNvPr>
          <p:cNvSpPr/>
          <p:nvPr/>
        </p:nvSpPr>
        <p:spPr>
          <a:xfrm>
            <a:off x="98323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41781900-15B9-40AE-9EB7-36BCA855916F}"/>
              </a:ext>
            </a:extLst>
          </p:cNvPr>
          <p:cNvSpPr/>
          <p:nvPr/>
        </p:nvSpPr>
        <p:spPr>
          <a:xfrm>
            <a:off x="10080984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56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A714B0-5375-4A3C-A3A7-D3892A8DCEA1}"/>
              </a:ext>
            </a:extLst>
          </p:cNvPr>
          <p:cNvSpPr txBox="1"/>
          <p:nvPr/>
        </p:nvSpPr>
        <p:spPr>
          <a:xfrm>
            <a:off x="1656080" y="1056640"/>
            <a:ext cx="831088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dirty="0">
                <a:latin typeface="Arial Black" panose="020B0A04020102020204" pitchFamily="34" charset="0"/>
              </a:rPr>
              <a:t>Проверка ответов</a:t>
            </a:r>
          </a:p>
        </p:txBody>
      </p:sp>
    </p:spTree>
    <p:extLst>
      <p:ext uri="{BB962C8B-B14F-4D97-AF65-F5344CB8AC3E}">
        <p14:creationId xmlns:p14="http://schemas.microsoft.com/office/powerpoint/2010/main" val="333448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3922854-9940-4631-864A-937F5EC20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940" y="1766287"/>
            <a:ext cx="9848335" cy="193899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Найди корень уравнения: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35 ⋅ (47 – </a:t>
            </a:r>
            <a:r>
              <a:rPr kumimoji="0" lang="ru-RU" altLang="ru-RU" sz="6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</a:t>
            </a: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) = 980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42F7A8-5494-4D34-9238-E75303BC86A9}"/>
              </a:ext>
            </a:extLst>
          </p:cNvPr>
          <p:cNvSpPr txBox="1"/>
          <p:nvPr/>
        </p:nvSpPr>
        <p:spPr>
          <a:xfrm>
            <a:off x="3750270" y="3956179"/>
            <a:ext cx="5691673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/>
              <a:t>47 – а = 980 : 35</a:t>
            </a:r>
          </a:p>
          <a:p>
            <a:r>
              <a:rPr lang="ru-RU" sz="4000" b="1" dirty="0"/>
              <a:t>47-а = 28</a:t>
            </a:r>
          </a:p>
          <a:p>
            <a:r>
              <a:rPr lang="ru-RU" sz="4000" b="1" dirty="0"/>
              <a:t>а = 47 – 28</a:t>
            </a:r>
          </a:p>
          <a:p>
            <a:r>
              <a:rPr lang="ru-RU" sz="4000" b="1" dirty="0"/>
              <a:t>а = 19</a:t>
            </a:r>
          </a:p>
        </p:txBody>
      </p:sp>
    </p:spTree>
    <p:extLst>
      <p:ext uri="{BB962C8B-B14F-4D97-AF65-F5344CB8AC3E}">
        <p14:creationId xmlns:p14="http://schemas.microsoft.com/office/powerpoint/2010/main" val="262771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0A855FA-1090-4CB5-8B26-290676CB485E}"/>
              </a:ext>
            </a:extLst>
          </p:cNvPr>
          <p:cNvSpPr/>
          <p:nvPr/>
        </p:nvSpPr>
        <p:spPr>
          <a:xfrm>
            <a:off x="1748901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А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A92AC21-DDD8-4E11-97A4-B8AC5489A6EA}"/>
              </a:ext>
            </a:extLst>
          </p:cNvPr>
          <p:cNvSpPr/>
          <p:nvPr/>
        </p:nvSpPr>
        <p:spPr>
          <a:xfrm>
            <a:off x="1748901" y="4114728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A05BC78-444F-4C69-A6D0-010D3D92A9A2}"/>
              </a:ext>
            </a:extLst>
          </p:cNvPr>
          <p:cNvSpPr/>
          <p:nvPr/>
        </p:nvSpPr>
        <p:spPr>
          <a:xfrm>
            <a:off x="6631620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9F231E5-865E-4A03-9BA0-F80922FA19B3}"/>
              </a:ext>
            </a:extLst>
          </p:cNvPr>
          <p:cNvSpPr/>
          <p:nvPr/>
        </p:nvSpPr>
        <p:spPr>
          <a:xfrm>
            <a:off x="6631620" y="4114728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1A199E-0BBB-41BA-A5D4-5092A904B94C}"/>
              </a:ext>
            </a:extLst>
          </p:cNvPr>
          <p:cNvSpPr txBox="1"/>
          <p:nvPr/>
        </p:nvSpPr>
        <p:spPr>
          <a:xfrm>
            <a:off x="2493132" y="2931959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313600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B919E-972A-43A5-AE33-3D5C4C59D6E6}"/>
              </a:ext>
            </a:extLst>
          </p:cNvPr>
          <p:cNvSpPr txBox="1"/>
          <p:nvPr/>
        </p:nvSpPr>
        <p:spPr>
          <a:xfrm>
            <a:off x="2586362" y="4070340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784000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26341-9FEA-45AA-BABA-CCB06BBF09C1}"/>
              </a:ext>
            </a:extLst>
          </p:cNvPr>
          <p:cNvSpPr txBox="1"/>
          <p:nvPr/>
        </p:nvSpPr>
        <p:spPr>
          <a:xfrm>
            <a:off x="7557298" y="2931959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7840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9F3873-1A85-4249-96F3-42022C818CBE}"/>
              </a:ext>
            </a:extLst>
          </p:cNvPr>
          <p:cNvSpPr txBox="1"/>
          <p:nvPr/>
        </p:nvSpPr>
        <p:spPr>
          <a:xfrm>
            <a:off x="7557298" y="4070340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31360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Rectangle 2">
            <a:extLst>
              <a:ext uri="{FF2B5EF4-FFF2-40B4-BE49-F238E27FC236}">
                <a16:creationId xmlns:a16="http://schemas.microsoft.com/office/drawing/2014/main" id="{B30B9310-455E-49C0-8CF6-C03585E6F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555" y="1073363"/>
            <a:ext cx="9485587" cy="156966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Выполни действие 40 ∙ 14 </a:t>
            </a:r>
            <a:r>
              <a:rPr kumimoji="0" lang="ru-RU" altLang="ru-RU" sz="48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ru-RU" alt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. Укажи правильный ответ. </a:t>
            </a:r>
          </a:p>
        </p:txBody>
      </p:sp>
    </p:spTree>
    <p:extLst>
      <p:ext uri="{BB962C8B-B14F-4D97-AF65-F5344CB8AC3E}">
        <p14:creationId xmlns:p14="http://schemas.microsoft.com/office/powerpoint/2010/main" val="271502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2062557" y="1601683"/>
            <a:ext cx="9028591" cy="23083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schemeClr val="tx1"/>
                </a:solidFill>
              </a:rPr>
              <a:t>Реши уравнение: </a:t>
            </a:r>
          </a:p>
          <a:p>
            <a:pPr algn="ctr"/>
            <a:r>
              <a:rPr lang="ru-RU" sz="7200" dirty="0">
                <a:solidFill>
                  <a:schemeClr val="tx1"/>
                </a:solidFill>
              </a:rPr>
              <a:t>12 </a:t>
            </a:r>
            <a:r>
              <a:rPr lang="ru-RU" sz="7200" i="1" dirty="0">
                <a:solidFill>
                  <a:schemeClr val="tx1"/>
                </a:solidFill>
              </a:rPr>
              <a:t>х</a:t>
            </a:r>
            <a:r>
              <a:rPr lang="ru-RU" sz="7200" dirty="0">
                <a:solidFill>
                  <a:schemeClr val="tx1"/>
                </a:solidFill>
              </a:rPr>
              <a:t> − 3 </a:t>
            </a:r>
            <a:r>
              <a:rPr lang="ru-RU" sz="7200" i="1" dirty="0">
                <a:solidFill>
                  <a:schemeClr val="tx1"/>
                </a:solidFill>
              </a:rPr>
              <a:t>х</a:t>
            </a:r>
            <a:r>
              <a:rPr lang="ru-RU" sz="7200" dirty="0">
                <a:solidFill>
                  <a:schemeClr val="tx1"/>
                </a:solidFill>
              </a:rPr>
              <a:t> + 8 = 800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0235D0-5D4D-4766-B1C4-0AFC7DB00CF6}"/>
              </a:ext>
            </a:extLst>
          </p:cNvPr>
          <p:cNvSpPr txBox="1"/>
          <p:nvPr/>
        </p:nvSpPr>
        <p:spPr>
          <a:xfrm>
            <a:off x="3405674" y="4153422"/>
            <a:ext cx="5812971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/>
              <a:t>9х = 800 – 8</a:t>
            </a:r>
          </a:p>
          <a:p>
            <a:r>
              <a:rPr lang="ru-RU" sz="4000" b="1" dirty="0"/>
              <a:t>9х = 792</a:t>
            </a:r>
          </a:p>
          <a:p>
            <a:r>
              <a:rPr lang="ru-RU" sz="4000" b="1" dirty="0"/>
              <a:t>Х = 792 : 9</a:t>
            </a:r>
          </a:p>
          <a:p>
            <a:r>
              <a:rPr lang="ru-RU" sz="4000" b="1" dirty="0"/>
              <a:t>Х = 88</a:t>
            </a:r>
          </a:p>
        </p:txBody>
      </p:sp>
    </p:spTree>
    <p:extLst>
      <p:ext uri="{BB962C8B-B14F-4D97-AF65-F5344CB8AC3E}">
        <p14:creationId xmlns:p14="http://schemas.microsoft.com/office/powerpoint/2010/main" val="25846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4C8C6C6-80CE-481A-B40D-C05380D60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0" y="1455638"/>
            <a:ext cx="9184640" cy="212365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Реши уравнение: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5х + 3 </a:t>
            </a:r>
            <a:r>
              <a:rPr kumimoji="0" lang="ru-RU" altLang="ru-RU" sz="6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х</a:t>
            </a:r>
            <a:r>
              <a:rPr kumimoji="0" lang="ru-RU" altLang="ru-RU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6 = 826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CB48D6-AE6F-49F8-96D0-D445B7C62934}"/>
              </a:ext>
            </a:extLst>
          </p:cNvPr>
          <p:cNvSpPr txBox="1"/>
          <p:nvPr/>
        </p:nvSpPr>
        <p:spPr>
          <a:xfrm>
            <a:off x="2883159" y="3806890"/>
            <a:ext cx="5999584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b="1" dirty="0"/>
              <a:t>8х = 826 + 6</a:t>
            </a:r>
          </a:p>
          <a:p>
            <a:r>
              <a:rPr lang="ru-RU" sz="5400" b="1" dirty="0"/>
              <a:t>8х = 832</a:t>
            </a:r>
          </a:p>
          <a:p>
            <a:r>
              <a:rPr lang="ru-RU" sz="5400" b="1" dirty="0"/>
              <a:t>Х = 104</a:t>
            </a:r>
          </a:p>
        </p:txBody>
      </p:sp>
    </p:spTree>
    <p:extLst>
      <p:ext uri="{BB962C8B-B14F-4D97-AF65-F5344CB8AC3E}">
        <p14:creationId xmlns:p14="http://schemas.microsoft.com/office/powerpoint/2010/main" val="364405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568369" y="1073363"/>
            <a:ext cx="9028591" cy="25545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chemeClr val="tx1"/>
                </a:solidFill>
              </a:rPr>
              <a:t>Реши уравнение: </a:t>
            </a:r>
          </a:p>
          <a:p>
            <a:pPr algn="ctr"/>
            <a:r>
              <a:rPr lang="ru-RU" sz="8000" dirty="0">
                <a:solidFill>
                  <a:schemeClr val="tx1"/>
                </a:solidFill>
              </a:rPr>
              <a:t>x−(420 : 6)=349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DCA196-63AE-4150-93B9-287DBAF8A893}"/>
              </a:ext>
            </a:extLst>
          </p:cNvPr>
          <p:cNvSpPr txBox="1"/>
          <p:nvPr/>
        </p:nvSpPr>
        <p:spPr>
          <a:xfrm>
            <a:off x="3405673" y="3984171"/>
            <a:ext cx="5915609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800" dirty="0"/>
              <a:t>Х – 70 = 349</a:t>
            </a:r>
          </a:p>
          <a:p>
            <a:r>
              <a:rPr lang="ru-RU" sz="4800" dirty="0"/>
              <a:t>Х = 349 + 70</a:t>
            </a:r>
          </a:p>
          <a:p>
            <a:r>
              <a:rPr lang="ru-RU" sz="4800" dirty="0"/>
              <a:t>Х = 419</a:t>
            </a:r>
          </a:p>
        </p:txBody>
      </p:sp>
    </p:spTree>
    <p:extLst>
      <p:ext uri="{BB962C8B-B14F-4D97-AF65-F5344CB8AC3E}">
        <p14:creationId xmlns:p14="http://schemas.microsoft.com/office/powerpoint/2010/main" val="20741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581705" y="1073363"/>
            <a:ext cx="9028591" cy="25545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tx1"/>
                </a:solidFill>
              </a:rPr>
              <a:t>Реши уравнение</a:t>
            </a:r>
            <a:r>
              <a:rPr lang="ru-RU" sz="80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8000" dirty="0">
                <a:solidFill>
                  <a:schemeClr val="tx1"/>
                </a:solidFill>
              </a:rPr>
              <a:t>40+(2х-5)=</a:t>
            </a:r>
            <a:r>
              <a:rPr lang="ru-RU" sz="8000" dirty="0" smtClean="0">
                <a:solidFill>
                  <a:schemeClr val="tx1"/>
                </a:solidFill>
              </a:rPr>
              <a:t>53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30B331-7085-47E8-8F68-16207DD6F247}"/>
              </a:ext>
            </a:extLst>
          </p:cNvPr>
          <p:cNvSpPr txBox="1"/>
          <p:nvPr/>
        </p:nvSpPr>
        <p:spPr>
          <a:xfrm>
            <a:off x="2920481" y="3957708"/>
            <a:ext cx="407747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/>
              <a:t>2х – 5 = 53 – 40</a:t>
            </a:r>
          </a:p>
          <a:p>
            <a:r>
              <a:rPr lang="ru-RU" sz="2800" dirty="0"/>
              <a:t>2х – 5 = 13</a:t>
            </a:r>
          </a:p>
          <a:p>
            <a:r>
              <a:rPr lang="ru-RU" sz="2800" dirty="0"/>
              <a:t>2х = 13 + 5</a:t>
            </a:r>
          </a:p>
          <a:p>
            <a:r>
              <a:rPr lang="ru-RU" sz="2800" dirty="0"/>
              <a:t>2х = 18</a:t>
            </a:r>
          </a:p>
          <a:p>
            <a:r>
              <a:rPr lang="ru-RU" sz="2800" dirty="0"/>
              <a:t>Х = 18 : 2</a:t>
            </a:r>
          </a:p>
          <a:p>
            <a:r>
              <a:rPr lang="ru-RU" sz="2800" dirty="0"/>
              <a:t>Х = 9</a:t>
            </a:r>
          </a:p>
        </p:txBody>
      </p:sp>
    </p:spTree>
    <p:extLst>
      <p:ext uri="{BB962C8B-B14F-4D97-AF65-F5344CB8AC3E}">
        <p14:creationId xmlns:p14="http://schemas.microsoft.com/office/powerpoint/2010/main" val="335184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386278-7CFF-42E6-98CA-679D31C91A32}"/>
              </a:ext>
            </a:extLst>
          </p:cNvPr>
          <p:cNvSpPr txBox="1"/>
          <p:nvPr/>
        </p:nvSpPr>
        <p:spPr>
          <a:xfrm>
            <a:off x="3596640" y="193040"/>
            <a:ext cx="577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2060"/>
                </a:solidFill>
                <a:latin typeface="Arial Black" panose="020B0A04020102020204" pitchFamily="34" charset="0"/>
              </a:rPr>
              <a:t>Ответы 3 раунда</a:t>
            </a:r>
          </a:p>
        </p:txBody>
      </p:sp>
      <p:sp>
        <p:nvSpPr>
          <p:cNvPr id="5" name="TextBox 4">
            <a:hlinkClick r:id="" action="ppaction://noaction"/>
            <a:extLst>
              <a:ext uri="{FF2B5EF4-FFF2-40B4-BE49-F238E27FC236}">
                <a16:creationId xmlns:a16="http://schemas.microsoft.com/office/drawing/2014/main" id="{2841EC63-F671-45E4-8247-14B339A7707C}"/>
              </a:ext>
            </a:extLst>
          </p:cNvPr>
          <p:cNvSpPr txBox="1"/>
          <p:nvPr/>
        </p:nvSpPr>
        <p:spPr>
          <a:xfrm>
            <a:off x="6177280" y="6141740"/>
            <a:ext cx="53746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Результаты 3 раунда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9D5114-9D2D-4C19-A273-0780C7BB132D}"/>
              </a:ext>
            </a:extLst>
          </p:cNvPr>
          <p:cNvSpPr txBox="1"/>
          <p:nvPr/>
        </p:nvSpPr>
        <p:spPr>
          <a:xfrm>
            <a:off x="1442720" y="1117600"/>
            <a:ext cx="8554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4800" dirty="0">
                <a:latin typeface="Arial Black" panose="020B0A04020102020204" pitchFamily="34" charset="0"/>
              </a:rPr>
              <a:t>19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4800" dirty="0">
                <a:latin typeface="Arial Black" panose="020B0A04020102020204" pitchFamily="34" charset="0"/>
              </a:rPr>
              <a:t>88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4800" dirty="0">
                <a:latin typeface="Arial Black" panose="020B0A04020102020204" pitchFamily="34" charset="0"/>
              </a:rPr>
              <a:t>104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4800" dirty="0">
                <a:latin typeface="Arial Black" panose="020B0A04020102020204" pitchFamily="34" charset="0"/>
              </a:rPr>
              <a:t>419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4800" dirty="0">
                <a:latin typeface="Arial Black" panose="020B0A040201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4139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92072E5-B9ED-4AEB-A68B-484248FC1F76}"/>
              </a:ext>
            </a:extLst>
          </p:cNvPr>
          <p:cNvSpPr/>
          <p:nvPr/>
        </p:nvSpPr>
        <p:spPr>
          <a:xfrm>
            <a:off x="4104857" y="229932"/>
            <a:ext cx="373371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04</a:t>
            </a:r>
            <a:endParaRPr lang="ru-RU" sz="7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РАУНД</a:t>
            </a:r>
            <a:endParaRPr lang="ru-RU" sz="7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Блок-схема: данные 7">
            <a:extLst>
              <a:ext uri="{FF2B5EF4-FFF2-40B4-BE49-F238E27FC236}">
                <a16:creationId xmlns:a16="http://schemas.microsoft.com/office/drawing/2014/main" id="{31DFCB5D-3815-43A3-AD9D-7D0E8B3C762E}"/>
              </a:ext>
            </a:extLst>
          </p:cNvPr>
          <p:cNvSpPr/>
          <p:nvPr/>
        </p:nvSpPr>
        <p:spPr>
          <a:xfrm>
            <a:off x="1162974" y="2734322"/>
            <a:ext cx="9259409" cy="2192785"/>
          </a:xfrm>
          <a:prstGeom prst="flowChartInputOutput">
            <a:avLst/>
          </a:prstGeom>
          <a:solidFill>
            <a:srgbClr val="0070C0"/>
          </a:solidFill>
          <a:ln w="133350">
            <a:solidFill>
              <a:srgbClr val="FF0000"/>
            </a:solidFill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bg1"/>
                </a:solidFill>
                <a:latin typeface="Arial Black" panose="020B0A04020102020204" pitchFamily="34" charset="0"/>
              </a:rPr>
              <a:t>Блиц</a:t>
            </a:r>
          </a:p>
        </p:txBody>
      </p:sp>
    </p:spTree>
    <p:extLst>
      <p:ext uri="{BB962C8B-B14F-4D97-AF65-F5344CB8AC3E}">
        <p14:creationId xmlns:p14="http://schemas.microsoft.com/office/powerpoint/2010/main" val="14513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1CEDD20-6712-45B3-93A4-F1803ECCF9B0}"/>
              </a:ext>
            </a:extLst>
          </p:cNvPr>
          <p:cNvGrpSpPr/>
          <p:nvPr/>
        </p:nvGrpSpPr>
        <p:grpSpPr>
          <a:xfrm>
            <a:off x="426128" y="0"/>
            <a:ext cx="11505460" cy="2405848"/>
            <a:chOff x="426128" y="0"/>
            <a:chExt cx="11505460" cy="2405848"/>
          </a:xfrm>
        </p:grpSpPr>
        <p:sp>
          <p:nvSpPr>
            <p:cNvPr id="3" name="Равнобедренный треугольник 2">
              <a:extLst>
                <a:ext uri="{FF2B5EF4-FFF2-40B4-BE49-F238E27FC236}">
                  <a16:creationId xmlns:a16="http://schemas.microsoft.com/office/drawing/2014/main" id="{E91CD1A1-8AE0-4A76-A40B-EB32F77DCD6A}"/>
                </a:ext>
              </a:extLst>
            </p:cNvPr>
            <p:cNvSpPr/>
            <p:nvPr/>
          </p:nvSpPr>
          <p:spPr>
            <a:xfrm rot="11183795">
              <a:off x="790114" y="1313895"/>
              <a:ext cx="1198486" cy="1091953"/>
            </a:xfrm>
            <a:prstGeom prst="triangle">
              <a:avLst>
                <a:gd name="adj" fmla="val 8450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Блок-схема: ручной ввод 1">
              <a:extLst>
                <a:ext uri="{FF2B5EF4-FFF2-40B4-BE49-F238E27FC236}">
                  <a16:creationId xmlns:a16="http://schemas.microsoft.com/office/drawing/2014/main" id="{D166CD4C-3D86-4AA4-8C74-58E2F3D45012}"/>
                </a:ext>
              </a:extLst>
            </p:cNvPr>
            <p:cNvSpPr/>
            <p:nvPr/>
          </p:nvSpPr>
          <p:spPr>
            <a:xfrm>
              <a:off x="426128" y="0"/>
              <a:ext cx="11505460" cy="1544715"/>
            </a:xfrm>
            <a:prstGeom prst="flowChartManualInpu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Правила пятого раунда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FE3D0DB-F390-4F91-8879-223A190948F6}"/>
              </a:ext>
            </a:extLst>
          </p:cNvPr>
          <p:cNvSpPr txBox="1"/>
          <p:nvPr/>
        </p:nvSpPr>
        <p:spPr>
          <a:xfrm>
            <a:off x="1915488" y="2250488"/>
            <a:ext cx="95434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000" b="1" dirty="0"/>
              <a:t>Бланк на 7 вопросов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000" b="1" dirty="0"/>
              <a:t>7 вопросов по 5 </a:t>
            </a:r>
            <a:r>
              <a:rPr lang="ru-RU" sz="4000" b="1" dirty="0" smtClean="0"/>
              <a:t>секунд (</a:t>
            </a:r>
            <a:r>
              <a:rPr lang="ru-RU" sz="4000" b="1" dirty="0"/>
              <a:t>слайд переключается автоматически</a:t>
            </a:r>
            <a:r>
              <a:rPr lang="ru-RU" sz="4000" b="1" dirty="0" smtClean="0"/>
              <a:t>)</a:t>
            </a:r>
            <a:endParaRPr lang="ru-RU" sz="4000" b="1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000" b="1" dirty="0"/>
              <a:t>В конце раунда вопросы </a:t>
            </a:r>
            <a:r>
              <a:rPr lang="ru-RU" sz="4000" b="1" dirty="0" smtClean="0"/>
              <a:t>повторяются с ответами</a:t>
            </a:r>
            <a:endParaRPr lang="ru-RU" sz="4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68A92-A58A-4726-9CB9-5F702990BE4B}"/>
              </a:ext>
            </a:extLst>
          </p:cNvPr>
          <p:cNvSpPr txBox="1"/>
          <p:nvPr/>
        </p:nvSpPr>
        <p:spPr>
          <a:xfrm>
            <a:off x="2145437" y="5317724"/>
            <a:ext cx="7901126" cy="1323439"/>
          </a:xfrm>
          <a:prstGeom prst="rect">
            <a:avLst/>
          </a:prstGeom>
          <a:gradFill>
            <a:gsLst>
              <a:gs pos="0">
                <a:schemeClr val="accent1">
                  <a:satMod val="105000"/>
                  <a:tint val="67000"/>
                  <a:lumMod val="20000"/>
                  <a:lumOff val="80000"/>
                  <a:alpha val="63000"/>
                </a:schemeClr>
              </a:gs>
              <a:gs pos="93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</a:pPr>
            <a:r>
              <a:rPr lang="ru-RU" sz="4000" b="1" dirty="0">
                <a:solidFill>
                  <a:srgbClr val="FF0000"/>
                </a:solidFill>
              </a:rPr>
              <a:t>Правильный ответ +1 балл</a:t>
            </a:r>
          </a:p>
          <a:p>
            <a:pPr marL="571500" indent="-571500"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</a:pPr>
            <a:r>
              <a:rPr lang="ru-RU" sz="4000" b="1" dirty="0">
                <a:solidFill>
                  <a:srgbClr val="FF0000"/>
                </a:solidFill>
              </a:rPr>
              <a:t>Неправильный ответ 0 баллов</a:t>
            </a:r>
          </a:p>
        </p:txBody>
      </p:sp>
    </p:spTree>
    <p:extLst>
      <p:ext uri="{BB962C8B-B14F-4D97-AF65-F5344CB8AC3E}">
        <p14:creationId xmlns:p14="http://schemas.microsoft.com/office/powerpoint/2010/main" val="265002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581704" y="1357843"/>
            <a:ext cx="9028591" cy="313932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chemeClr val="tx1"/>
                </a:solidFill>
              </a:rPr>
              <a:t>Он показывает на сколько равных частей разделили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9146367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9393461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9640555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9895047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10149539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47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972618" y="1368003"/>
            <a:ext cx="9028591" cy="313932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chemeClr val="tx1"/>
                </a:solidFill>
              </a:rPr>
              <a:t>Чтобы его найти нужно частное умножить на делитель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9146367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9393461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9640555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9895047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10149539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34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073020" y="1073363"/>
            <a:ext cx="9562429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tx1"/>
                </a:solidFill>
              </a:rPr>
              <a:t>Как называется отрезок АВ?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9146367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9393461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9640555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9895047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10149539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259F9332-3E6B-4233-9322-CCFDF2BBBE2D}"/>
              </a:ext>
            </a:extLst>
          </p:cNvPr>
          <p:cNvSpPr/>
          <p:nvPr/>
        </p:nvSpPr>
        <p:spPr>
          <a:xfrm>
            <a:off x="3666931" y="2528596"/>
            <a:ext cx="3741575" cy="3741575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33669E0-8725-4EDB-A37E-524A4B0482A6}"/>
              </a:ext>
            </a:extLst>
          </p:cNvPr>
          <p:cNvCxnSpPr>
            <a:cxnSpLocks/>
          </p:cNvCxnSpPr>
          <p:nvPr/>
        </p:nvCxnSpPr>
        <p:spPr>
          <a:xfrm flipV="1">
            <a:off x="3816220" y="3012357"/>
            <a:ext cx="2939143" cy="5426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1845BB4-8244-4DD1-BD2E-407FACD83470}"/>
              </a:ext>
            </a:extLst>
          </p:cNvPr>
          <p:cNvSpPr txBox="1"/>
          <p:nvPr/>
        </p:nvSpPr>
        <p:spPr>
          <a:xfrm>
            <a:off x="3200400" y="3209731"/>
            <a:ext cx="615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74E71E-887F-4261-9247-9BB13FE37C01}"/>
              </a:ext>
            </a:extLst>
          </p:cNvPr>
          <p:cNvSpPr txBox="1"/>
          <p:nvPr/>
        </p:nvSpPr>
        <p:spPr>
          <a:xfrm>
            <a:off x="6941975" y="2440290"/>
            <a:ext cx="615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В</a:t>
            </a:r>
          </a:p>
        </p:txBody>
      </p:sp>
    </p:spTree>
    <p:extLst>
      <p:ext uri="{BB962C8B-B14F-4D97-AF65-F5344CB8AC3E}">
        <p14:creationId xmlns:p14="http://schemas.microsoft.com/office/powerpoint/2010/main" val="76177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Чему равен периметр фигуры?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0A855FA-1090-4CB5-8B26-290676CB485E}"/>
              </a:ext>
            </a:extLst>
          </p:cNvPr>
          <p:cNvSpPr/>
          <p:nvPr/>
        </p:nvSpPr>
        <p:spPr>
          <a:xfrm>
            <a:off x="1748901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А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A92AC21-DDD8-4E11-97A4-B8AC5489A6EA}"/>
              </a:ext>
            </a:extLst>
          </p:cNvPr>
          <p:cNvSpPr/>
          <p:nvPr/>
        </p:nvSpPr>
        <p:spPr>
          <a:xfrm>
            <a:off x="1748901" y="4114728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A05BC78-444F-4C69-A6D0-010D3D92A9A2}"/>
              </a:ext>
            </a:extLst>
          </p:cNvPr>
          <p:cNvSpPr/>
          <p:nvPr/>
        </p:nvSpPr>
        <p:spPr>
          <a:xfrm>
            <a:off x="4594185" y="2976347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9F231E5-865E-4A03-9BA0-F80922FA19B3}"/>
              </a:ext>
            </a:extLst>
          </p:cNvPr>
          <p:cNvSpPr/>
          <p:nvPr/>
        </p:nvSpPr>
        <p:spPr>
          <a:xfrm>
            <a:off x="4594185" y="4125932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1A199E-0BBB-41BA-A5D4-5092A904B94C}"/>
              </a:ext>
            </a:extLst>
          </p:cNvPr>
          <p:cNvSpPr txBox="1"/>
          <p:nvPr/>
        </p:nvSpPr>
        <p:spPr>
          <a:xfrm>
            <a:off x="2636668" y="2965143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22 см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B919E-972A-43A5-AE33-3D5C4C59D6E6}"/>
              </a:ext>
            </a:extLst>
          </p:cNvPr>
          <p:cNvSpPr txBox="1"/>
          <p:nvPr/>
        </p:nvSpPr>
        <p:spPr>
          <a:xfrm>
            <a:off x="2586362" y="4070340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32 см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26341-9FEA-45AA-BABA-CCB06BBF09C1}"/>
              </a:ext>
            </a:extLst>
          </p:cNvPr>
          <p:cNvSpPr txBox="1"/>
          <p:nvPr/>
        </p:nvSpPr>
        <p:spPr>
          <a:xfrm>
            <a:off x="5519863" y="2943163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27 см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9F3873-1A85-4249-96F3-42022C818CBE}"/>
              </a:ext>
            </a:extLst>
          </p:cNvPr>
          <p:cNvSpPr txBox="1"/>
          <p:nvPr/>
        </p:nvSpPr>
        <p:spPr>
          <a:xfrm>
            <a:off x="5519863" y="4081544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24 см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76C5C56-5E27-40B5-85F5-17D5C2927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222" y="2352499"/>
            <a:ext cx="4729727" cy="31323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0496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296955" y="1073363"/>
            <a:ext cx="9749041" cy="34163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Какую часть составляют 17 мин от суток?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9146367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9393461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9640555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9895047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10149539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52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580546" cy="212365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chemeClr val="tx1"/>
                </a:solidFill>
              </a:rPr>
              <a:t>Определите координату точки </a:t>
            </a:r>
            <a:r>
              <a:rPr lang="ru-RU" sz="6600" i="1" dirty="0">
                <a:solidFill>
                  <a:schemeClr val="tx1"/>
                </a:solidFill>
              </a:rPr>
              <a:t>А</a:t>
            </a:r>
            <a:r>
              <a:rPr lang="ru-RU" sz="6600" dirty="0">
                <a:solidFill>
                  <a:schemeClr val="tx1"/>
                </a:solidFill>
              </a:rPr>
              <a:t> .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9146367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9393461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9640555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9895047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10149539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1A6357B-8759-484E-AF06-5DCCA19DE8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593" y="3271781"/>
            <a:ext cx="8580952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80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3227042" y="2043747"/>
            <a:ext cx="7593669" cy="212365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В мензурку налита вода. Определите объём налитой воды.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9146367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9393461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9640555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9895047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10149539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CE9AAB1-BF25-465D-B90A-EA8A871285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99" y="2022"/>
            <a:ext cx="3155507" cy="700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3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280076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В книге 54 страницы. В первый день Саша прочитал 5/9 всей книги. Сколько страниц ему осталось прочитать?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9146367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9393461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9640555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9895047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10149539" y="5784637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0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A714B0-5375-4A3C-A3A7-D3892A8DCEA1}"/>
              </a:ext>
            </a:extLst>
          </p:cNvPr>
          <p:cNvSpPr txBox="1"/>
          <p:nvPr/>
        </p:nvSpPr>
        <p:spPr>
          <a:xfrm>
            <a:off x="1656080" y="1056640"/>
            <a:ext cx="831088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dirty="0">
                <a:latin typeface="Arial Black" panose="020B0A04020102020204" pitchFamily="34" charset="0"/>
              </a:rPr>
              <a:t>Проверка ответов</a:t>
            </a:r>
          </a:p>
        </p:txBody>
      </p:sp>
    </p:spTree>
    <p:extLst>
      <p:ext uri="{BB962C8B-B14F-4D97-AF65-F5344CB8AC3E}">
        <p14:creationId xmlns:p14="http://schemas.microsoft.com/office/powerpoint/2010/main" val="37809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581704" y="1357843"/>
            <a:ext cx="9028591" cy="313932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chemeClr val="tx1"/>
                </a:solidFill>
              </a:rPr>
              <a:t>Он показывает на сколько равных частей разделили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DBF97E-35DD-4002-B551-474D0277B899}"/>
              </a:ext>
            </a:extLst>
          </p:cNvPr>
          <p:cNvSpPr txBox="1"/>
          <p:nvPr/>
        </p:nvSpPr>
        <p:spPr>
          <a:xfrm>
            <a:off x="4618652" y="4903237"/>
            <a:ext cx="5719665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dirty="0"/>
              <a:t>знаменатель</a:t>
            </a:r>
          </a:p>
        </p:txBody>
      </p:sp>
    </p:spTree>
    <p:extLst>
      <p:ext uri="{BB962C8B-B14F-4D97-AF65-F5344CB8AC3E}">
        <p14:creationId xmlns:p14="http://schemas.microsoft.com/office/powerpoint/2010/main" val="25467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972618" y="1368003"/>
            <a:ext cx="9028591" cy="313932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chemeClr val="tx1"/>
                </a:solidFill>
              </a:rPr>
              <a:t>Чтобы его найти нужно частное умножить на делитель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2CF8CE-92DF-4712-8881-B1F025A311FD}"/>
              </a:ext>
            </a:extLst>
          </p:cNvPr>
          <p:cNvSpPr txBox="1"/>
          <p:nvPr/>
        </p:nvSpPr>
        <p:spPr>
          <a:xfrm>
            <a:off x="4618652" y="4903237"/>
            <a:ext cx="5719665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dirty="0"/>
              <a:t>делимое</a:t>
            </a:r>
          </a:p>
        </p:txBody>
      </p:sp>
    </p:spTree>
    <p:extLst>
      <p:ext uri="{BB962C8B-B14F-4D97-AF65-F5344CB8AC3E}">
        <p14:creationId xmlns:p14="http://schemas.microsoft.com/office/powerpoint/2010/main" val="12336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073020" y="1073363"/>
            <a:ext cx="9562429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tx1"/>
                </a:solidFill>
              </a:rPr>
              <a:t>Как называется отрезок АВ?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259F9332-3E6B-4233-9322-CCFDF2BBBE2D}"/>
              </a:ext>
            </a:extLst>
          </p:cNvPr>
          <p:cNvSpPr/>
          <p:nvPr/>
        </p:nvSpPr>
        <p:spPr>
          <a:xfrm>
            <a:off x="3666931" y="2528596"/>
            <a:ext cx="3741575" cy="3741575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33669E0-8725-4EDB-A37E-524A4B0482A6}"/>
              </a:ext>
            </a:extLst>
          </p:cNvPr>
          <p:cNvCxnSpPr>
            <a:cxnSpLocks/>
          </p:cNvCxnSpPr>
          <p:nvPr/>
        </p:nvCxnSpPr>
        <p:spPr>
          <a:xfrm flipV="1">
            <a:off x="3816220" y="3012357"/>
            <a:ext cx="2939143" cy="5426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1845BB4-8244-4DD1-BD2E-407FACD83470}"/>
              </a:ext>
            </a:extLst>
          </p:cNvPr>
          <p:cNvSpPr txBox="1"/>
          <p:nvPr/>
        </p:nvSpPr>
        <p:spPr>
          <a:xfrm>
            <a:off x="3200400" y="3209731"/>
            <a:ext cx="615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74E71E-887F-4261-9247-9BB13FE37C01}"/>
              </a:ext>
            </a:extLst>
          </p:cNvPr>
          <p:cNvSpPr txBox="1"/>
          <p:nvPr/>
        </p:nvSpPr>
        <p:spPr>
          <a:xfrm>
            <a:off x="6941975" y="2440290"/>
            <a:ext cx="615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88C8E2-F9C2-4D7E-A99F-499C7DC24767}"/>
              </a:ext>
            </a:extLst>
          </p:cNvPr>
          <p:cNvSpPr txBox="1"/>
          <p:nvPr/>
        </p:nvSpPr>
        <p:spPr>
          <a:xfrm>
            <a:off x="8098971" y="3429000"/>
            <a:ext cx="222068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dirty="0"/>
              <a:t>хорда</a:t>
            </a:r>
          </a:p>
        </p:txBody>
      </p:sp>
    </p:spTree>
    <p:extLst>
      <p:ext uri="{BB962C8B-B14F-4D97-AF65-F5344CB8AC3E}">
        <p14:creationId xmlns:p14="http://schemas.microsoft.com/office/powerpoint/2010/main" val="27763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296955" y="1073363"/>
            <a:ext cx="9749041" cy="34163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Какую часть составляют 17 мин от суток?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28C88D05-3E7B-4E9C-8F2B-A6FF4F63C95A}"/>
              </a:ext>
            </a:extLst>
          </p:cNvPr>
          <p:cNvGrpSpPr/>
          <p:nvPr/>
        </p:nvGrpSpPr>
        <p:grpSpPr>
          <a:xfrm>
            <a:off x="4028492" y="4746563"/>
            <a:ext cx="1448577" cy="1200329"/>
            <a:chOff x="4028492" y="4746563"/>
            <a:chExt cx="1448577" cy="120032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5BAD1C7-A48C-4E81-BD71-4E760B9B6E4A}"/>
                </a:ext>
              </a:extLst>
            </p:cNvPr>
            <p:cNvSpPr txBox="1"/>
            <p:nvPr/>
          </p:nvSpPr>
          <p:spPr>
            <a:xfrm>
              <a:off x="4028492" y="4746563"/>
              <a:ext cx="1448577" cy="12003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3600" dirty="0">
                  <a:latin typeface="Arial Black" panose="020B0A04020102020204" pitchFamily="34" charset="0"/>
                </a:rPr>
                <a:t>17</a:t>
              </a:r>
            </a:p>
            <a:p>
              <a:r>
                <a:rPr lang="ru-RU" sz="3600" dirty="0">
                  <a:latin typeface="Arial Black" panose="020B0A04020102020204" pitchFamily="34" charset="0"/>
                </a:rPr>
                <a:t>1440</a:t>
              </a:r>
            </a:p>
          </p:txBody>
        </p: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BA2AC020-512D-4AD9-859A-56CC4589163A}"/>
                </a:ext>
              </a:extLst>
            </p:cNvPr>
            <p:cNvCxnSpPr/>
            <p:nvPr/>
          </p:nvCxnSpPr>
          <p:spPr>
            <a:xfrm>
              <a:off x="4180114" y="5309118"/>
              <a:ext cx="109168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98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580546" cy="212365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chemeClr val="tx1"/>
                </a:solidFill>
              </a:rPr>
              <a:t>Определите координату точки </a:t>
            </a:r>
            <a:r>
              <a:rPr lang="ru-RU" sz="6600" i="1" dirty="0">
                <a:solidFill>
                  <a:schemeClr val="tx1"/>
                </a:solidFill>
              </a:rPr>
              <a:t>А</a:t>
            </a:r>
            <a:r>
              <a:rPr lang="ru-RU" sz="6600" dirty="0">
                <a:solidFill>
                  <a:schemeClr val="tx1"/>
                </a:solidFill>
              </a:rPr>
              <a:t> 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1A6357B-8759-484E-AF06-5DCCA19DE8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77" y="3271781"/>
            <a:ext cx="8580952" cy="24380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2D72CD-9100-4FF9-816A-1EE8BD1B58DD}"/>
              </a:ext>
            </a:extLst>
          </p:cNvPr>
          <p:cNvSpPr txBox="1"/>
          <p:nvPr/>
        </p:nvSpPr>
        <p:spPr>
          <a:xfrm>
            <a:off x="5225143" y="4702629"/>
            <a:ext cx="121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0677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14465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В каком выражении первым действием выполняется сложение?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0A855FA-1090-4CB5-8B26-290676CB485E}"/>
              </a:ext>
            </a:extLst>
          </p:cNvPr>
          <p:cNvSpPr/>
          <p:nvPr/>
        </p:nvSpPr>
        <p:spPr>
          <a:xfrm>
            <a:off x="648629" y="2916719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А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A92AC21-DDD8-4E11-97A4-B8AC5489A6EA}"/>
              </a:ext>
            </a:extLst>
          </p:cNvPr>
          <p:cNvSpPr/>
          <p:nvPr/>
        </p:nvSpPr>
        <p:spPr>
          <a:xfrm>
            <a:off x="648629" y="4114728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A05BC78-444F-4C69-A6D0-010D3D92A9A2}"/>
              </a:ext>
            </a:extLst>
          </p:cNvPr>
          <p:cNvSpPr/>
          <p:nvPr/>
        </p:nvSpPr>
        <p:spPr>
          <a:xfrm>
            <a:off x="6616818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9F231E5-865E-4A03-9BA0-F80922FA19B3}"/>
              </a:ext>
            </a:extLst>
          </p:cNvPr>
          <p:cNvSpPr/>
          <p:nvPr/>
        </p:nvSpPr>
        <p:spPr>
          <a:xfrm>
            <a:off x="6631620" y="4114728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1A199E-0BBB-41BA-A5D4-5092A904B94C}"/>
              </a:ext>
            </a:extLst>
          </p:cNvPr>
          <p:cNvSpPr txBox="1"/>
          <p:nvPr/>
        </p:nvSpPr>
        <p:spPr>
          <a:xfrm>
            <a:off x="1471931" y="2965143"/>
            <a:ext cx="37794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/>
              <a:t>348 + 68 · 19 − 81 : 3</a:t>
            </a:r>
            <a:endParaRPr lang="ru-RU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B919E-972A-43A5-AE33-3D5C4C59D6E6}"/>
              </a:ext>
            </a:extLst>
          </p:cNvPr>
          <p:cNvSpPr txBox="1"/>
          <p:nvPr/>
        </p:nvSpPr>
        <p:spPr>
          <a:xfrm>
            <a:off x="1574307" y="4070340"/>
            <a:ext cx="484184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/>
              <a:t>(354 + 39 · 74) · 25 − 6936 : 17</a:t>
            </a:r>
            <a:endParaRPr lang="ru-RU" sz="2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26341-9FEA-45AA-BABA-CCB06BBF09C1}"/>
              </a:ext>
            </a:extLst>
          </p:cNvPr>
          <p:cNvSpPr txBox="1"/>
          <p:nvPr/>
        </p:nvSpPr>
        <p:spPr>
          <a:xfrm>
            <a:off x="7417602" y="3064294"/>
            <a:ext cx="451278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/>
              <a:t>27 432 : (306 + 261 − 513) − 490</a:t>
            </a:r>
            <a:endParaRPr lang="ru-RU" sz="2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9F3873-1A85-4249-96F3-42022C818CBE}"/>
              </a:ext>
            </a:extLst>
          </p:cNvPr>
          <p:cNvSpPr txBox="1"/>
          <p:nvPr/>
        </p:nvSpPr>
        <p:spPr>
          <a:xfrm>
            <a:off x="7574126" y="4114728"/>
            <a:ext cx="451278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/>
              <a:t>48 · (891 − 239 + 140) : 18</a:t>
            </a:r>
            <a:endParaRPr lang="ru-RU" sz="2800" b="1" dirty="0"/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74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3227042" y="2043747"/>
            <a:ext cx="7593669" cy="212365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В мензурку налита вода. Определите объём налитой воды.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CE9AAB1-BF25-465D-B90A-EA8A871285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99" y="2022"/>
            <a:ext cx="3155507" cy="700601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9331295-6F59-4570-B461-125DD2C72D32}"/>
              </a:ext>
            </a:extLst>
          </p:cNvPr>
          <p:cNvSpPr txBox="1"/>
          <p:nvPr/>
        </p:nvSpPr>
        <p:spPr>
          <a:xfrm>
            <a:off x="5718127" y="4629957"/>
            <a:ext cx="222068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dirty="0"/>
              <a:t>325</a:t>
            </a:r>
          </a:p>
        </p:txBody>
      </p:sp>
    </p:spTree>
    <p:extLst>
      <p:ext uri="{BB962C8B-B14F-4D97-AF65-F5344CB8AC3E}">
        <p14:creationId xmlns:p14="http://schemas.microsoft.com/office/powerpoint/2010/main" val="213533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1606858" y="1073363"/>
            <a:ext cx="9028591" cy="280076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В книге 54 страницы. В первый день Саша прочитал 5/9 всей книги. Сколько страниц ему осталось прочитать?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D0C1ED-7200-490B-8A11-09F2254068E4}"/>
              </a:ext>
            </a:extLst>
          </p:cNvPr>
          <p:cNvSpPr txBox="1"/>
          <p:nvPr/>
        </p:nvSpPr>
        <p:spPr>
          <a:xfrm>
            <a:off x="2174033" y="4679302"/>
            <a:ext cx="695130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54 – (54:9х5)=24</a:t>
            </a:r>
          </a:p>
        </p:txBody>
      </p:sp>
    </p:spTree>
    <p:extLst>
      <p:ext uri="{BB962C8B-B14F-4D97-AF65-F5344CB8AC3E}">
        <p14:creationId xmlns:p14="http://schemas.microsoft.com/office/powerpoint/2010/main" val="30066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386278-7CFF-42E6-98CA-679D31C91A32}"/>
              </a:ext>
            </a:extLst>
          </p:cNvPr>
          <p:cNvSpPr txBox="1"/>
          <p:nvPr/>
        </p:nvSpPr>
        <p:spPr>
          <a:xfrm>
            <a:off x="3596640" y="193040"/>
            <a:ext cx="577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2060"/>
                </a:solidFill>
                <a:latin typeface="Arial Black" panose="020B0A04020102020204" pitchFamily="34" charset="0"/>
              </a:rPr>
              <a:t>Ответы 5 раунда</a:t>
            </a:r>
          </a:p>
        </p:txBody>
      </p:sp>
      <p:sp>
        <p:nvSpPr>
          <p:cNvPr id="5" name="TextBox 4">
            <a:hlinkClick r:id="" action="ppaction://noaction"/>
            <a:extLst>
              <a:ext uri="{FF2B5EF4-FFF2-40B4-BE49-F238E27FC236}">
                <a16:creationId xmlns:a16="http://schemas.microsoft.com/office/drawing/2014/main" id="{2841EC63-F671-45E4-8247-14B339A7707C}"/>
              </a:ext>
            </a:extLst>
          </p:cNvPr>
          <p:cNvSpPr txBox="1"/>
          <p:nvPr/>
        </p:nvSpPr>
        <p:spPr>
          <a:xfrm>
            <a:off x="6177280" y="6141740"/>
            <a:ext cx="53746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Результаты игры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74210A-1773-45C6-81A1-006ECC2590C8}"/>
              </a:ext>
            </a:extLst>
          </p:cNvPr>
          <p:cNvSpPr txBox="1"/>
          <p:nvPr/>
        </p:nvSpPr>
        <p:spPr>
          <a:xfrm>
            <a:off x="1605280" y="1259840"/>
            <a:ext cx="74269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4000" dirty="0">
                <a:latin typeface="Arial Black" panose="020B0A04020102020204" pitchFamily="34" charset="0"/>
              </a:rPr>
              <a:t>Знаменатель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000" dirty="0">
                <a:latin typeface="Arial Black" panose="020B0A04020102020204" pitchFamily="34" charset="0"/>
              </a:rPr>
              <a:t>Делимое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000" dirty="0">
                <a:latin typeface="Arial Black" panose="020B0A04020102020204" pitchFamily="34" charset="0"/>
              </a:rPr>
              <a:t>Хорда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000" dirty="0">
                <a:latin typeface="Arial Black" panose="020B0A04020102020204" pitchFamily="34" charset="0"/>
              </a:rPr>
              <a:t>17/1440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000" dirty="0">
                <a:latin typeface="Arial Black" panose="020B0A04020102020204" pitchFamily="34" charset="0"/>
              </a:rPr>
              <a:t>6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000" dirty="0">
                <a:latin typeface="Arial Black" panose="020B0A04020102020204" pitchFamily="34" charset="0"/>
              </a:rPr>
              <a:t>325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000" dirty="0">
                <a:latin typeface="Arial Black" panose="020B0A04020102020204" pitchFamily="34" charset="0"/>
              </a:rPr>
              <a:t>24</a:t>
            </a:r>
          </a:p>
          <a:p>
            <a:pPr marL="342900" indent="-342900">
              <a:buFont typeface="+mj-lt"/>
              <a:buAutoNum type="arabicPeriod"/>
            </a:pPr>
            <a:endParaRPr lang="ru-RU" sz="4000" dirty="0">
              <a:latin typeface="Arial Black" panose="020B0A040201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4000" dirty="0">
              <a:latin typeface="Arial Black" panose="020B0A040201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00AE3A-EB01-4231-9900-9CB67BE5013A}"/>
              </a:ext>
            </a:extLst>
          </p:cNvPr>
          <p:cNvSpPr txBox="1"/>
          <p:nvPr/>
        </p:nvSpPr>
        <p:spPr>
          <a:xfrm>
            <a:off x="572494" y="1250302"/>
            <a:ext cx="1032874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smtClean="0"/>
              <a:t>Подведение итогов…</a:t>
            </a:r>
            <a:endParaRPr lang="ru-RU" sz="11500" b="1" dirty="0"/>
          </a:p>
        </p:txBody>
      </p:sp>
    </p:spTree>
    <p:extLst>
      <p:ext uri="{BB962C8B-B14F-4D97-AF65-F5344CB8AC3E}">
        <p14:creationId xmlns:p14="http://schemas.microsoft.com/office/powerpoint/2010/main" val="12958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00AE3A-EB01-4231-9900-9CB67BE5013A}"/>
              </a:ext>
            </a:extLst>
          </p:cNvPr>
          <p:cNvSpPr txBox="1"/>
          <p:nvPr/>
        </p:nvSpPr>
        <p:spPr>
          <a:xfrm>
            <a:off x="2705878" y="1250302"/>
            <a:ext cx="615820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/>
              <a:t>Спасибо за игру!</a:t>
            </a:r>
          </a:p>
        </p:txBody>
      </p:sp>
    </p:spTree>
    <p:extLst>
      <p:ext uri="{BB962C8B-B14F-4D97-AF65-F5344CB8AC3E}">
        <p14:creationId xmlns:p14="http://schemas.microsoft.com/office/powerpoint/2010/main" val="21328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484AA-0DFB-4026-BD2C-F6EF94B84EC3}"/>
              </a:ext>
            </a:extLst>
          </p:cNvPr>
          <p:cNvSpPr txBox="1"/>
          <p:nvPr/>
        </p:nvSpPr>
        <p:spPr>
          <a:xfrm>
            <a:off x="792480" y="1073363"/>
            <a:ext cx="9842969" cy="14465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Вычисли площадь фигуры, если площадь одного квадрата равна 1 см </a:t>
            </a:r>
            <a:r>
              <a:rPr lang="ru-RU" sz="4400" baseline="30000" dirty="0">
                <a:solidFill>
                  <a:schemeClr val="tx1"/>
                </a:solidFill>
              </a:rPr>
              <a:t>2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0A855FA-1090-4CB5-8B26-290676CB485E}"/>
              </a:ext>
            </a:extLst>
          </p:cNvPr>
          <p:cNvSpPr/>
          <p:nvPr/>
        </p:nvSpPr>
        <p:spPr>
          <a:xfrm>
            <a:off x="1748901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А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A92AC21-DDD8-4E11-97A4-B8AC5489A6EA}"/>
              </a:ext>
            </a:extLst>
          </p:cNvPr>
          <p:cNvSpPr/>
          <p:nvPr/>
        </p:nvSpPr>
        <p:spPr>
          <a:xfrm>
            <a:off x="1748901" y="4114728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A05BC78-444F-4C69-A6D0-010D3D92A9A2}"/>
              </a:ext>
            </a:extLst>
          </p:cNvPr>
          <p:cNvSpPr/>
          <p:nvPr/>
        </p:nvSpPr>
        <p:spPr>
          <a:xfrm>
            <a:off x="4341175" y="2953939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9F231E5-865E-4A03-9BA0-F80922FA19B3}"/>
              </a:ext>
            </a:extLst>
          </p:cNvPr>
          <p:cNvSpPr/>
          <p:nvPr/>
        </p:nvSpPr>
        <p:spPr>
          <a:xfrm>
            <a:off x="4341175" y="4103524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1A199E-0BBB-41BA-A5D4-5092A904B94C}"/>
              </a:ext>
            </a:extLst>
          </p:cNvPr>
          <p:cNvSpPr txBox="1"/>
          <p:nvPr/>
        </p:nvSpPr>
        <p:spPr>
          <a:xfrm>
            <a:off x="2636668" y="2965143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15 см </a:t>
            </a:r>
            <a:r>
              <a:rPr lang="ru-RU" sz="4000" baseline="30000" dirty="0"/>
              <a:t>2</a:t>
            </a:r>
            <a:endParaRPr lang="ru-RU" sz="4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B919E-972A-43A5-AE33-3D5C4C59D6E6}"/>
              </a:ext>
            </a:extLst>
          </p:cNvPr>
          <p:cNvSpPr txBox="1"/>
          <p:nvPr/>
        </p:nvSpPr>
        <p:spPr>
          <a:xfrm>
            <a:off x="2586362" y="4070340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12 см </a:t>
            </a:r>
            <a:r>
              <a:rPr lang="ru-RU" sz="4000" baseline="30000" dirty="0"/>
              <a:t>2</a:t>
            </a:r>
            <a:endParaRPr lang="ru-RU" sz="40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26341-9FEA-45AA-BABA-CCB06BBF09C1}"/>
              </a:ext>
            </a:extLst>
          </p:cNvPr>
          <p:cNvSpPr txBox="1"/>
          <p:nvPr/>
        </p:nvSpPr>
        <p:spPr>
          <a:xfrm>
            <a:off x="5266853" y="2920755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10 см </a:t>
            </a:r>
            <a:r>
              <a:rPr lang="ru-RU" sz="4000" baseline="30000" dirty="0"/>
              <a:t>2</a:t>
            </a:r>
            <a:endParaRPr lang="ru-RU" sz="4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9F3873-1A85-4249-96F3-42022C818CBE}"/>
              </a:ext>
            </a:extLst>
          </p:cNvPr>
          <p:cNvSpPr txBox="1"/>
          <p:nvPr/>
        </p:nvSpPr>
        <p:spPr>
          <a:xfrm>
            <a:off x="5218580" y="4070340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13 см </a:t>
            </a:r>
            <a:r>
              <a:rPr lang="ru-RU" sz="4000" baseline="30000" dirty="0"/>
              <a:t>2</a:t>
            </a:r>
            <a:endParaRPr lang="ru-RU" sz="4000" b="1" dirty="0"/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8AABC6A-6841-40AF-BAE4-183B7E6621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888" y="2674135"/>
            <a:ext cx="4780818" cy="31661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1486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76624-9DF8-4531-9C9F-A164B38F53D6}"/>
              </a:ext>
            </a:extLst>
          </p:cNvPr>
          <p:cNvSpPr/>
          <p:nvPr/>
        </p:nvSpPr>
        <p:spPr>
          <a:xfrm>
            <a:off x="4253189" y="150033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Вопрос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0A855FA-1090-4CB5-8B26-290676CB485E}"/>
              </a:ext>
            </a:extLst>
          </p:cNvPr>
          <p:cNvSpPr/>
          <p:nvPr/>
        </p:nvSpPr>
        <p:spPr>
          <a:xfrm>
            <a:off x="1748901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А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A92AC21-DDD8-4E11-97A4-B8AC5489A6EA}"/>
              </a:ext>
            </a:extLst>
          </p:cNvPr>
          <p:cNvSpPr/>
          <p:nvPr/>
        </p:nvSpPr>
        <p:spPr>
          <a:xfrm>
            <a:off x="1748901" y="4114728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A05BC78-444F-4C69-A6D0-010D3D92A9A2}"/>
              </a:ext>
            </a:extLst>
          </p:cNvPr>
          <p:cNvSpPr/>
          <p:nvPr/>
        </p:nvSpPr>
        <p:spPr>
          <a:xfrm>
            <a:off x="6631620" y="2965143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9F231E5-865E-4A03-9BA0-F80922FA19B3}"/>
              </a:ext>
            </a:extLst>
          </p:cNvPr>
          <p:cNvSpPr/>
          <p:nvPr/>
        </p:nvSpPr>
        <p:spPr>
          <a:xfrm>
            <a:off x="6631620" y="4114728"/>
            <a:ext cx="710214" cy="67470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1A199E-0BBB-41BA-A5D4-5092A904B94C}"/>
              </a:ext>
            </a:extLst>
          </p:cNvPr>
          <p:cNvSpPr txBox="1"/>
          <p:nvPr/>
        </p:nvSpPr>
        <p:spPr>
          <a:xfrm>
            <a:off x="2636668" y="2965143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57 см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B919E-972A-43A5-AE33-3D5C4C59D6E6}"/>
              </a:ext>
            </a:extLst>
          </p:cNvPr>
          <p:cNvSpPr txBox="1"/>
          <p:nvPr/>
        </p:nvSpPr>
        <p:spPr>
          <a:xfrm>
            <a:off x="2586362" y="4070340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47 см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26341-9FEA-45AA-BABA-CCB06BBF09C1}"/>
              </a:ext>
            </a:extLst>
          </p:cNvPr>
          <p:cNvSpPr txBox="1"/>
          <p:nvPr/>
        </p:nvSpPr>
        <p:spPr>
          <a:xfrm>
            <a:off x="7557298" y="2931959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89 см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9F3873-1A85-4249-96F3-42022C818CBE}"/>
              </a:ext>
            </a:extLst>
          </p:cNvPr>
          <p:cNvSpPr txBox="1"/>
          <p:nvPr/>
        </p:nvSpPr>
        <p:spPr>
          <a:xfrm>
            <a:off x="7557298" y="4070340"/>
            <a:ext cx="29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99 см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9271C687-784C-4DE6-92C0-C692FD734A52}"/>
              </a:ext>
            </a:extLst>
          </p:cNvPr>
          <p:cNvSpPr/>
          <p:nvPr/>
        </p:nvSpPr>
        <p:spPr>
          <a:xfrm>
            <a:off x="286748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E9F1DA54-FC6E-4FFC-ACF0-6E91E5B8115E}"/>
              </a:ext>
            </a:extLst>
          </p:cNvPr>
          <p:cNvSpPr/>
          <p:nvPr/>
        </p:nvSpPr>
        <p:spPr>
          <a:xfrm>
            <a:off x="311458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FB0C36D6-066C-4ED8-89CC-6348C6500308}"/>
              </a:ext>
            </a:extLst>
          </p:cNvPr>
          <p:cNvSpPr/>
          <p:nvPr/>
        </p:nvSpPr>
        <p:spPr>
          <a:xfrm>
            <a:off x="336167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FD997410-31A3-463D-9213-920CE86B3BBF}"/>
              </a:ext>
            </a:extLst>
          </p:cNvPr>
          <p:cNvSpPr/>
          <p:nvPr/>
        </p:nvSpPr>
        <p:spPr>
          <a:xfrm>
            <a:off x="361616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60443A35-62B7-4786-A1D8-2CEE82B9EFFD}"/>
              </a:ext>
            </a:extLst>
          </p:cNvPr>
          <p:cNvSpPr/>
          <p:nvPr/>
        </p:nvSpPr>
        <p:spPr>
          <a:xfrm>
            <a:off x="386326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BAE3B53E-0082-42F1-9B62-3D51234C91CC}"/>
              </a:ext>
            </a:extLst>
          </p:cNvPr>
          <p:cNvSpPr/>
          <p:nvPr/>
        </p:nvSpPr>
        <p:spPr>
          <a:xfrm>
            <a:off x="411035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0DED513F-7B9C-4CB6-96E8-BCF90F621D4A}"/>
              </a:ext>
            </a:extLst>
          </p:cNvPr>
          <p:cNvSpPr/>
          <p:nvPr/>
        </p:nvSpPr>
        <p:spPr>
          <a:xfrm>
            <a:off x="436336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7A64CC4-8950-44CD-94E6-BCA1B2057787}"/>
              </a:ext>
            </a:extLst>
          </p:cNvPr>
          <p:cNvSpPr/>
          <p:nvPr/>
        </p:nvSpPr>
        <p:spPr>
          <a:xfrm>
            <a:off x="461045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8EFD55A7-F74B-4AB1-A660-5B29109755B8}"/>
              </a:ext>
            </a:extLst>
          </p:cNvPr>
          <p:cNvSpPr/>
          <p:nvPr/>
        </p:nvSpPr>
        <p:spPr>
          <a:xfrm>
            <a:off x="485755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9105C03B-EC6D-4177-829B-CACBBD79CC9B}"/>
              </a:ext>
            </a:extLst>
          </p:cNvPr>
          <p:cNvSpPr/>
          <p:nvPr/>
        </p:nvSpPr>
        <p:spPr>
          <a:xfrm>
            <a:off x="5104647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95D3DB82-F230-47F9-8893-DDD4578D4543}"/>
              </a:ext>
            </a:extLst>
          </p:cNvPr>
          <p:cNvSpPr/>
          <p:nvPr/>
        </p:nvSpPr>
        <p:spPr>
          <a:xfrm>
            <a:off x="5351741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BC429317-512C-452D-93D4-D941DDCA60BD}"/>
              </a:ext>
            </a:extLst>
          </p:cNvPr>
          <p:cNvSpPr/>
          <p:nvPr/>
        </p:nvSpPr>
        <p:spPr>
          <a:xfrm>
            <a:off x="559883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E1B83214-D902-40E1-B684-516B11F3733D}"/>
              </a:ext>
            </a:extLst>
          </p:cNvPr>
          <p:cNvSpPr/>
          <p:nvPr/>
        </p:nvSpPr>
        <p:spPr>
          <a:xfrm>
            <a:off x="5851845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D8CC256C-08B6-49E5-8DC1-F1514A6096E4}"/>
              </a:ext>
            </a:extLst>
          </p:cNvPr>
          <p:cNvSpPr/>
          <p:nvPr/>
        </p:nvSpPr>
        <p:spPr>
          <a:xfrm>
            <a:off x="6098939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>
            <a:extLst>
              <a:ext uri="{FF2B5EF4-FFF2-40B4-BE49-F238E27FC236}">
                <a16:creationId xmlns:a16="http://schemas.microsoft.com/office/drawing/2014/main" id="{31E74B1E-02D8-4C16-BFDE-40F48D110FAD}"/>
              </a:ext>
            </a:extLst>
          </p:cNvPr>
          <p:cNvSpPr/>
          <p:nvPr/>
        </p:nvSpPr>
        <p:spPr>
          <a:xfrm>
            <a:off x="6346033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2414F297-BF7A-4D85-AAFE-81FEC68A0896}"/>
              </a:ext>
            </a:extLst>
          </p:cNvPr>
          <p:cNvSpPr/>
          <p:nvPr/>
        </p:nvSpPr>
        <p:spPr>
          <a:xfrm>
            <a:off x="659610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D23F3092-2098-44C7-815A-09481F630969}"/>
              </a:ext>
            </a:extLst>
          </p:cNvPr>
          <p:cNvSpPr/>
          <p:nvPr/>
        </p:nvSpPr>
        <p:spPr>
          <a:xfrm>
            <a:off x="6849118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6A398846-CC79-4203-A975-01857BA54AE9}"/>
              </a:ext>
            </a:extLst>
          </p:cNvPr>
          <p:cNvSpPr/>
          <p:nvPr/>
        </p:nvSpPr>
        <p:spPr>
          <a:xfrm>
            <a:off x="7096212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7B6219A-F997-49FA-95B5-AC1262695C8E}"/>
              </a:ext>
            </a:extLst>
          </p:cNvPr>
          <p:cNvSpPr/>
          <p:nvPr/>
        </p:nvSpPr>
        <p:spPr>
          <a:xfrm>
            <a:off x="73433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2CE9714E-B9B2-4928-9679-742113513351}"/>
              </a:ext>
            </a:extLst>
          </p:cNvPr>
          <p:cNvSpPr/>
          <p:nvPr/>
        </p:nvSpPr>
        <p:spPr>
          <a:xfrm>
            <a:off x="7591906" y="5994539"/>
            <a:ext cx="230820" cy="6260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4CFD84A-F293-4C2E-AC3B-C1367E531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71" y="1228337"/>
            <a:ext cx="10801589" cy="156966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Периметр треугольника </a:t>
            </a:r>
            <a:r>
              <a:rPr kumimoji="0" lang="ru-RU" alt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АВС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равен 1 м 89 см . Найди длину стороны </a:t>
            </a:r>
            <a:r>
              <a:rPr kumimoji="0" lang="ru-RU" alt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АС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, если </a:t>
            </a:r>
            <a:r>
              <a:rPr kumimoji="0" lang="ru-RU" alt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АВ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74 см , а сторона </a:t>
            </a:r>
            <a:r>
              <a:rPr kumimoji="0" lang="ru-RU" alt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 16 см меньше стороны </a:t>
            </a:r>
            <a:r>
              <a:rPr kumimoji="0" lang="ru-RU" alt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АВ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221764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theme/theme1.xml><?xml version="1.0" encoding="utf-8"?>
<a:theme xmlns:a="http://schemas.openxmlformats.org/drawingml/2006/main" name="ClassicFrameVTI">
  <a:themeElements>
    <a:clrScheme name="AnalogousFromLightSeedLeftStep">
      <a:dk1>
        <a:srgbClr val="000000"/>
      </a:dk1>
      <a:lt1>
        <a:srgbClr val="FFFFFF"/>
      </a:lt1>
      <a:dk2>
        <a:srgbClr val="3E2441"/>
      </a:dk2>
      <a:lt2>
        <a:srgbClr val="E8E6E2"/>
      </a:lt2>
      <a:accent1>
        <a:srgbClr val="96A3C6"/>
      </a:accent1>
      <a:accent2>
        <a:srgbClr val="7FA7BA"/>
      </a:accent2>
      <a:accent3>
        <a:srgbClr val="82ACA8"/>
      </a:accent3>
      <a:accent4>
        <a:srgbClr val="77AE92"/>
      </a:accent4>
      <a:accent5>
        <a:srgbClr val="81AC84"/>
      </a:accent5>
      <a:accent6>
        <a:srgbClr val="8AAE77"/>
      </a:accent6>
      <a:hlink>
        <a:srgbClr val="908157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1538</Words>
  <Application>Microsoft Office PowerPoint</Application>
  <PresentationFormat>Широкоэкранный</PresentationFormat>
  <Paragraphs>365</Paragraphs>
  <Slides>74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74</vt:i4>
      </vt:variant>
    </vt:vector>
  </HeadingPairs>
  <TitlesOfParts>
    <vt:vector size="81" baseType="lpstr">
      <vt:lpstr>Arial</vt:lpstr>
      <vt:lpstr>Arial Black</vt:lpstr>
      <vt:lpstr>Calibri</vt:lpstr>
      <vt:lpstr>Gill Sans MT</vt:lpstr>
      <vt:lpstr>Goudy Old Style</vt:lpstr>
      <vt:lpstr>Wingdings</vt:lpstr>
      <vt:lpstr>ClassicFrameVTI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 КВИЗ</dc:title>
  <dc:creator>Пользователь</dc:creator>
  <cp:lastModifiedBy>Анюта</cp:lastModifiedBy>
  <cp:revision>97</cp:revision>
  <dcterms:created xsi:type="dcterms:W3CDTF">2024-01-07T14:33:41Z</dcterms:created>
  <dcterms:modified xsi:type="dcterms:W3CDTF">2025-06-06T04:20:01Z</dcterms:modified>
</cp:coreProperties>
</file>