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4630400" cy="8229600"/>
  <p:notesSz cx="8229600" cy="14630400"/>
  <p:embeddedFontLst>
    <p:embeddedFont>
      <p:font typeface="Inter"/>
      <p:regular r:id="rId17"/>
    </p:embeddedFont>
    <p:embeddedFont>
      <p:font typeface="Inter"/>
      <p:regular r:id="rId18"/>
    </p:embeddedFont>
    <p:embeddedFont>
      <p:font typeface="Inter"/>
      <p:regular r:id="rId19"/>
    </p:embeddedFont>
    <p:embeddedFont>
      <p:font typeface="Inter"/>
      <p:regular r:id="rId20"/>
    </p:embeddedFont>
    <p:embeddedFont>
      <p:font typeface="Manrope"/>
      <p:regular r:id="rId21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7" Type="http://schemas.openxmlformats.org/officeDocument/2006/relationships/font" Target="fonts/font1.fntdata"/><Relationship Id="rId18" Type="http://schemas.openxmlformats.org/officeDocument/2006/relationships/font" Target="fonts/font2.fntdata"/><Relationship Id="rId19" Type="http://schemas.openxmlformats.org/officeDocument/2006/relationships/font" Target="fonts/font3.fntdata"/><Relationship Id="rId20" Type="http://schemas.openxmlformats.org/officeDocument/2006/relationships/font" Target="fonts/font4.fntdata"/><Relationship Id="rId21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0-1.png"/><Relationship Id="rId3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1-1.png"/><Relationship Id="rId3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2-1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3-1.png"/><Relationship Id="rId3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4-1.png"/><Relationship Id="rId3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5-1.png"/><Relationship Id="rId3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6-1.png"/><Relationship Id="rId3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7-1.png"/><Relationship Id="rId3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8-1.png"/><Relationship Id="rId3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9-1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0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0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0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0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0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0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0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0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0ED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0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0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3.png"/><Relationship Id="rId4" Type="http://schemas.openxmlformats.org/officeDocument/2006/relationships/image" Target="../media/image-10-4.png"/><Relationship Id="rId5" Type="http://schemas.openxmlformats.org/officeDocument/2006/relationships/image" Target="../media/image-10-5.png"/><Relationship Id="rId6" Type="http://schemas.openxmlformats.org/officeDocument/2006/relationships/image" Target="../media/image-10-6.png"/><Relationship Id="rId7" Type="http://schemas.openxmlformats.org/officeDocument/2006/relationships/slideLayout" Target="../slideLayouts/slideLayout11.xml"/><Relationship Id="rId8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slideLayout" Target="../slideLayouts/slideLayout3.xml"/><Relationship Id="rId5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slideLayout" Target="../slideLayouts/slideLayout6.xml"/><Relationship Id="rId6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image" Target="../media/image-8-6.png"/><Relationship Id="rId7" Type="http://schemas.openxmlformats.org/officeDocument/2006/relationships/slideLayout" Target="../slideLayouts/slideLayout9.xml"/><Relationship Id="rId8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slideLayout" Target="../slideLayouts/slideLayout10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638901"/>
            <a:ext cx="7556421" cy="18602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dirty="0">
                <a:solidFill>
                  <a:srgbClr val="FF704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Принципы IoT (Интернет вещей)</a:t>
            </a:r>
            <a:pPr algn="l" indent="0" marL="0">
              <a:lnSpc>
                <a:spcPts val="4850"/>
              </a:lnSpc>
              <a:buNone/>
            </a:pPr>
            <a:r>
              <a:rPr lang="en-US" sz="3900" dirty="0">
                <a:solidFill>
                  <a:srgbClr val="0C0D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: умные города и заводы</a:t>
            </a:r>
            <a:endParaRPr lang="en-US" sz="3900" dirty="0"/>
          </a:p>
        </p:txBody>
      </p:sp>
      <p:sp>
        <p:nvSpPr>
          <p:cNvPr id="4" name="Text 1"/>
          <p:cNvSpPr/>
          <p:nvPr/>
        </p:nvSpPr>
        <p:spPr>
          <a:xfrm>
            <a:off x="793790" y="4796790"/>
            <a:ext cx="7556421" cy="7939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Введение в мир, где устройства общаются между собой, создавая новую технологическую реальность</a:t>
            </a:r>
            <a:endParaRPr lang="en-US" sz="19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4247" y="442913"/>
            <a:ext cx="6663571" cy="5032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950"/>
              </a:lnSpc>
              <a:buNone/>
            </a:pPr>
            <a:r>
              <a:rPr lang="en-US" sz="3150" dirty="0">
                <a:solidFill>
                  <a:srgbClr val="0C0D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Итоги урока и домашнее задание</a:t>
            </a:r>
            <a:endParaRPr lang="en-US" sz="3150" dirty="0"/>
          </a:p>
        </p:txBody>
      </p:sp>
      <p:sp>
        <p:nvSpPr>
          <p:cNvPr id="3" name="Text 1"/>
          <p:cNvSpPr/>
          <p:nvPr/>
        </p:nvSpPr>
        <p:spPr>
          <a:xfrm>
            <a:off x="2644854" y="3171349"/>
            <a:ext cx="2013466" cy="2515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1950"/>
              </a:lnSpc>
              <a:buNone/>
            </a:pPr>
            <a:r>
              <a:rPr lang="en-US" sz="15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Сбор данных</a:t>
            </a:r>
            <a:endParaRPr lang="en-US" sz="1550" dirty="0"/>
          </a:p>
        </p:txBody>
      </p:sp>
      <p:sp>
        <p:nvSpPr>
          <p:cNvPr id="4" name="Text 2"/>
          <p:cNvSpPr/>
          <p:nvPr/>
        </p:nvSpPr>
        <p:spPr>
          <a:xfrm>
            <a:off x="644247" y="3519488"/>
            <a:ext cx="4014073" cy="5153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lnSpc>
                <a:spcPts val="2000"/>
              </a:lnSpc>
              <a:buNone/>
            </a:pPr>
            <a:r>
              <a:rPr lang="en-US" sz="12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Датчики и устройства собирают информацию из окружающей среды</a:t>
            </a:r>
            <a:endParaRPr lang="en-US" sz="125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80384" y="1268254"/>
            <a:ext cx="4669631" cy="4669631"/>
          </a:xfrm>
          <a:prstGeom prst="rect">
            <a:avLst/>
          </a:prstGeom>
        </p:spPr>
      </p:pic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0338" y="3452455"/>
            <a:ext cx="240983" cy="301228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891593" y="1943457"/>
            <a:ext cx="2275165" cy="2515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950"/>
              </a:lnSpc>
              <a:buNone/>
            </a:pPr>
            <a:r>
              <a:rPr lang="en-US" sz="15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Передача информации</a:t>
            </a:r>
            <a:endParaRPr lang="en-US" sz="1550" dirty="0"/>
          </a:p>
        </p:txBody>
      </p:sp>
      <p:sp>
        <p:nvSpPr>
          <p:cNvPr id="8" name="Text 4"/>
          <p:cNvSpPr/>
          <p:nvPr/>
        </p:nvSpPr>
        <p:spPr>
          <a:xfrm>
            <a:off x="9891593" y="2291596"/>
            <a:ext cx="4094559" cy="5153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2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Данные отправляются в центр обработки через различные каналы связи</a:t>
            </a:r>
            <a:endParaRPr lang="en-US" sz="125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0384" y="1268254"/>
            <a:ext cx="4669631" cy="4669631"/>
          </a:xfrm>
          <a:prstGeom prst="rect">
            <a:avLst/>
          </a:prstGeom>
        </p:spPr>
      </p:pic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1835" y="2037040"/>
            <a:ext cx="240983" cy="301228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891593" y="4399121"/>
            <a:ext cx="2201704" cy="2515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950"/>
              </a:lnSpc>
              <a:buNone/>
            </a:pPr>
            <a:r>
              <a:rPr lang="en-US" sz="15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Выполнение действий</a:t>
            </a:r>
            <a:endParaRPr lang="en-US" sz="1550" dirty="0"/>
          </a:p>
        </p:txBody>
      </p:sp>
      <p:sp>
        <p:nvSpPr>
          <p:cNvPr id="12" name="Text 6"/>
          <p:cNvSpPr/>
          <p:nvPr/>
        </p:nvSpPr>
        <p:spPr>
          <a:xfrm>
            <a:off x="9891593" y="4747260"/>
            <a:ext cx="4094559" cy="5153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2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На основе обработанных данных система выполняет необходимые действия</a:t>
            </a:r>
            <a:endParaRPr lang="en-US" sz="1250" dirty="0"/>
          </a:p>
        </p:txBody>
      </p:sp>
      <p:pic>
        <p:nvPicPr>
          <p:cNvPr id="13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0384" y="1268254"/>
            <a:ext cx="4669631" cy="4669631"/>
          </a:xfrm>
          <a:prstGeom prst="rect">
            <a:avLst/>
          </a:prstGeom>
        </p:spPr>
      </p:pic>
      <p:pic>
        <p:nvPicPr>
          <p:cNvPr id="14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1835" y="4867751"/>
            <a:ext cx="240983" cy="301228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6308408" y="6179463"/>
            <a:ext cx="2013466" cy="2515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950"/>
              </a:lnSpc>
              <a:buNone/>
            </a:pPr>
            <a:r>
              <a:rPr lang="en-US" sz="1550" dirty="0">
                <a:solidFill>
                  <a:srgbClr val="FF704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Домашнее задание</a:t>
            </a:r>
            <a:endParaRPr lang="en-US" sz="1550" dirty="0"/>
          </a:p>
        </p:txBody>
      </p:sp>
      <p:sp>
        <p:nvSpPr>
          <p:cNvPr id="16" name="Text 8"/>
          <p:cNvSpPr/>
          <p:nvPr/>
        </p:nvSpPr>
        <p:spPr>
          <a:xfrm>
            <a:off x="885825" y="6853714"/>
            <a:ext cx="13100328" cy="3220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Мини-проект «IoT в будущем: умный объект»</a:t>
            </a:r>
            <a:endParaRPr lang="en-US" sz="1550" dirty="0"/>
          </a:p>
        </p:txBody>
      </p:sp>
      <p:sp>
        <p:nvSpPr>
          <p:cNvPr id="17" name="Shape 9"/>
          <p:cNvSpPr/>
          <p:nvPr/>
        </p:nvSpPr>
        <p:spPr>
          <a:xfrm>
            <a:off x="644247" y="6672620"/>
            <a:ext cx="22860" cy="684252"/>
          </a:xfrm>
          <a:prstGeom prst="rect">
            <a:avLst/>
          </a:prstGeom>
          <a:solidFill>
            <a:srgbClr val="FF7047"/>
          </a:solidFill>
          <a:ln/>
        </p:spPr>
      </p:sp>
      <p:sp>
        <p:nvSpPr>
          <p:cNvPr id="18" name="Text 10"/>
          <p:cNvSpPr/>
          <p:nvPr/>
        </p:nvSpPr>
        <p:spPr>
          <a:xfrm>
            <a:off x="644247" y="7537966"/>
            <a:ext cx="13341906" cy="5153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2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Придумайте и опишите, как будет выглядеть один умный объект через 20 лет. Это может быть дом, транспорт, школа, город или любой другой объект. Включите описание используемых технологий IoT, принципов работы и пользы для человека. Формат: презентация из 3-5 слайдов или текстовое описание на 1-2 страницы.</a:t>
            </a:r>
            <a:endParaRPr lang="en-US" sz="12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77121"/>
            <a:ext cx="8912543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dirty="0">
                <a:solidFill>
                  <a:srgbClr val="0C0D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Какие умные устройства вы знаете?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93790" y="1794034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Прежде чем погрузиться в мир Интернета вещей, давайте вспомним умные устройства, которые уже есть в нашей повседневной жизни. Возможно, многие из них находятся прямо сейчас у вас дома!</a:t>
            </a:r>
            <a:endParaRPr lang="en-US" sz="155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90" y="2652355"/>
            <a:ext cx="4182189" cy="2584728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793790" y="5435441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Смартфоны</a:t>
            </a:r>
            <a:endParaRPr lang="en-US" sz="1950" dirty="0"/>
          </a:p>
        </p:txBody>
      </p:sp>
      <p:sp>
        <p:nvSpPr>
          <p:cNvPr id="6" name="Text 3"/>
          <p:cNvSpPr/>
          <p:nvPr/>
        </p:nvSpPr>
        <p:spPr>
          <a:xfrm>
            <a:off x="793790" y="5864662"/>
            <a:ext cx="4182189" cy="15876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Наши телефоны собирают информацию о местоположении, активности и предпочтениях, анализируют данные и предлагают персонализированные решения.</a:t>
            </a:r>
            <a:endParaRPr lang="en-US" sz="155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3986" y="2652355"/>
            <a:ext cx="4182308" cy="2584847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5223986" y="5435560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Умные колонки</a:t>
            </a:r>
            <a:endParaRPr lang="en-US" sz="1950" dirty="0"/>
          </a:p>
        </p:txBody>
      </p:sp>
      <p:sp>
        <p:nvSpPr>
          <p:cNvPr id="9" name="Text 5"/>
          <p:cNvSpPr/>
          <p:nvPr/>
        </p:nvSpPr>
        <p:spPr>
          <a:xfrm>
            <a:off x="5223986" y="5864781"/>
            <a:ext cx="4182308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Устройства с голосовыми помощниками, которые управляют другими устройствами и отвечают на запросы пользователей.</a:t>
            </a:r>
            <a:endParaRPr lang="en-US" sz="155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4302" y="2652355"/>
            <a:ext cx="4182308" cy="2584847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9654302" y="5435560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Роботы-пылесосы</a:t>
            </a:r>
            <a:endParaRPr lang="en-US" sz="1950" dirty="0"/>
          </a:p>
        </p:txBody>
      </p:sp>
      <p:sp>
        <p:nvSpPr>
          <p:cNvPr id="12" name="Text 7"/>
          <p:cNvSpPr/>
          <p:nvPr/>
        </p:nvSpPr>
        <p:spPr>
          <a:xfrm>
            <a:off x="9654302" y="5864781"/>
            <a:ext cx="4182308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Автономные устройства, которые строят карту помещения, планируют маршрут и убирают без участия человека.</a:t>
            </a:r>
            <a:endParaRPr lang="en-US" sz="15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134666"/>
            <a:ext cx="4961811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dirty="0">
                <a:solidFill>
                  <a:srgbClr val="0C0D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Цели урока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93790" y="2151578"/>
            <a:ext cx="1304282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Сегодня мы погрузимся в мир IoT и узнаем, как он меняет наши города и производство.</a:t>
            </a:r>
            <a:endParaRPr lang="en-US" sz="1550" dirty="0"/>
          </a:p>
        </p:txBody>
      </p:sp>
      <p:sp>
        <p:nvSpPr>
          <p:cNvPr id="4" name="Shape 2"/>
          <p:cNvSpPr/>
          <p:nvPr/>
        </p:nvSpPr>
        <p:spPr>
          <a:xfrm>
            <a:off x="793790" y="2692360"/>
            <a:ext cx="6422231" cy="2102048"/>
          </a:xfrm>
          <a:prstGeom prst="roundRect">
            <a:avLst>
              <a:gd name="adj" fmla="val 8498"/>
            </a:avLst>
          </a:prstGeom>
          <a:solidFill>
            <a:srgbClr val="FFFFFF"/>
          </a:solidFill>
          <a:ln w="22860">
            <a:solidFill>
              <a:srgbClr val="FF7047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816650" y="2715220"/>
            <a:ext cx="6376511" cy="595313"/>
          </a:xfrm>
          <a:prstGeom prst="roundRect">
            <a:avLst>
              <a:gd name="adj" fmla="val 25398"/>
            </a:avLst>
          </a:prstGeom>
          <a:solidFill>
            <a:srgbClr val="FFFFFF"/>
          </a:solidFill>
          <a:ln/>
        </p:spPr>
      </p:sp>
      <p:sp>
        <p:nvSpPr>
          <p:cNvPr id="6" name="Text 4"/>
          <p:cNvSpPr/>
          <p:nvPr/>
        </p:nvSpPr>
        <p:spPr>
          <a:xfrm>
            <a:off x="3856077" y="2822972"/>
            <a:ext cx="297656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230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</a:t>
            </a:r>
            <a:endParaRPr lang="en-US" sz="2300" dirty="0"/>
          </a:p>
        </p:txBody>
      </p:sp>
      <p:sp>
        <p:nvSpPr>
          <p:cNvPr id="7" name="Text 5"/>
          <p:cNvSpPr/>
          <p:nvPr/>
        </p:nvSpPr>
        <p:spPr>
          <a:xfrm>
            <a:off x="1015008" y="3508891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Что такое IoT?</a:t>
            </a:r>
            <a:endParaRPr lang="en-US" sz="1950" dirty="0"/>
          </a:p>
        </p:txBody>
      </p:sp>
      <p:sp>
        <p:nvSpPr>
          <p:cNvPr id="8" name="Text 6"/>
          <p:cNvSpPr/>
          <p:nvPr/>
        </p:nvSpPr>
        <p:spPr>
          <a:xfrm>
            <a:off x="1015008" y="3938111"/>
            <a:ext cx="597979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Познакомимся с понятием Интернета вещей и его ролью в современном мире технологий.</a:t>
            </a:r>
            <a:endParaRPr lang="en-US" sz="1550" dirty="0"/>
          </a:p>
        </p:txBody>
      </p:sp>
      <p:sp>
        <p:nvSpPr>
          <p:cNvPr id="9" name="Shape 7"/>
          <p:cNvSpPr/>
          <p:nvPr/>
        </p:nvSpPr>
        <p:spPr>
          <a:xfrm>
            <a:off x="7414379" y="2692360"/>
            <a:ext cx="6422231" cy="2102048"/>
          </a:xfrm>
          <a:prstGeom prst="roundRect">
            <a:avLst>
              <a:gd name="adj" fmla="val 8498"/>
            </a:avLst>
          </a:prstGeom>
          <a:solidFill>
            <a:srgbClr val="FFFFFF"/>
          </a:solidFill>
          <a:ln w="22860">
            <a:solidFill>
              <a:srgbClr val="FF7047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7437239" y="2715220"/>
            <a:ext cx="6376511" cy="595313"/>
          </a:xfrm>
          <a:prstGeom prst="roundRect">
            <a:avLst>
              <a:gd name="adj" fmla="val 25398"/>
            </a:avLst>
          </a:prstGeom>
          <a:solidFill>
            <a:srgbClr val="FFFFFF"/>
          </a:solidFill>
          <a:ln/>
        </p:spPr>
      </p:sp>
      <p:sp>
        <p:nvSpPr>
          <p:cNvPr id="11" name="Text 9"/>
          <p:cNvSpPr/>
          <p:nvPr/>
        </p:nvSpPr>
        <p:spPr>
          <a:xfrm>
            <a:off x="10476667" y="2822972"/>
            <a:ext cx="297656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230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</a:t>
            </a:r>
            <a:endParaRPr lang="en-US" sz="2300" dirty="0"/>
          </a:p>
        </p:txBody>
      </p:sp>
      <p:sp>
        <p:nvSpPr>
          <p:cNvPr id="12" name="Text 10"/>
          <p:cNvSpPr/>
          <p:nvPr/>
        </p:nvSpPr>
        <p:spPr>
          <a:xfrm>
            <a:off x="7635597" y="3508891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Принципы работы</a:t>
            </a:r>
            <a:endParaRPr lang="en-US" sz="1950" dirty="0"/>
          </a:p>
        </p:txBody>
      </p:sp>
      <p:sp>
        <p:nvSpPr>
          <p:cNvPr id="13" name="Text 11"/>
          <p:cNvSpPr/>
          <p:nvPr/>
        </p:nvSpPr>
        <p:spPr>
          <a:xfrm>
            <a:off x="7635597" y="3938111"/>
            <a:ext cx="597979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Разберем, как устроена система IoT: от сбора данных до принятия решений и автоматизации процессов.</a:t>
            </a:r>
            <a:endParaRPr lang="en-US" sz="1550" dirty="0"/>
          </a:p>
        </p:txBody>
      </p:sp>
      <p:sp>
        <p:nvSpPr>
          <p:cNvPr id="14" name="Shape 12"/>
          <p:cNvSpPr/>
          <p:nvPr/>
        </p:nvSpPr>
        <p:spPr>
          <a:xfrm>
            <a:off x="793790" y="4992767"/>
            <a:ext cx="6422231" cy="2102048"/>
          </a:xfrm>
          <a:prstGeom prst="roundRect">
            <a:avLst>
              <a:gd name="adj" fmla="val 8498"/>
            </a:avLst>
          </a:prstGeom>
          <a:solidFill>
            <a:srgbClr val="FFFFFF"/>
          </a:solidFill>
          <a:ln w="22860">
            <a:solidFill>
              <a:srgbClr val="FF7047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816650" y="5015627"/>
            <a:ext cx="6376511" cy="595313"/>
          </a:xfrm>
          <a:prstGeom prst="roundRect">
            <a:avLst>
              <a:gd name="adj" fmla="val 25398"/>
            </a:avLst>
          </a:prstGeom>
          <a:solidFill>
            <a:srgbClr val="FFFFFF"/>
          </a:solidFill>
          <a:ln/>
        </p:spPr>
      </p:sp>
      <p:sp>
        <p:nvSpPr>
          <p:cNvPr id="16" name="Text 14"/>
          <p:cNvSpPr/>
          <p:nvPr/>
        </p:nvSpPr>
        <p:spPr>
          <a:xfrm>
            <a:off x="3856077" y="5123378"/>
            <a:ext cx="297656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230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</a:t>
            </a:r>
            <a:endParaRPr lang="en-US" sz="2300" dirty="0"/>
          </a:p>
        </p:txBody>
      </p:sp>
      <p:sp>
        <p:nvSpPr>
          <p:cNvPr id="17" name="Text 15"/>
          <p:cNvSpPr/>
          <p:nvPr/>
        </p:nvSpPr>
        <p:spPr>
          <a:xfrm>
            <a:off x="1015008" y="5809298"/>
            <a:ext cx="2917627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Практические примеры</a:t>
            </a:r>
            <a:endParaRPr lang="en-US" sz="1950" dirty="0"/>
          </a:p>
        </p:txBody>
      </p:sp>
      <p:sp>
        <p:nvSpPr>
          <p:cNvPr id="18" name="Text 16"/>
          <p:cNvSpPr/>
          <p:nvPr/>
        </p:nvSpPr>
        <p:spPr>
          <a:xfrm>
            <a:off x="1015008" y="6238518"/>
            <a:ext cx="597979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Рассмотрим, как Интернет вещей применяется в умных городах и на современных заводах.</a:t>
            </a:r>
            <a:endParaRPr lang="en-US" sz="1550" dirty="0"/>
          </a:p>
        </p:txBody>
      </p:sp>
      <p:sp>
        <p:nvSpPr>
          <p:cNvPr id="19" name="Shape 17"/>
          <p:cNvSpPr/>
          <p:nvPr/>
        </p:nvSpPr>
        <p:spPr>
          <a:xfrm>
            <a:off x="7414379" y="4992767"/>
            <a:ext cx="6422231" cy="2102048"/>
          </a:xfrm>
          <a:prstGeom prst="roundRect">
            <a:avLst>
              <a:gd name="adj" fmla="val 8498"/>
            </a:avLst>
          </a:prstGeom>
          <a:solidFill>
            <a:srgbClr val="FFFFFF"/>
          </a:solidFill>
          <a:ln w="22860">
            <a:solidFill>
              <a:srgbClr val="FF7047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7437239" y="5015627"/>
            <a:ext cx="6376511" cy="595313"/>
          </a:xfrm>
          <a:prstGeom prst="roundRect">
            <a:avLst>
              <a:gd name="adj" fmla="val 25398"/>
            </a:avLst>
          </a:prstGeom>
          <a:solidFill>
            <a:srgbClr val="FFFFFF"/>
          </a:solidFill>
          <a:ln/>
        </p:spPr>
      </p:sp>
      <p:sp>
        <p:nvSpPr>
          <p:cNvPr id="21" name="Text 19"/>
          <p:cNvSpPr/>
          <p:nvPr/>
        </p:nvSpPr>
        <p:spPr>
          <a:xfrm>
            <a:off x="10476667" y="5123378"/>
            <a:ext cx="297656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230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</a:t>
            </a:r>
            <a:endParaRPr lang="en-US" sz="2300" dirty="0"/>
          </a:p>
        </p:txBody>
      </p:sp>
      <p:sp>
        <p:nvSpPr>
          <p:cNvPr id="22" name="Text 20"/>
          <p:cNvSpPr/>
          <p:nvPr/>
        </p:nvSpPr>
        <p:spPr>
          <a:xfrm>
            <a:off x="7635597" y="5809298"/>
            <a:ext cx="2850594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Преимущества и риски</a:t>
            </a:r>
            <a:endParaRPr lang="en-US" sz="1950" dirty="0"/>
          </a:p>
        </p:txBody>
      </p:sp>
      <p:sp>
        <p:nvSpPr>
          <p:cNvPr id="23" name="Text 21"/>
          <p:cNvSpPr/>
          <p:nvPr/>
        </p:nvSpPr>
        <p:spPr>
          <a:xfrm>
            <a:off x="7635597" y="6238518"/>
            <a:ext cx="597979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Обсудим положительные стороны IoT и возможные проблемы при его внедрении.</a:t>
            </a:r>
            <a:endParaRPr lang="en-US" sz="15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48070" y="514350"/>
            <a:ext cx="4676061" cy="5843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600"/>
              </a:lnSpc>
              <a:buNone/>
            </a:pPr>
            <a:r>
              <a:rPr lang="en-US" sz="3650" dirty="0">
                <a:solidFill>
                  <a:srgbClr val="0C0D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Что такое </a:t>
            </a:r>
            <a:pPr algn="l" indent="0" marL="0">
              <a:lnSpc>
                <a:spcPts val="4600"/>
              </a:lnSpc>
              <a:buNone/>
            </a:pPr>
            <a:r>
              <a:rPr lang="en-US" sz="3650" dirty="0">
                <a:solidFill>
                  <a:srgbClr val="FF704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IoT</a:t>
            </a:r>
            <a:pPr algn="l" indent="0" marL="0">
              <a:lnSpc>
                <a:spcPts val="4600"/>
              </a:lnSpc>
              <a:buNone/>
            </a:pPr>
            <a:r>
              <a:rPr lang="en-US" sz="3650" dirty="0">
                <a:solidFill>
                  <a:srgbClr val="0C0D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?</a:t>
            </a:r>
            <a:endParaRPr lang="en-US" sz="3650" dirty="0"/>
          </a:p>
        </p:txBody>
      </p:sp>
      <p:sp>
        <p:nvSpPr>
          <p:cNvPr id="3" name="Text 1"/>
          <p:cNvSpPr/>
          <p:nvPr/>
        </p:nvSpPr>
        <p:spPr>
          <a:xfrm>
            <a:off x="748070" y="1547455"/>
            <a:ext cx="6339007" cy="14963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1800" b="1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Интернет вещей (Internet of Things, IoT)</a:t>
            </a:r>
            <a:pPr algn="l" indent="0" marL="0">
              <a:lnSpc>
                <a:spcPts val="2900"/>
              </a:lnSpc>
              <a:buNone/>
            </a:pPr>
            <a:r>
              <a:rPr lang="en-US" sz="180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 — это сеть физических устройств, оснащенных датчиками, программным обеспечением и технологиями связи, которые: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748070" y="3212068"/>
            <a:ext cx="6339007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350"/>
              </a:lnSpc>
              <a:buSzPct val="100000"/>
              <a:buChar char="•"/>
            </a:pPr>
            <a:r>
              <a:rPr lang="en-US" sz="14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Собирают и обмениваются данными</a:t>
            </a:r>
            <a:endParaRPr lang="en-US" sz="1450" dirty="0"/>
          </a:p>
        </p:txBody>
      </p:sp>
      <p:sp>
        <p:nvSpPr>
          <p:cNvPr id="5" name="Text 3"/>
          <p:cNvSpPr/>
          <p:nvPr/>
        </p:nvSpPr>
        <p:spPr>
          <a:xfrm>
            <a:off x="748070" y="3576638"/>
            <a:ext cx="6339007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350"/>
              </a:lnSpc>
              <a:buSzPct val="100000"/>
              <a:buChar char="•"/>
            </a:pPr>
            <a:r>
              <a:rPr lang="en-US" sz="14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Анализируют информацию</a:t>
            </a:r>
            <a:endParaRPr lang="en-US" sz="1450" dirty="0"/>
          </a:p>
        </p:txBody>
      </p:sp>
      <p:sp>
        <p:nvSpPr>
          <p:cNvPr id="6" name="Text 4"/>
          <p:cNvSpPr/>
          <p:nvPr/>
        </p:nvSpPr>
        <p:spPr>
          <a:xfrm>
            <a:off x="748070" y="3941207"/>
            <a:ext cx="6339007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350"/>
              </a:lnSpc>
              <a:buSzPct val="100000"/>
              <a:buChar char="•"/>
            </a:pPr>
            <a:r>
              <a:rPr lang="en-US" sz="14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Принимают автономные решения</a:t>
            </a:r>
            <a:endParaRPr lang="en-US" sz="1450" dirty="0"/>
          </a:p>
        </p:txBody>
      </p:sp>
      <p:sp>
        <p:nvSpPr>
          <p:cNvPr id="7" name="Text 5"/>
          <p:cNvSpPr/>
          <p:nvPr/>
        </p:nvSpPr>
        <p:spPr>
          <a:xfrm>
            <a:off x="748070" y="4305776"/>
            <a:ext cx="6339007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350"/>
              </a:lnSpc>
              <a:buSzPct val="100000"/>
              <a:buChar char="•"/>
            </a:pPr>
            <a:r>
              <a:rPr lang="en-US" sz="14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Управляют процессами без участия человека</a:t>
            </a:r>
            <a:endParaRPr lang="en-US" sz="1450" dirty="0"/>
          </a:p>
        </p:txBody>
      </p:sp>
      <p:sp>
        <p:nvSpPr>
          <p:cNvPr id="8" name="Text 6"/>
          <p:cNvSpPr/>
          <p:nvPr/>
        </p:nvSpPr>
        <p:spPr>
          <a:xfrm>
            <a:off x="748070" y="4773216"/>
            <a:ext cx="6339007" cy="5984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50"/>
              </a:lnSpc>
              <a:buNone/>
            </a:pPr>
            <a:r>
              <a:rPr lang="en-US" sz="14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По сути, это система, где физический мир соединяется с цифровым через устройства, которые "общаются" между собой.</a:t>
            </a:r>
            <a:endParaRPr lang="en-US" sz="1450" dirty="0"/>
          </a:p>
        </p:txBody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0944" y="1589603"/>
            <a:ext cx="6339007" cy="633900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651986"/>
            <a:ext cx="5276374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dirty="0">
                <a:solidFill>
                  <a:srgbClr val="0C0D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Принципы работы IoT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93790" y="1668899"/>
            <a:ext cx="1304282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Интернет вещей работает по принципу замкнутой системы, где каждый этап связан с предыдущим и последующим.</a:t>
            </a:r>
            <a:endParaRPr lang="en-US" sz="155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90" y="2209681"/>
            <a:ext cx="6521410" cy="79379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992148" y="3201829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Датчики</a:t>
            </a:r>
            <a:endParaRPr lang="en-US" sz="1950" dirty="0"/>
          </a:p>
        </p:txBody>
      </p:sp>
      <p:sp>
        <p:nvSpPr>
          <p:cNvPr id="6" name="Text 3"/>
          <p:cNvSpPr/>
          <p:nvPr/>
        </p:nvSpPr>
        <p:spPr>
          <a:xfrm>
            <a:off x="992148" y="3631049"/>
            <a:ext cx="612469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Устройства собирают информацию из окружающей среды: температуру, влажность, движение, местоположение и т.д.</a:t>
            </a:r>
            <a:endParaRPr lang="en-US" sz="155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0" y="2209681"/>
            <a:ext cx="6521410" cy="793790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7513558" y="3201829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Сеть</a:t>
            </a:r>
            <a:endParaRPr lang="en-US" sz="1950" dirty="0"/>
          </a:p>
        </p:txBody>
      </p:sp>
      <p:sp>
        <p:nvSpPr>
          <p:cNvPr id="9" name="Text 5"/>
          <p:cNvSpPr/>
          <p:nvPr/>
        </p:nvSpPr>
        <p:spPr>
          <a:xfrm>
            <a:off x="7513558" y="3631049"/>
            <a:ext cx="612469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Данные передаются через Wi-Fi, Bluetooth, сотовую связь или другие протоколы на центральный сервер или в облако.</a:t>
            </a:r>
            <a:endParaRPr lang="en-US" sz="155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4464487"/>
            <a:ext cx="6521410" cy="793790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992148" y="5456634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Сервер</a:t>
            </a:r>
            <a:endParaRPr lang="en-US" sz="1950" dirty="0"/>
          </a:p>
        </p:txBody>
      </p:sp>
      <p:sp>
        <p:nvSpPr>
          <p:cNvPr id="12" name="Text 7"/>
          <p:cNvSpPr/>
          <p:nvPr/>
        </p:nvSpPr>
        <p:spPr>
          <a:xfrm>
            <a:off x="992148" y="5885855"/>
            <a:ext cx="612469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Полученная информация обрабатывается, анализируется и на её основе принимаются решения.</a:t>
            </a:r>
            <a:endParaRPr lang="en-US" sz="1550" dirty="0"/>
          </a:p>
        </p:txBody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4464487"/>
            <a:ext cx="6521410" cy="79379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7513558" y="5456634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Действие</a:t>
            </a:r>
            <a:endParaRPr lang="en-US" sz="1950" dirty="0"/>
          </a:p>
        </p:txBody>
      </p:sp>
      <p:sp>
        <p:nvSpPr>
          <p:cNvPr id="15" name="Text 9"/>
          <p:cNvSpPr/>
          <p:nvPr/>
        </p:nvSpPr>
        <p:spPr>
          <a:xfrm>
            <a:off x="7513558" y="5885855"/>
            <a:ext cx="612469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Система отправляет команды исполнительным устройствам, которые выполняют необходимые действия.</a:t>
            </a:r>
            <a:endParaRPr lang="en-US" sz="1550" dirty="0"/>
          </a:p>
        </p:txBody>
      </p:sp>
      <p:sp>
        <p:nvSpPr>
          <p:cNvPr id="16" name="Text 10"/>
          <p:cNvSpPr/>
          <p:nvPr/>
        </p:nvSpPr>
        <p:spPr>
          <a:xfrm>
            <a:off x="793790" y="6942534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Пример: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 Датчик температуры фиксирует повышение до 28°C → отправляет данные через Wi-Fi → сервер анализирует и принимает решение → кондиционер получает команду включиться на 22°C.</a:t>
            </a:r>
            <a:endParaRPr lang="en-US" sz="15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5685" y="778788"/>
            <a:ext cx="7384971" cy="559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400"/>
              </a:lnSpc>
              <a:buNone/>
            </a:pPr>
            <a:r>
              <a:rPr lang="en-US" sz="3500" dirty="0">
                <a:solidFill>
                  <a:srgbClr val="0C0D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Применение IoT в </a:t>
            </a:r>
            <a:pPr algn="l" indent="0" marL="0">
              <a:lnSpc>
                <a:spcPts val="4400"/>
              </a:lnSpc>
              <a:buNone/>
            </a:pPr>
            <a:r>
              <a:rPr lang="en-US" sz="3500" dirty="0">
                <a:solidFill>
                  <a:srgbClr val="FF704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умных городах</a:t>
            </a:r>
            <a:endParaRPr lang="en-US" sz="35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685" y="1807488"/>
            <a:ext cx="5017651" cy="5017651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6177439" y="1807488"/>
            <a:ext cx="402550" cy="402550"/>
          </a:xfrm>
          <a:prstGeom prst="roundRect">
            <a:avLst>
              <a:gd name="adj" fmla="val 40003"/>
            </a:avLst>
          </a:prstGeom>
          <a:solidFill>
            <a:srgbClr val="FFF0ED"/>
          </a:solidFill>
          <a:ln w="7620">
            <a:solidFill>
              <a:srgbClr val="FF7047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244471" y="1841004"/>
            <a:ext cx="268367" cy="335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100"/>
              </a:lnSpc>
              <a:buNone/>
            </a:pPr>
            <a:r>
              <a:rPr lang="en-US" sz="210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</a:t>
            </a:r>
            <a:endParaRPr lang="en-US" sz="2100" dirty="0"/>
          </a:p>
        </p:txBody>
      </p:sp>
      <p:sp>
        <p:nvSpPr>
          <p:cNvPr id="6" name="Text 3"/>
          <p:cNvSpPr/>
          <p:nvPr/>
        </p:nvSpPr>
        <p:spPr>
          <a:xfrm>
            <a:off x="6758821" y="1868924"/>
            <a:ext cx="2236470" cy="2794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Умные светофоры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6758821" y="2327196"/>
            <a:ext cx="7163395" cy="5724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Анализируют трафик в реальном времени и регулируют движение для снижения пробок. Адаптируются к пиковым нагрузкам и чрезвычайным ситуациям.</a:t>
            </a:r>
            <a:endParaRPr lang="en-US" sz="1400" dirty="0"/>
          </a:p>
        </p:txBody>
      </p:sp>
      <p:sp>
        <p:nvSpPr>
          <p:cNvPr id="8" name="Shape 5"/>
          <p:cNvSpPr/>
          <p:nvPr/>
        </p:nvSpPr>
        <p:spPr>
          <a:xfrm>
            <a:off x="6177439" y="3257431"/>
            <a:ext cx="402550" cy="402550"/>
          </a:xfrm>
          <a:prstGeom prst="roundRect">
            <a:avLst>
              <a:gd name="adj" fmla="val 40003"/>
            </a:avLst>
          </a:prstGeom>
          <a:solidFill>
            <a:srgbClr val="FFF0ED"/>
          </a:solidFill>
          <a:ln w="7620">
            <a:solidFill>
              <a:srgbClr val="FF7047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6244471" y="3290947"/>
            <a:ext cx="268367" cy="335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100"/>
              </a:lnSpc>
              <a:buNone/>
            </a:pPr>
            <a:r>
              <a:rPr lang="en-US" sz="210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</a:t>
            </a:r>
            <a:endParaRPr lang="en-US" sz="2100" dirty="0"/>
          </a:p>
        </p:txBody>
      </p:sp>
      <p:sp>
        <p:nvSpPr>
          <p:cNvPr id="10" name="Text 7"/>
          <p:cNvSpPr/>
          <p:nvPr/>
        </p:nvSpPr>
        <p:spPr>
          <a:xfrm>
            <a:off x="6758821" y="3318867"/>
            <a:ext cx="3336727" cy="2794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Интеллектуальное освещение</a:t>
            </a:r>
            <a:endParaRPr lang="en-US" sz="1750" dirty="0"/>
          </a:p>
        </p:txBody>
      </p:sp>
      <p:sp>
        <p:nvSpPr>
          <p:cNvPr id="11" name="Text 8"/>
          <p:cNvSpPr/>
          <p:nvPr/>
        </p:nvSpPr>
        <p:spPr>
          <a:xfrm>
            <a:off x="6758821" y="3777139"/>
            <a:ext cx="7163395" cy="5724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Фонари, которые включаются только при обнаружении движения или регулируют яркость в зависимости от времени суток, экономя до 80% электроэнергии.</a:t>
            </a:r>
            <a:endParaRPr lang="en-US" sz="1400" dirty="0"/>
          </a:p>
        </p:txBody>
      </p:sp>
      <p:sp>
        <p:nvSpPr>
          <p:cNvPr id="12" name="Shape 9"/>
          <p:cNvSpPr/>
          <p:nvPr/>
        </p:nvSpPr>
        <p:spPr>
          <a:xfrm>
            <a:off x="6177439" y="4707374"/>
            <a:ext cx="402550" cy="402550"/>
          </a:xfrm>
          <a:prstGeom prst="roundRect">
            <a:avLst>
              <a:gd name="adj" fmla="val 40003"/>
            </a:avLst>
          </a:prstGeom>
          <a:solidFill>
            <a:srgbClr val="FFF0ED"/>
          </a:solidFill>
          <a:ln w="7620">
            <a:solidFill>
              <a:srgbClr val="FF7047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6244471" y="4740890"/>
            <a:ext cx="268367" cy="335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100"/>
              </a:lnSpc>
              <a:buNone/>
            </a:pPr>
            <a:r>
              <a:rPr lang="en-US" sz="210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</a:t>
            </a:r>
            <a:endParaRPr lang="en-US" sz="2100" dirty="0"/>
          </a:p>
        </p:txBody>
      </p:sp>
      <p:sp>
        <p:nvSpPr>
          <p:cNvPr id="14" name="Text 11"/>
          <p:cNvSpPr/>
          <p:nvPr/>
        </p:nvSpPr>
        <p:spPr>
          <a:xfrm>
            <a:off x="6758821" y="4768810"/>
            <a:ext cx="3048000" cy="2794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Экологический мониторинг</a:t>
            </a:r>
            <a:endParaRPr lang="en-US" sz="1750" dirty="0"/>
          </a:p>
        </p:txBody>
      </p:sp>
      <p:sp>
        <p:nvSpPr>
          <p:cNvPr id="15" name="Text 12"/>
          <p:cNvSpPr/>
          <p:nvPr/>
        </p:nvSpPr>
        <p:spPr>
          <a:xfrm>
            <a:off x="6758821" y="5227082"/>
            <a:ext cx="7163395" cy="5724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Датчики качества воздуха, уровня шума и загрязнения, которые предоставляют данные для принятия решений по улучшению экологии.</a:t>
            </a:r>
            <a:endParaRPr lang="en-US" sz="1400" dirty="0"/>
          </a:p>
        </p:txBody>
      </p:sp>
      <p:sp>
        <p:nvSpPr>
          <p:cNvPr id="16" name="Shape 13"/>
          <p:cNvSpPr/>
          <p:nvPr/>
        </p:nvSpPr>
        <p:spPr>
          <a:xfrm>
            <a:off x="6177439" y="6157317"/>
            <a:ext cx="402550" cy="402550"/>
          </a:xfrm>
          <a:prstGeom prst="roundRect">
            <a:avLst>
              <a:gd name="adj" fmla="val 40003"/>
            </a:avLst>
          </a:prstGeom>
          <a:solidFill>
            <a:srgbClr val="FFF0ED"/>
          </a:solidFill>
          <a:ln w="7620">
            <a:solidFill>
              <a:srgbClr val="FF7047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6244471" y="6190833"/>
            <a:ext cx="268367" cy="335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100"/>
              </a:lnSpc>
              <a:buNone/>
            </a:pPr>
            <a:r>
              <a:rPr lang="en-US" sz="210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</a:t>
            </a:r>
            <a:endParaRPr lang="en-US" sz="2100" dirty="0"/>
          </a:p>
        </p:txBody>
      </p:sp>
      <p:sp>
        <p:nvSpPr>
          <p:cNvPr id="18" name="Text 15"/>
          <p:cNvSpPr/>
          <p:nvPr/>
        </p:nvSpPr>
        <p:spPr>
          <a:xfrm>
            <a:off x="6758821" y="6218753"/>
            <a:ext cx="3629501" cy="2794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Умный общественный транспорт</a:t>
            </a:r>
            <a:endParaRPr lang="en-US" sz="1750" dirty="0"/>
          </a:p>
        </p:txBody>
      </p:sp>
      <p:sp>
        <p:nvSpPr>
          <p:cNvPr id="19" name="Text 16"/>
          <p:cNvSpPr/>
          <p:nvPr/>
        </p:nvSpPr>
        <p:spPr>
          <a:xfrm>
            <a:off x="6758821" y="6677025"/>
            <a:ext cx="7163395" cy="5724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Автобусы и поезда с геолокацией, информирующие пассажиров о точном времени прибытия и оптимизирующие маршруты.</a:t>
            </a:r>
            <a:endParaRPr lang="en-US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16729" y="933926"/>
            <a:ext cx="7683341" cy="11410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4450"/>
              </a:lnSpc>
              <a:buNone/>
            </a:pPr>
            <a:r>
              <a:rPr lang="en-US" sz="3550" dirty="0">
                <a:solidFill>
                  <a:srgbClr val="0C0D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Применение IoT на </a:t>
            </a:r>
            <a:pPr algn="l" indent="0" marL="0">
              <a:lnSpc>
                <a:spcPts val="4450"/>
              </a:lnSpc>
              <a:buNone/>
            </a:pPr>
            <a:r>
              <a:rPr lang="en-US" sz="3550" dirty="0">
                <a:solidFill>
                  <a:srgbClr val="FFA64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умных заводах</a:t>
            </a:r>
            <a:endParaRPr lang="en-US" sz="3550" dirty="0"/>
          </a:p>
        </p:txBody>
      </p:sp>
      <p:sp>
        <p:nvSpPr>
          <p:cNvPr id="4" name="Shape 1"/>
          <p:cNvSpPr/>
          <p:nvPr/>
        </p:nvSpPr>
        <p:spPr>
          <a:xfrm>
            <a:off x="6216729" y="2348865"/>
            <a:ext cx="3750350" cy="3112532"/>
          </a:xfrm>
          <a:prstGeom prst="roundRect">
            <a:avLst>
              <a:gd name="adj" fmla="val 5279"/>
            </a:avLst>
          </a:prstGeom>
          <a:solidFill>
            <a:srgbClr val="FFFFFF"/>
          </a:solidFill>
          <a:ln w="7620">
            <a:solidFill>
              <a:srgbClr val="FF7047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406872" y="2539008"/>
            <a:ext cx="3319939" cy="285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Предиктивное обслуживание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6406872" y="2933819"/>
            <a:ext cx="3370064" cy="2337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40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Датчики отслеживают состояние оборудования и предсказывают возможные поломки до их возникновения. Система уведомляет о необходимости технического обслуживания, что позволяет избежать простоев производства и сократить расходы на ремонт.</a:t>
            </a:r>
            <a:endParaRPr lang="en-US" sz="1400" dirty="0"/>
          </a:p>
        </p:txBody>
      </p:sp>
      <p:sp>
        <p:nvSpPr>
          <p:cNvPr id="7" name="Shape 4"/>
          <p:cNvSpPr/>
          <p:nvPr/>
        </p:nvSpPr>
        <p:spPr>
          <a:xfrm>
            <a:off x="10149602" y="2348865"/>
            <a:ext cx="3750469" cy="3112532"/>
          </a:xfrm>
          <a:prstGeom prst="roundRect">
            <a:avLst>
              <a:gd name="adj" fmla="val 5279"/>
            </a:avLst>
          </a:prstGeom>
          <a:solidFill>
            <a:srgbClr val="FFFFFF"/>
          </a:solidFill>
          <a:ln w="7620">
            <a:solidFill>
              <a:srgbClr val="FF7047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0339745" y="2539008"/>
            <a:ext cx="2979420" cy="285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Автоматизация процессов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10339745" y="2933819"/>
            <a:ext cx="3370183" cy="2337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40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Производственные линии с датчиками, которые контролируют качество продукции в реальном времени и автоматически вносят корректировки в процесс. Это повышает эффективность, снижает количество брака и экономит ресурсы.</a:t>
            </a:r>
            <a:endParaRPr lang="en-US" sz="1400" dirty="0"/>
          </a:p>
        </p:txBody>
      </p:sp>
      <p:sp>
        <p:nvSpPr>
          <p:cNvPr id="10" name="Shape 7"/>
          <p:cNvSpPr/>
          <p:nvPr/>
        </p:nvSpPr>
        <p:spPr>
          <a:xfrm>
            <a:off x="6216729" y="5643920"/>
            <a:ext cx="7683341" cy="1651635"/>
          </a:xfrm>
          <a:prstGeom prst="roundRect">
            <a:avLst>
              <a:gd name="adj" fmla="val 9949"/>
            </a:avLst>
          </a:prstGeom>
          <a:solidFill>
            <a:srgbClr val="FFFFFF"/>
          </a:solidFill>
          <a:ln w="7620">
            <a:solidFill>
              <a:srgbClr val="FF7047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406872" y="5834063"/>
            <a:ext cx="2700218" cy="285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55575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Промышленные роботы</a:t>
            </a:r>
            <a:endParaRPr lang="en-US" sz="1750" dirty="0"/>
          </a:p>
        </p:txBody>
      </p:sp>
      <p:sp>
        <p:nvSpPr>
          <p:cNvPr id="12" name="Text 9"/>
          <p:cNvSpPr/>
          <p:nvPr/>
        </p:nvSpPr>
        <p:spPr>
          <a:xfrm>
            <a:off x="6406872" y="6228874"/>
            <a:ext cx="7303056" cy="8765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40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Роботизированные системы, взаимодействующие между собой и адаптирующиеся к изменяющимся условиям. Они могут выполнять опасные задачи, работать в труднодоступных местах и обеспечивать высокую точность операций.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92706" y="476250"/>
            <a:ext cx="4329470" cy="5411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250"/>
              </a:lnSpc>
              <a:buNone/>
            </a:pPr>
            <a:r>
              <a:rPr lang="en-US" sz="3400" dirty="0">
                <a:solidFill>
                  <a:srgbClr val="0C0D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Польза и риски IoT</a:t>
            </a:r>
            <a:endParaRPr lang="en-US" sz="3400" dirty="0"/>
          </a:p>
        </p:txBody>
      </p:sp>
      <p:sp>
        <p:nvSpPr>
          <p:cNvPr id="3" name="Text 1"/>
          <p:cNvSpPr/>
          <p:nvPr/>
        </p:nvSpPr>
        <p:spPr>
          <a:xfrm>
            <a:off x="2815947" y="1450181"/>
            <a:ext cx="2164675" cy="2705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100"/>
              </a:lnSpc>
              <a:buNone/>
            </a:pPr>
            <a:r>
              <a:rPr lang="en-US" sz="1700" dirty="0">
                <a:solidFill>
                  <a:srgbClr val="FFCE4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Преимущества</a:t>
            </a:r>
            <a:endParaRPr lang="en-US" sz="1700" dirty="0"/>
          </a:p>
        </p:txBody>
      </p:sp>
      <p:sp>
        <p:nvSpPr>
          <p:cNvPr id="4" name="Shape 2"/>
          <p:cNvSpPr/>
          <p:nvPr/>
        </p:nvSpPr>
        <p:spPr>
          <a:xfrm>
            <a:off x="692706" y="1915478"/>
            <a:ext cx="6411278" cy="1608415"/>
          </a:xfrm>
          <a:prstGeom prst="roundRect">
            <a:avLst>
              <a:gd name="adj" fmla="val 9691"/>
            </a:avLst>
          </a:prstGeom>
          <a:solidFill>
            <a:srgbClr val="FFFFFF"/>
          </a:solidFill>
          <a:ln w="7620">
            <a:solidFill>
              <a:srgbClr val="FF7047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873443" y="2096214"/>
            <a:ext cx="519470" cy="519470"/>
          </a:xfrm>
          <a:prstGeom prst="roundRect">
            <a:avLst>
              <a:gd name="adj" fmla="val 17600796"/>
            </a:avLst>
          </a:prstGeom>
          <a:solidFill>
            <a:srgbClr val="FF7047"/>
          </a:solidFill>
          <a:ln/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317" y="2209800"/>
            <a:ext cx="233720" cy="292179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873443" y="2788801"/>
            <a:ext cx="6049804" cy="5543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150"/>
              </a:lnSpc>
              <a:buNone/>
            </a:pPr>
            <a:r>
              <a:rPr lang="en-US" sz="1350" b="1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Повышение комфорта</a:t>
            </a:r>
            <a:pPr algn="l" indent="0" marL="0">
              <a:lnSpc>
                <a:spcPts val="2150"/>
              </a:lnSpc>
              <a:buNone/>
            </a:pPr>
            <a:r>
              <a:rPr lang="en-US" sz="13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 – автоматизация рутинных задач и удобное управление устройствами</a:t>
            </a:r>
            <a:endParaRPr lang="en-US" sz="1350" dirty="0"/>
          </a:p>
        </p:txBody>
      </p:sp>
      <p:sp>
        <p:nvSpPr>
          <p:cNvPr id="8" name="Shape 5"/>
          <p:cNvSpPr/>
          <p:nvPr/>
        </p:nvSpPr>
        <p:spPr>
          <a:xfrm>
            <a:off x="692706" y="3697010"/>
            <a:ext cx="6411278" cy="1608415"/>
          </a:xfrm>
          <a:prstGeom prst="roundRect">
            <a:avLst>
              <a:gd name="adj" fmla="val 9691"/>
            </a:avLst>
          </a:prstGeom>
          <a:solidFill>
            <a:srgbClr val="FFFFFF"/>
          </a:solidFill>
          <a:ln w="7620">
            <a:solidFill>
              <a:srgbClr val="FF7047"/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873443" y="3877747"/>
            <a:ext cx="519470" cy="519470"/>
          </a:xfrm>
          <a:prstGeom prst="roundRect">
            <a:avLst>
              <a:gd name="adj" fmla="val 17600796"/>
            </a:avLst>
          </a:prstGeom>
          <a:solidFill>
            <a:srgbClr val="FF7047"/>
          </a:solidFill>
          <a:ln/>
        </p:spPr>
      </p:sp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317" y="3991332"/>
            <a:ext cx="233720" cy="292179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873443" y="4570333"/>
            <a:ext cx="6049804" cy="5543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150"/>
              </a:lnSpc>
              <a:buNone/>
            </a:pPr>
            <a:r>
              <a:rPr lang="en-US" sz="1350" b="1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Улучшение безопасности</a:t>
            </a:r>
            <a:pPr algn="l" indent="0" marL="0">
              <a:lnSpc>
                <a:spcPts val="2150"/>
              </a:lnSpc>
              <a:buNone/>
            </a:pPr>
            <a:r>
              <a:rPr lang="en-US" sz="13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 – системы мониторинга и оповещения о чрезвычайных ситуациях</a:t>
            </a:r>
            <a:endParaRPr lang="en-US" sz="1350" dirty="0"/>
          </a:p>
        </p:txBody>
      </p:sp>
      <p:sp>
        <p:nvSpPr>
          <p:cNvPr id="12" name="Shape 8"/>
          <p:cNvSpPr/>
          <p:nvPr/>
        </p:nvSpPr>
        <p:spPr>
          <a:xfrm>
            <a:off x="692706" y="5478542"/>
            <a:ext cx="6411278" cy="1608415"/>
          </a:xfrm>
          <a:prstGeom prst="roundRect">
            <a:avLst>
              <a:gd name="adj" fmla="val 9691"/>
            </a:avLst>
          </a:prstGeom>
          <a:solidFill>
            <a:srgbClr val="FFFFFF"/>
          </a:solidFill>
          <a:ln w="7620">
            <a:solidFill>
              <a:srgbClr val="FF7047"/>
            </a:solidFill>
            <a:prstDash val="solid"/>
          </a:ln>
        </p:spPr>
      </p:sp>
      <p:sp>
        <p:nvSpPr>
          <p:cNvPr id="13" name="Shape 9"/>
          <p:cNvSpPr/>
          <p:nvPr/>
        </p:nvSpPr>
        <p:spPr>
          <a:xfrm>
            <a:off x="873443" y="5659279"/>
            <a:ext cx="519470" cy="519470"/>
          </a:xfrm>
          <a:prstGeom prst="roundRect">
            <a:avLst>
              <a:gd name="adj" fmla="val 17600796"/>
            </a:avLst>
          </a:prstGeom>
          <a:solidFill>
            <a:srgbClr val="FF7047"/>
          </a:solidFill>
          <a:ln/>
        </p:spPr>
      </p:sp>
      <p:pic>
        <p:nvPicPr>
          <p:cNvPr id="1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317" y="5772864"/>
            <a:ext cx="233720" cy="292179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873443" y="6351865"/>
            <a:ext cx="6049804" cy="5543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150"/>
              </a:lnSpc>
              <a:buNone/>
            </a:pPr>
            <a:r>
              <a:rPr lang="en-US" sz="1350" b="1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Экологические выгоды</a:t>
            </a:r>
            <a:pPr algn="l" indent="0" marL="0">
              <a:lnSpc>
                <a:spcPts val="2150"/>
              </a:lnSpc>
              <a:buNone/>
            </a:pPr>
            <a:r>
              <a:rPr lang="en-US" sz="13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 – оптимизация расхода ресурсов и снижение негативного воздействия на природу</a:t>
            </a:r>
            <a:endParaRPr lang="en-US" sz="1350" dirty="0"/>
          </a:p>
        </p:txBody>
      </p:sp>
      <p:sp>
        <p:nvSpPr>
          <p:cNvPr id="16" name="Text 11"/>
          <p:cNvSpPr/>
          <p:nvPr/>
        </p:nvSpPr>
        <p:spPr>
          <a:xfrm>
            <a:off x="9657278" y="1450181"/>
            <a:ext cx="2164675" cy="2705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100"/>
              </a:lnSpc>
              <a:buNone/>
            </a:pPr>
            <a:r>
              <a:rPr lang="en-US" sz="1700" dirty="0">
                <a:solidFill>
                  <a:srgbClr val="FF704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Риски</a:t>
            </a:r>
            <a:endParaRPr lang="en-US" sz="1700" dirty="0"/>
          </a:p>
        </p:txBody>
      </p:sp>
      <p:sp>
        <p:nvSpPr>
          <p:cNvPr id="17" name="Shape 12"/>
          <p:cNvSpPr/>
          <p:nvPr/>
        </p:nvSpPr>
        <p:spPr>
          <a:xfrm>
            <a:off x="7534037" y="1915478"/>
            <a:ext cx="6411278" cy="1608415"/>
          </a:xfrm>
          <a:prstGeom prst="roundRect">
            <a:avLst>
              <a:gd name="adj" fmla="val 9691"/>
            </a:avLst>
          </a:prstGeom>
          <a:solidFill>
            <a:srgbClr val="FFFFFF"/>
          </a:solidFill>
          <a:ln w="7620">
            <a:solidFill>
              <a:srgbClr val="FF7047"/>
            </a:solidFill>
            <a:prstDash val="solid"/>
          </a:ln>
        </p:spPr>
      </p:sp>
      <p:sp>
        <p:nvSpPr>
          <p:cNvPr id="18" name="Shape 13"/>
          <p:cNvSpPr/>
          <p:nvPr/>
        </p:nvSpPr>
        <p:spPr>
          <a:xfrm>
            <a:off x="7714774" y="2096214"/>
            <a:ext cx="519470" cy="519470"/>
          </a:xfrm>
          <a:prstGeom prst="roundRect">
            <a:avLst>
              <a:gd name="adj" fmla="val 17600796"/>
            </a:avLst>
          </a:prstGeom>
          <a:solidFill>
            <a:srgbClr val="FF7047"/>
          </a:solidFill>
          <a:ln/>
        </p:spPr>
      </p:sp>
      <p:pic>
        <p:nvPicPr>
          <p:cNvPr id="19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649" y="2209800"/>
            <a:ext cx="233720" cy="292179"/>
          </a:xfrm>
          <a:prstGeom prst="rect">
            <a:avLst/>
          </a:prstGeom>
        </p:spPr>
      </p:pic>
      <p:sp>
        <p:nvSpPr>
          <p:cNvPr id="20" name="Text 14"/>
          <p:cNvSpPr/>
          <p:nvPr/>
        </p:nvSpPr>
        <p:spPr>
          <a:xfrm>
            <a:off x="7714774" y="2788801"/>
            <a:ext cx="6049804" cy="5543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150"/>
              </a:lnSpc>
              <a:buNone/>
            </a:pPr>
            <a:r>
              <a:rPr lang="en-US" sz="1350" b="1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Киберугрозы</a:t>
            </a:r>
            <a:pPr algn="l" indent="0" marL="0">
              <a:lnSpc>
                <a:spcPts val="2150"/>
              </a:lnSpc>
              <a:buNone/>
            </a:pPr>
            <a:r>
              <a:rPr lang="en-US" sz="13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 – взлом устройств, кража данных и возможность удаленного управления системами</a:t>
            </a:r>
            <a:endParaRPr lang="en-US" sz="1350" dirty="0"/>
          </a:p>
        </p:txBody>
      </p:sp>
      <p:sp>
        <p:nvSpPr>
          <p:cNvPr id="21" name="Shape 15"/>
          <p:cNvSpPr/>
          <p:nvPr/>
        </p:nvSpPr>
        <p:spPr>
          <a:xfrm>
            <a:off x="7534037" y="3697010"/>
            <a:ext cx="6411278" cy="1608415"/>
          </a:xfrm>
          <a:prstGeom prst="roundRect">
            <a:avLst>
              <a:gd name="adj" fmla="val 9691"/>
            </a:avLst>
          </a:prstGeom>
          <a:solidFill>
            <a:srgbClr val="FFFFFF"/>
          </a:solidFill>
          <a:ln w="7620">
            <a:solidFill>
              <a:srgbClr val="FF7047"/>
            </a:solidFill>
            <a:prstDash val="solid"/>
          </a:ln>
        </p:spPr>
      </p:sp>
      <p:sp>
        <p:nvSpPr>
          <p:cNvPr id="22" name="Shape 16"/>
          <p:cNvSpPr/>
          <p:nvPr/>
        </p:nvSpPr>
        <p:spPr>
          <a:xfrm>
            <a:off x="7714774" y="3877747"/>
            <a:ext cx="519470" cy="519470"/>
          </a:xfrm>
          <a:prstGeom prst="roundRect">
            <a:avLst>
              <a:gd name="adj" fmla="val 17600796"/>
            </a:avLst>
          </a:prstGeom>
          <a:solidFill>
            <a:srgbClr val="FF7047"/>
          </a:solidFill>
          <a:ln/>
        </p:spPr>
      </p:sp>
      <p:pic>
        <p:nvPicPr>
          <p:cNvPr id="23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7649" y="3991332"/>
            <a:ext cx="233720" cy="292179"/>
          </a:xfrm>
          <a:prstGeom prst="rect">
            <a:avLst/>
          </a:prstGeom>
        </p:spPr>
      </p:pic>
      <p:sp>
        <p:nvSpPr>
          <p:cNvPr id="24" name="Text 17"/>
          <p:cNvSpPr/>
          <p:nvPr/>
        </p:nvSpPr>
        <p:spPr>
          <a:xfrm>
            <a:off x="7714774" y="4570333"/>
            <a:ext cx="6049804" cy="5543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150"/>
              </a:lnSpc>
              <a:buNone/>
            </a:pPr>
            <a:r>
              <a:rPr lang="en-US" sz="1350" b="1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Высокая стоимость</a:t>
            </a:r>
            <a:pPr algn="l" indent="0" marL="0">
              <a:lnSpc>
                <a:spcPts val="2150"/>
              </a:lnSpc>
              <a:buNone/>
            </a:pPr>
            <a:r>
              <a:rPr lang="en-US" sz="13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 – значительные затраты на внедрение и обслуживание инфраструктуры</a:t>
            </a:r>
            <a:endParaRPr lang="en-US" sz="1350" dirty="0"/>
          </a:p>
        </p:txBody>
      </p:sp>
      <p:sp>
        <p:nvSpPr>
          <p:cNvPr id="25" name="Shape 18"/>
          <p:cNvSpPr/>
          <p:nvPr/>
        </p:nvSpPr>
        <p:spPr>
          <a:xfrm>
            <a:off x="7534037" y="5478542"/>
            <a:ext cx="6411278" cy="1608415"/>
          </a:xfrm>
          <a:prstGeom prst="roundRect">
            <a:avLst>
              <a:gd name="adj" fmla="val 9691"/>
            </a:avLst>
          </a:prstGeom>
          <a:solidFill>
            <a:srgbClr val="FFFFFF"/>
          </a:solidFill>
          <a:ln w="7620">
            <a:solidFill>
              <a:srgbClr val="FF7047"/>
            </a:solidFill>
            <a:prstDash val="solid"/>
          </a:ln>
        </p:spPr>
      </p:sp>
      <p:sp>
        <p:nvSpPr>
          <p:cNvPr id="26" name="Shape 19"/>
          <p:cNvSpPr/>
          <p:nvPr/>
        </p:nvSpPr>
        <p:spPr>
          <a:xfrm>
            <a:off x="7714774" y="5659279"/>
            <a:ext cx="519470" cy="519470"/>
          </a:xfrm>
          <a:prstGeom prst="roundRect">
            <a:avLst>
              <a:gd name="adj" fmla="val 17600796"/>
            </a:avLst>
          </a:prstGeom>
          <a:solidFill>
            <a:srgbClr val="FF7047"/>
          </a:solidFill>
          <a:ln/>
        </p:spPr>
      </p:sp>
      <p:pic>
        <p:nvPicPr>
          <p:cNvPr id="27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57649" y="5772864"/>
            <a:ext cx="233720" cy="292179"/>
          </a:xfrm>
          <a:prstGeom prst="rect">
            <a:avLst/>
          </a:prstGeom>
        </p:spPr>
      </p:pic>
      <p:sp>
        <p:nvSpPr>
          <p:cNvPr id="28" name="Text 20"/>
          <p:cNvSpPr/>
          <p:nvPr/>
        </p:nvSpPr>
        <p:spPr>
          <a:xfrm>
            <a:off x="7714774" y="6351865"/>
            <a:ext cx="6049804" cy="5543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150"/>
              </a:lnSpc>
              <a:buNone/>
            </a:pPr>
            <a:r>
              <a:rPr lang="en-US" sz="1350" b="1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Технологическая зависимость</a:t>
            </a:r>
            <a:pPr algn="l" indent="0" marL="0">
              <a:lnSpc>
                <a:spcPts val="2150"/>
              </a:lnSpc>
              <a:buNone/>
            </a:pPr>
            <a:r>
              <a:rPr lang="en-US" sz="13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 – уязвимость при сбоях системы и отключении интернета</a:t>
            </a:r>
            <a:endParaRPr lang="en-US" sz="1350" dirty="0"/>
          </a:p>
        </p:txBody>
      </p:sp>
      <p:sp>
        <p:nvSpPr>
          <p:cNvPr id="29" name="Text 21"/>
          <p:cNvSpPr/>
          <p:nvPr/>
        </p:nvSpPr>
        <p:spPr>
          <a:xfrm>
            <a:off x="692706" y="7476530"/>
            <a:ext cx="13244989" cy="2771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150"/>
              </a:lnSpc>
              <a:buNone/>
            </a:pPr>
            <a:r>
              <a:rPr lang="en-US" sz="13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Внедрение IoT требует тщательного анализа баланса между преимуществами и возможными рисками.</a:t>
            </a:r>
            <a:endParaRPr lang="en-US" sz="13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648295"/>
            <a:ext cx="7756565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dirty="0">
                <a:solidFill>
                  <a:srgbClr val="0C0D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Практическая работа в группах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93790" y="1744623"/>
            <a:ext cx="7632025" cy="7939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Разделитесь на группы по 3-4 человека и выполните следующее задание:</a:t>
            </a:r>
            <a:endParaRPr lang="en-US" sz="1950" dirty="0"/>
          </a:p>
        </p:txBody>
      </p:sp>
      <p:sp>
        <p:nvSpPr>
          <p:cNvPr id="4" name="Shape 2"/>
          <p:cNvSpPr/>
          <p:nvPr/>
        </p:nvSpPr>
        <p:spPr>
          <a:xfrm>
            <a:off x="793790" y="2761774"/>
            <a:ext cx="7632025" cy="1669256"/>
          </a:xfrm>
          <a:prstGeom prst="roundRect">
            <a:avLst>
              <a:gd name="adj" fmla="val 10701"/>
            </a:avLst>
          </a:prstGeom>
          <a:solidFill>
            <a:srgbClr val="B6D6FC"/>
          </a:solidFill>
          <a:ln/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2148" y="3036451"/>
            <a:ext cx="310039" cy="248007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500545" y="3009662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Задание</a:t>
            </a:r>
            <a:endParaRPr lang="en-US" sz="1950" dirty="0"/>
          </a:p>
        </p:txBody>
      </p:sp>
      <p:sp>
        <p:nvSpPr>
          <p:cNvPr id="7" name="Text 4"/>
          <p:cNvSpPr/>
          <p:nvPr/>
        </p:nvSpPr>
        <p:spPr>
          <a:xfrm>
            <a:off x="1500545" y="3518178"/>
            <a:ext cx="6726912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Составьте схему «умного объекта» (школа, дом, город или завод), используя принципы IoT.</a:t>
            </a:r>
            <a:endParaRPr lang="en-US" sz="1550" dirty="0"/>
          </a:p>
        </p:txBody>
      </p:sp>
      <p:sp>
        <p:nvSpPr>
          <p:cNvPr id="8" name="Text 5"/>
          <p:cNvSpPr/>
          <p:nvPr/>
        </p:nvSpPr>
        <p:spPr>
          <a:xfrm>
            <a:off x="793790" y="4654272"/>
            <a:ext cx="763202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500"/>
              </a:lnSpc>
              <a:buSzPct val="100000"/>
              <a:buFont typeface="+mj-lt"/>
              <a:buAutoNum type="arabicPeriod" startAt="1"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Выберите объект для «умной» модернизации</a:t>
            </a:r>
            <a:endParaRPr lang="en-US" sz="1550" dirty="0"/>
          </a:p>
        </p:txBody>
      </p:sp>
      <p:sp>
        <p:nvSpPr>
          <p:cNvPr id="9" name="Text 6"/>
          <p:cNvSpPr/>
          <p:nvPr/>
        </p:nvSpPr>
        <p:spPr>
          <a:xfrm>
            <a:off x="793790" y="5041225"/>
            <a:ext cx="763202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500"/>
              </a:lnSpc>
              <a:buSzPct val="100000"/>
              <a:buFont typeface="+mj-lt"/>
              <a:buAutoNum type="arabicPeriod" startAt="2"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Определите, какие процессы можно автоматизировать</a:t>
            </a:r>
            <a:endParaRPr lang="en-US" sz="1550" dirty="0"/>
          </a:p>
        </p:txBody>
      </p:sp>
      <p:sp>
        <p:nvSpPr>
          <p:cNvPr id="10" name="Text 7"/>
          <p:cNvSpPr/>
          <p:nvPr/>
        </p:nvSpPr>
        <p:spPr>
          <a:xfrm>
            <a:off x="793790" y="5428178"/>
            <a:ext cx="763202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500"/>
              </a:lnSpc>
              <a:buSzPct val="100000"/>
              <a:buFont typeface="+mj-lt"/>
              <a:buAutoNum type="arabicPeriod" startAt="3"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Продумайте, какие датчики понадобятся</a:t>
            </a:r>
            <a:endParaRPr lang="en-US" sz="1550" dirty="0"/>
          </a:p>
        </p:txBody>
      </p:sp>
      <p:sp>
        <p:nvSpPr>
          <p:cNvPr id="11" name="Text 8"/>
          <p:cNvSpPr/>
          <p:nvPr/>
        </p:nvSpPr>
        <p:spPr>
          <a:xfrm>
            <a:off x="793790" y="5815132"/>
            <a:ext cx="763202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500"/>
              </a:lnSpc>
              <a:buSzPct val="100000"/>
              <a:buFont typeface="+mj-lt"/>
              <a:buAutoNum type="arabicPeriod" startAt="4"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Опишите, как будут обрабатываться данные</a:t>
            </a:r>
            <a:endParaRPr lang="en-US" sz="1550" dirty="0"/>
          </a:p>
        </p:txBody>
      </p:sp>
      <p:sp>
        <p:nvSpPr>
          <p:cNvPr id="12" name="Text 9"/>
          <p:cNvSpPr/>
          <p:nvPr/>
        </p:nvSpPr>
        <p:spPr>
          <a:xfrm>
            <a:off x="793790" y="6202085"/>
            <a:ext cx="763202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500"/>
              </a:lnSpc>
              <a:buSzPct val="100000"/>
              <a:buFont typeface="+mj-lt"/>
              <a:buAutoNum type="arabicPeriod" startAt="5"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Укажите, какие действия будут выполняться</a:t>
            </a:r>
            <a:endParaRPr lang="en-US" sz="1550" dirty="0"/>
          </a:p>
        </p:txBody>
      </p:sp>
      <p:sp>
        <p:nvSpPr>
          <p:cNvPr id="13" name="Text 10"/>
          <p:cNvSpPr/>
          <p:nvPr/>
        </p:nvSpPr>
        <p:spPr>
          <a:xfrm>
            <a:off x="793790" y="6589038"/>
            <a:ext cx="763202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500"/>
              </a:lnSpc>
              <a:buSzPct val="100000"/>
              <a:buFont typeface="+mj-lt"/>
              <a:buAutoNum type="arabicPeriod" startAt="6"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Подготовьтесь представить свой проект классу</a:t>
            </a:r>
            <a:endParaRPr lang="en-US" sz="1550" dirty="0"/>
          </a:p>
        </p:txBody>
      </p:sp>
      <p:sp>
        <p:nvSpPr>
          <p:cNvPr id="14" name="Text 11"/>
          <p:cNvSpPr/>
          <p:nvPr/>
        </p:nvSpPr>
        <p:spPr>
          <a:xfrm>
            <a:off x="793790" y="7085171"/>
            <a:ext cx="763202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55575A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Время на выполнение: 15 минут</a:t>
            </a:r>
            <a:endParaRPr lang="en-US" sz="1550" dirty="0"/>
          </a:p>
        </p:txBody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7543" y="1789271"/>
            <a:ext cx="4926568" cy="492656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2025-08-25T01:56:38Z</dcterms:created>
  <dcterms:modified xsi:type="dcterms:W3CDTF">2025-08-25T01:56:38Z</dcterms:modified>
</cp:coreProperties>
</file>