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sldIdLst>
    <p:sldId id="275" r:id="rId2"/>
    <p:sldId id="258" r:id="rId3"/>
    <p:sldId id="259" r:id="rId4"/>
    <p:sldId id="260" r:id="rId5"/>
    <p:sldId id="261" r:id="rId6"/>
    <p:sldId id="276" r:id="rId7"/>
    <p:sldId id="274" r:id="rId8"/>
    <p:sldId id="277" r:id="rId9"/>
    <p:sldId id="278" r:id="rId10"/>
    <p:sldId id="279" r:id="rId11"/>
    <p:sldId id="280" r:id="rId12"/>
    <p:sldId id="263" r:id="rId13"/>
    <p:sldId id="282" r:id="rId14"/>
    <p:sldId id="283" r:id="rId15"/>
    <p:sldId id="284" r:id="rId16"/>
    <p:sldId id="264" r:id="rId17"/>
    <p:sldId id="266" r:id="rId18"/>
    <p:sldId id="267" r:id="rId19"/>
    <p:sldId id="268" r:id="rId20"/>
    <p:sldId id="271"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144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1AE41-D584-4960-A93A-0632963BD0A0}" type="datetimeFigureOut">
              <a:rPr lang="ru-RU" smtClean="0"/>
              <a:pPr/>
              <a:t>14.06.2024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EF953-6D66-4C66-A889-3AD054425C5C}" type="slidenum">
              <a:rPr lang="ru-RU" smtClean="0"/>
              <a:pPr/>
              <a:t>‹#›</a:t>
            </a:fld>
            <a:endParaRPr lang="ru-RU"/>
          </a:p>
        </p:txBody>
      </p:sp>
    </p:spTree>
    <p:extLst>
      <p:ext uri="{BB962C8B-B14F-4D97-AF65-F5344CB8AC3E}">
        <p14:creationId xmlns:p14="http://schemas.microsoft.com/office/powerpoint/2010/main" xmlns="" val="81114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D534EEE-295C-42C1-BE51-3FEABE45661D}" type="datetimeFigureOut">
              <a:rPr lang="ru-RU" smtClean="0"/>
              <a:pPr/>
              <a:t>14.06.2024</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3C641B09-ECBA-428D-A54E-C72994B819E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534EEE-295C-42C1-BE51-3FEABE45661D}" type="datetimeFigureOut">
              <a:rPr lang="ru-RU" smtClean="0"/>
              <a:pPr/>
              <a:t>14.06.2024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641B09-ECBA-428D-A54E-C72994B819E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CD534EEE-295C-42C1-BE51-3FEABE45661D}" type="datetimeFigureOut">
              <a:rPr lang="ru-RU" smtClean="0"/>
              <a:pPr/>
              <a:t>14.06.2024</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3C641B09-ECBA-428D-A54E-C72994B819E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CD534EEE-295C-42C1-BE51-3FEABE45661D}" type="datetimeFigureOut">
              <a:rPr lang="ru-RU" smtClean="0"/>
              <a:pPr/>
              <a:t>14.06.2024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3C641B09-ECBA-428D-A54E-C72994B819EF}"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D534EEE-295C-42C1-BE51-3FEABE45661D}" type="datetimeFigureOut">
              <a:rPr lang="ru-RU" smtClean="0"/>
              <a:pPr/>
              <a:t>14.06.2024</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C641B09-ECBA-428D-A54E-C72994B819EF}"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CD534EEE-295C-42C1-BE51-3FEABE45661D}" type="datetimeFigureOut">
              <a:rPr lang="ru-RU" smtClean="0"/>
              <a:pPr/>
              <a:t>14.06.2024</a:t>
            </a:fld>
            <a:endParaRPr lang="ru-RU"/>
          </a:p>
        </p:txBody>
      </p:sp>
      <p:sp>
        <p:nvSpPr>
          <p:cNvPr id="10" name="Номер слайда 9"/>
          <p:cNvSpPr>
            <a:spLocks noGrp="1"/>
          </p:cNvSpPr>
          <p:nvPr>
            <p:ph type="sldNum" sz="quarter" idx="16"/>
          </p:nvPr>
        </p:nvSpPr>
        <p:spPr/>
        <p:txBody>
          <a:bodyPr rtlCol="0"/>
          <a:lstStyle/>
          <a:p>
            <a:fld id="{3C641B09-ECBA-428D-A54E-C72994B819EF}"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CD534EEE-295C-42C1-BE51-3FEABE45661D}" type="datetimeFigureOut">
              <a:rPr lang="ru-RU" smtClean="0"/>
              <a:pPr/>
              <a:t>14.06.2024</a:t>
            </a:fld>
            <a:endParaRPr lang="ru-RU"/>
          </a:p>
        </p:txBody>
      </p:sp>
      <p:sp>
        <p:nvSpPr>
          <p:cNvPr id="12" name="Номер слайда 11"/>
          <p:cNvSpPr>
            <a:spLocks noGrp="1"/>
          </p:cNvSpPr>
          <p:nvPr>
            <p:ph type="sldNum" sz="quarter" idx="16"/>
          </p:nvPr>
        </p:nvSpPr>
        <p:spPr/>
        <p:txBody>
          <a:bodyPr rtlCol="0"/>
          <a:lstStyle/>
          <a:p>
            <a:fld id="{3C641B09-ECBA-428D-A54E-C72994B819EF}"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D534EEE-295C-42C1-BE51-3FEABE45661D}" type="datetimeFigureOut">
              <a:rPr lang="ru-RU" smtClean="0"/>
              <a:pPr/>
              <a:t>14.06.2024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3C641B09-ECBA-428D-A54E-C72994B819E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534EEE-295C-42C1-BE51-3FEABE45661D}" type="datetimeFigureOut">
              <a:rPr lang="ru-RU" smtClean="0"/>
              <a:pPr/>
              <a:t>14.06.2024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3C641B09-ECBA-428D-A54E-C72994B819E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D534EEE-295C-42C1-BE51-3FEABE45661D}" type="datetimeFigureOut">
              <a:rPr lang="ru-RU" smtClean="0"/>
              <a:pPr/>
              <a:t>14.06.2024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3C641B09-ECBA-428D-A54E-C72994B819EF}"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CD534EEE-295C-42C1-BE51-3FEABE45661D}" type="datetimeFigureOut">
              <a:rPr lang="ru-RU" smtClean="0"/>
              <a:pPr/>
              <a:t>14.06.2024</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3C641B09-ECBA-428D-A54E-C72994B819EF}"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D534EEE-295C-42C1-BE51-3FEABE45661D}" type="datetimeFigureOut">
              <a:rPr lang="ru-RU" smtClean="0"/>
              <a:pPr/>
              <a:t>14.06.2024</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C641B09-ECBA-428D-A54E-C72994B819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620688"/>
            <a:ext cx="8229600" cy="3168352"/>
          </a:xfrm>
        </p:spPr>
        <p:txBody>
          <a:bodyPr>
            <a:normAutofit fontScale="90000"/>
          </a:bodyPr>
          <a:lstStyle/>
          <a:p>
            <a:pPr algn="ctr">
              <a:lnSpc>
                <a:spcPct val="115000"/>
              </a:lnSpc>
            </a:pPr>
            <a:r>
              <a:rPr lang="ru-RU" sz="4000" b="1" dirty="0" smtClean="0">
                <a:solidFill>
                  <a:srgbClr val="002060"/>
                </a:solidFill>
                <a:latin typeface="Times New Roman"/>
                <a:ea typeface="Calibri"/>
                <a:cs typeface="Times New Roman"/>
              </a:rPr>
              <a:t> </a:t>
            </a:r>
            <a:r>
              <a:rPr lang="ru-RU" sz="4000" b="1" dirty="0" smtClean="0">
                <a:solidFill>
                  <a:schemeClr val="tx1"/>
                </a:solidFill>
                <a:latin typeface="Times New Roman"/>
                <a:ea typeface="Calibri"/>
                <a:cs typeface="Times New Roman"/>
              </a:rPr>
              <a:t>«</a:t>
            </a:r>
            <a:r>
              <a:rPr lang="ru-RU" sz="4000" b="1" dirty="0" smtClean="0">
                <a:solidFill>
                  <a:schemeClr val="tx1"/>
                </a:solidFill>
                <a:latin typeface="Times New Roman" pitchFamily="18" charset="0"/>
                <a:cs typeface="Times New Roman" pitchFamily="18" charset="0"/>
              </a:rPr>
              <a:t>Дидактические игры как средство развития познавательных способностей детей среднего дошкольного возраста»</a:t>
            </a:r>
            <a:r>
              <a:rPr lang="ru-RU" sz="4000" dirty="0" smtClean="0"/>
              <a:t/>
            </a:r>
            <a:br>
              <a:rPr lang="ru-RU" sz="4000" dirty="0" smtClean="0"/>
            </a:br>
            <a:r>
              <a:rPr lang="ru-RU" sz="3600" dirty="0" smtClean="0">
                <a:solidFill>
                  <a:srgbClr val="002060"/>
                </a:solidFill>
                <a:latin typeface="Times New Roman"/>
                <a:ea typeface="Calibri"/>
                <a:cs typeface="Times New Roman"/>
              </a:rPr>
              <a:t/>
            </a:r>
            <a:br>
              <a:rPr lang="ru-RU" sz="3600" dirty="0" smtClean="0">
                <a:solidFill>
                  <a:srgbClr val="002060"/>
                </a:solidFill>
                <a:latin typeface="Times New Roman"/>
                <a:ea typeface="Calibri"/>
                <a:cs typeface="Times New Roman"/>
              </a:rPr>
            </a:br>
            <a:r>
              <a:rPr lang="ru-RU" dirty="0" smtClean="0">
                <a:latin typeface="Times New Roman"/>
                <a:ea typeface="Calibri"/>
                <a:cs typeface="Times New Roman"/>
              </a:rPr>
              <a:t> </a:t>
            </a:r>
            <a:endParaRPr lang="ru-RU" sz="3600" dirty="0">
              <a:effectLst/>
              <a:latin typeface="Calibri"/>
              <a:ea typeface="Calibri"/>
              <a:cs typeface="Times New Roman"/>
            </a:endParaRPr>
          </a:p>
        </p:txBody>
      </p:sp>
      <p:sp>
        <p:nvSpPr>
          <p:cNvPr id="5" name="TextBox 4"/>
          <p:cNvSpPr txBox="1"/>
          <p:nvPr/>
        </p:nvSpPr>
        <p:spPr>
          <a:xfrm>
            <a:off x="3923928" y="5915600"/>
            <a:ext cx="5140797" cy="523220"/>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Воспитатель: Корнилова О.В.</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286651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51520" y="0"/>
            <a:ext cx="8712968" cy="5805264"/>
          </a:xfrm>
        </p:spPr>
        <p:txBody>
          <a:bodyPr>
            <a:normAutofit/>
          </a:bodyPr>
          <a:lstStyle/>
          <a:p>
            <a:r>
              <a:rPr lang="ru-RU" sz="3200" b="1" dirty="0" smtClean="0">
                <a:solidFill>
                  <a:schemeClr val="tx1"/>
                </a:solidFill>
                <a:latin typeface="Times New Roman" pitchFamily="18" charset="0"/>
                <a:cs typeface="Times New Roman" pitchFamily="18" charset="0"/>
              </a:rPr>
              <a:t>                         Словесные игры</a:t>
            </a:r>
            <a:br>
              <a:rPr lang="ru-RU" sz="3200" b="1" dirty="0" smtClean="0">
                <a:solidFill>
                  <a:schemeClr val="tx1"/>
                </a:solidFill>
                <a:latin typeface="Times New Roman" pitchFamily="18" charset="0"/>
                <a:cs typeface="Times New Roman" pitchFamily="18" charset="0"/>
              </a:rPr>
            </a:br>
            <a:r>
              <a:rPr lang="ru-RU" sz="3200" dirty="0" smtClean="0"/>
              <a:t> </a:t>
            </a:r>
            <a:r>
              <a:rPr lang="ru-RU" sz="3200" dirty="0" smtClean="0">
                <a:solidFill>
                  <a:schemeClr val="tx1"/>
                </a:solidFill>
                <a:latin typeface="Times New Roman" pitchFamily="18" charset="0"/>
                <a:cs typeface="Times New Roman" pitchFamily="18" charset="0"/>
              </a:rPr>
              <a:t>Словесные дидактические игры развивают умение внимательно слушать, действовать согласно инструкции, быстро находить нужный ответ на поставленный вопрос, точно формулировать свои мысли, применять знания в соответствии с поставленной задачей.</a:t>
            </a:r>
            <a:endParaRPr lang="ru-RU"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0588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77645" cy="6858000"/>
          </a:xfrm>
          <a:prstGeom prst="rect">
            <a:avLst/>
          </a:prstGeom>
        </p:spPr>
      </p:pic>
      <p:sp>
        <p:nvSpPr>
          <p:cNvPr id="2" name="Заголовок 1"/>
          <p:cNvSpPr>
            <a:spLocks noGrp="1"/>
          </p:cNvSpPr>
          <p:nvPr>
            <p:ph type="title"/>
          </p:nvPr>
        </p:nvSpPr>
        <p:spPr>
          <a:xfrm>
            <a:off x="467544" y="0"/>
            <a:ext cx="8676456" cy="5301208"/>
          </a:xfrm>
        </p:spPr>
        <p:txBody>
          <a:bodyPr>
            <a:normAutofit fontScale="90000"/>
          </a:bodyPr>
          <a:lstStyle/>
          <a:p>
            <a:r>
              <a:rPr lang="ru-RU" b="1" dirty="0" smtClean="0">
                <a:solidFill>
                  <a:schemeClr val="tx1"/>
                </a:solidFill>
                <a:latin typeface="Times New Roman" pitchFamily="18" charset="0"/>
                <a:cs typeface="Times New Roman" pitchFamily="18" charset="0"/>
              </a:rPr>
              <a:t>Организация дидактических игр  осуществляется в трёх основных направлениях: </a:t>
            </a:r>
            <a:br>
              <a:rPr lang="ru-RU" b="1"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1. Подготовка к проведению дидактической игры.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2. Проведение дидактической игры.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3. Анализ дидактической игры.</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72663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67544" y="116632"/>
            <a:ext cx="8496944" cy="6741368"/>
          </a:xfrm>
        </p:spPr>
        <p:txBody>
          <a:bodyPr>
            <a:noAutofit/>
          </a:bodyPr>
          <a:lstStyle/>
          <a:p>
            <a:pPr>
              <a:lnSpc>
                <a:spcPct val="115000"/>
              </a:lnSpc>
              <a:spcAft>
                <a:spcPts val="1000"/>
              </a:spcAft>
            </a:pPr>
            <a:r>
              <a:rPr lang="ru-RU" sz="2800" b="1" dirty="0" smtClean="0">
                <a:solidFill>
                  <a:schemeClr val="tx1"/>
                </a:solidFill>
                <a:latin typeface="Times New Roman" pitchFamily="18" charset="0"/>
                <a:cs typeface="Times New Roman" pitchFamily="18" charset="0"/>
              </a:rPr>
              <a:t>В подготовку к проведению дидактической игры входят: </a:t>
            </a: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отбор игры в соответствии с задачами воспитания и обучения;</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 установление соответствия отобранной игры программным требованиям воспитания и обучения детей определённой возрастной группы;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определение наиболее удобного времени проведения дидактические игры;</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выбор места для игры;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определение кол-ва играющих;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подготовка необходимого дидактического материала для игры. </a:t>
            </a:r>
            <a:br>
              <a:rPr lang="ru-RU" sz="2800" dirty="0" smtClean="0">
                <a:solidFill>
                  <a:schemeClr val="tx1"/>
                </a:solidFill>
                <a:latin typeface="Times New Roman" pitchFamily="18" charset="0"/>
                <a:cs typeface="Times New Roman" pitchFamily="18" charset="0"/>
              </a:rPr>
            </a:br>
            <a:endParaRPr lang="ru-RU" sz="2800" b="1" dirty="0">
              <a:solidFill>
                <a:schemeClr val="tx1"/>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3359045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95536" y="188640"/>
            <a:ext cx="8291264" cy="6669360"/>
          </a:xfrm>
        </p:spPr>
        <p:txBody>
          <a:bodyPr>
            <a:normAutofit/>
          </a:bodyPr>
          <a:lstStyle/>
          <a:p>
            <a:r>
              <a:rPr lang="ru-RU" sz="3200" b="1" dirty="0" smtClean="0">
                <a:solidFill>
                  <a:schemeClr val="tx1"/>
                </a:solidFill>
                <a:latin typeface="Times New Roman" pitchFamily="18" charset="0"/>
                <a:cs typeface="Times New Roman" pitchFamily="18" charset="0"/>
              </a:rPr>
              <a:t>Проведение дидактических игр включает: </a:t>
            </a:r>
            <a:br>
              <a:rPr lang="ru-RU" sz="3200" b="1"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ознакомление детей с содержанием игры, с дидактическим материалом, который будет использован в игре; </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объяснение хода и правил игры; </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показ игровых действий, в процессе которых воспитатель учит детей правильно выполнять действия; </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определение роли воспитателя в игре, его участие в качестве играющего, болельщика или арбитра.</a:t>
            </a:r>
            <a:endParaRPr lang="ru-RU"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37997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51520" y="-243408"/>
            <a:ext cx="8568952" cy="7416824"/>
          </a:xfrm>
        </p:spPr>
        <p:txBody>
          <a:bodyPr>
            <a:noAutofit/>
          </a:bodyPr>
          <a:lstStyle/>
          <a:p>
            <a:r>
              <a:rPr lang="ru-RU" sz="2800" b="1" dirty="0" smtClean="0">
                <a:solidFill>
                  <a:schemeClr val="tx1"/>
                </a:solidFill>
                <a:latin typeface="Times New Roman" pitchFamily="18" charset="0"/>
                <a:cs typeface="Times New Roman" pitchFamily="18" charset="0"/>
              </a:rPr>
              <a:t>Анализ дидактической игры. Подведение итогов игры</a:t>
            </a:r>
            <a:r>
              <a:rPr lang="ru-RU" sz="2800" dirty="0" smtClean="0">
                <a:solidFill>
                  <a:schemeClr val="tx1"/>
                </a:solidFill>
                <a:latin typeface="Times New Roman" pitchFamily="18" charset="0"/>
                <a:cs typeface="Times New Roman" pitchFamily="18" charset="0"/>
              </a:rPr>
              <a:t>.</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При подведении итогов воспитатель подчёркивает, что путь к победе возможен только через преодоление трудностей, внимание и дисциплинированность. Анализ проведённой игры направлен на выявление приёмов её подготовки и проведения: какие приёмы оказались эффективными в достижении поставленной цели, что не сработало и почему. Это поможет совершенствовать как подготовку, так и сам процесс проведения игры, избежать впоследствии ошибок.</a:t>
            </a:r>
            <a:endParaRPr lang="ru-RU"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89460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31122"/>
            <a:ext cx="9144000" cy="6858000"/>
          </a:xfrm>
          <a:prstGeom prst="rect">
            <a:avLst/>
          </a:prstGeom>
        </p:spPr>
      </p:pic>
      <p:sp>
        <p:nvSpPr>
          <p:cNvPr id="2" name="Заголовок 1"/>
          <p:cNvSpPr>
            <a:spLocks noGrp="1"/>
          </p:cNvSpPr>
          <p:nvPr>
            <p:ph type="title"/>
          </p:nvPr>
        </p:nvSpPr>
        <p:spPr/>
        <p:txBody>
          <a:bodyPr>
            <a:normAutofit/>
          </a:bodyPr>
          <a:lstStyle/>
          <a:p>
            <a:r>
              <a:rPr lang="ru-RU" sz="3200" b="1" dirty="0" smtClean="0">
                <a:solidFill>
                  <a:schemeClr val="tx1"/>
                </a:solidFill>
                <a:latin typeface="Times New Roman" panose="02020603050405020304" pitchFamily="18" charset="0"/>
                <a:cs typeface="Times New Roman" panose="02020603050405020304" pitchFamily="18" charset="0"/>
              </a:rPr>
              <a:t>Игра </a:t>
            </a:r>
            <a:r>
              <a:rPr lang="ru-RU" sz="3200" b="1" dirty="0" smtClean="0">
                <a:solidFill>
                  <a:schemeClr val="tx1"/>
                </a:solidFill>
                <a:latin typeface="Times New Roman" panose="02020603050405020304" pitchFamily="18" charset="0"/>
                <a:cs typeface="Times New Roman" panose="02020603050405020304" pitchFamily="18" charset="0"/>
              </a:rPr>
              <a:t>«</a:t>
            </a:r>
            <a:r>
              <a:rPr lang="ru-RU" sz="3200" b="1" dirty="0" smtClean="0">
                <a:solidFill>
                  <a:schemeClr val="tx1"/>
                </a:solidFill>
                <a:latin typeface="Times New Roman" panose="02020603050405020304" pitchFamily="18" charset="0"/>
                <a:cs typeface="Times New Roman" panose="02020603050405020304" pitchFamily="18" charset="0"/>
              </a:rPr>
              <a:t>Веселый счет</a:t>
            </a:r>
            <a:r>
              <a:rPr lang="ru-RU" sz="3200" b="1" dirty="0" smtClean="0">
                <a:solidFill>
                  <a:schemeClr val="tx1"/>
                </a:solidFill>
                <a:latin typeface="Times New Roman" panose="02020603050405020304" pitchFamily="18" charset="0"/>
                <a:cs typeface="Times New Roman" panose="02020603050405020304" pitchFamily="18" charset="0"/>
              </a:rPr>
              <a:t>»</a:t>
            </a:r>
            <a:endParaRPr lang="ru-RU" sz="3200" b="1" dirty="0">
              <a:solidFill>
                <a:schemeClr val="tx1"/>
              </a:solidFill>
              <a:latin typeface="Times New Roman" panose="02020603050405020304" pitchFamily="18" charset="0"/>
              <a:cs typeface="Times New Roman" panose="02020603050405020304" pitchFamily="18" charset="0"/>
            </a:endParaRPr>
          </a:p>
        </p:txBody>
      </p:sp>
      <p:pic>
        <p:nvPicPr>
          <p:cNvPr id="1027" name="Picture 3" descr="C:\Users\Алексей\Desktop\Новая папка (3)\IMG_20240614_180526 (1).JPG"/>
          <p:cNvPicPr>
            <a:picLocks noChangeAspect="1" noChangeArrowheads="1"/>
          </p:cNvPicPr>
          <p:nvPr/>
        </p:nvPicPr>
        <p:blipFill>
          <a:blip r:embed="rId3" cstate="print"/>
          <a:srcRect/>
          <a:stretch>
            <a:fillRect/>
          </a:stretch>
        </p:blipFill>
        <p:spPr bwMode="auto">
          <a:xfrm>
            <a:off x="4788024" y="980728"/>
            <a:ext cx="3816424" cy="2693362"/>
          </a:xfrm>
          <a:prstGeom prst="rect">
            <a:avLst/>
          </a:prstGeom>
          <a:noFill/>
        </p:spPr>
      </p:pic>
      <p:pic>
        <p:nvPicPr>
          <p:cNvPr id="1029" name="Picture 5" descr="C:\Users\Алексей\Downloads\IMG_20240614_181324.JPG"/>
          <p:cNvPicPr>
            <a:picLocks noChangeAspect="1" noChangeArrowheads="1"/>
          </p:cNvPicPr>
          <p:nvPr/>
        </p:nvPicPr>
        <p:blipFill>
          <a:blip r:embed="rId4" cstate="print"/>
          <a:srcRect/>
          <a:stretch>
            <a:fillRect/>
          </a:stretch>
        </p:blipFill>
        <p:spPr bwMode="auto">
          <a:xfrm>
            <a:off x="971600" y="1484784"/>
            <a:ext cx="3421686" cy="4392488"/>
          </a:xfrm>
          <a:prstGeom prst="rect">
            <a:avLst/>
          </a:prstGeom>
          <a:noFill/>
        </p:spPr>
      </p:pic>
    </p:spTree>
    <p:extLst>
      <p:ext uri="{BB962C8B-B14F-4D97-AF65-F5344CB8AC3E}">
        <p14:creationId xmlns:p14="http://schemas.microsoft.com/office/powerpoint/2010/main" xmlns="" val="1200820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90032" y="188640"/>
            <a:ext cx="7772400" cy="1872208"/>
          </a:xfrm>
        </p:spPr>
        <p:txBody>
          <a:bodyPr>
            <a:normAutofit/>
          </a:bodyPr>
          <a:lstStyle/>
          <a:p>
            <a:pPr>
              <a:lnSpc>
                <a:spcPct val="115000"/>
              </a:lnSpc>
              <a:spcAft>
                <a:spcPts val="1000"/>
              </a:spcAft>
            </a:pPr>
            <a:r>
              <a:rPr lang="ru-RU" sz="3200" b="1" dirty="0" smtClean="0">
                <a:solidFill>
                  <a:schemeClr val="tx1"/>
                </a:solidFill>
                <a:latin typeface="Times New Roman" panose="02020603050405020304" pitchFamily="18" charset="0"/>
                <a:cs typeface="Times New Roman" panose="02020603050405020304" pitchFamily="18" charset="0"/>
              </a:rPr>
              <a:t>         Игра «Бильбоке»</a:t>
            </a: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C:\Users\Алексей\Desktop\Новая папка (3)\IMG_20240614_175340.JPG"/>
          <p:cNvPicPr>
            <a:picLocks noChangeAspect="1" noChangeArrowheads="1"/>
          </p:cNvPicPr>
          <p:nvPr/>
        </p:nvPicPr>
        <p:blipFill>
          <a:blip r:embed="rId3" cstate="print"/>
          <a:srcRect/>
          <a:stretch>
            <a:fillRect/>
          </a:stretch>
        </p:blipFill>
        <p:spPr bwMode="auto">
          <a:xfrm>
            <a:off x="5220072" y="1052736"/>
            <a:ext cx="3359184" cy="3219219"/>
          </a:xfrm>
          <a:prstGeom prst="rect">
            <a:avLst/>
          </a:prstGeom>
          <a:noFill/>
        </p:spPr>
      </p:pic>
      <p:pic>
        <p:nvPicPr>
          <p:cNvPr id="2051" name="Picture 3" descr="C:\Users\Алексей\Desktop\Новая папка (3)\IMG_20240614_172330 (1).JPG"/>
          <p:cNvPicPr>
            <a:picLocks noChangeAspect="1" noChangeArrowheads="1"/>
          </p:cNvPicPr>
          <p:nvPr/>
        </p:nvPicPr>
        <p:blipFill>
          <a:blip r:embed="rId4" cstate="print"/>
          <a:srcRect/>
          <a:stretch>
            <a:fillRect/>
          </a:stretch>
        </p:blipFill>
        <p:spPr bwMode="auto">
          <a:xfrm>
            <a:off x="1686088" y="1772816"/>
            <a:ext cx="2778305" cy="4248472"/>
          </a:xfrm>
          <a:prstGeom prst="rect">
            <a:avLst/>
          </a:prstGeom>
          <a:noFill/>
        </p:spPr>
      </p:pic>
    </p:spTree>
    <p:extLst>
      <p:ext uri="{BB962C8B-B14F-4D97-AF65-F5344CB8AC3E}">
        <p14:creationId xmlns:p14="http://schemas.microsoft.com/office/powerpoint/2010/main" xmlns="" val="2762584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763688" y="260648"/>
            <a:ext cx="7056784" cy="792088"/>
          </a:xfrm>
        </p:spPr>
        <p:txBody>
          <a:bodyPr>
            <a:normAutofit/>
          </a:bodyPr>
          <a:lstStyle/>
          <a:p>
            <a:r>
              <a:rPr lang="ru-RU" sz="3200" b="1" dirty="0" smtClean="0">
                <a:solidFill>
                  <a:schemeClr val="tx1"/>
                </a:solidFill>
                <a:latin typeface="Times New Roman" panose="02020603050405020304" pitchFamily="18" charset="0"/>
                <a:cs typeface="Times New Roman" panose="02020603050405020304" pitchFamily="18" charset="0"/>
              </a:rPr>
              <a:t>Игра </a:t>
            </a:r>
            <a:r>
              <a:rPr lang="ru-RU" sz="3200" b="1" dirty="0" smtClean="0">
                <a:solidFill>
                  <a:schemeClr val="tx1"/>
                </a:solidFill>
                <a:latin typeface="Times New Roman" panose="02020603050405020304" pitchFamily="18" charset="0"/>
                <a:cs typeface="Times New Roman" panose="02020603050405020304" pitchFamily="18" charset="0"/>
              </a:rPr>
              <a:t>«Геометрические фигуры»</a:t>
            </a: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C:\Users\Алексей\Desktop\Новая папка (3)\IMG_20240521_160406.jpg"/>
          <p:cNvPicPr>
            <a:picLocks noChangeAspect="1" noChangeArrowheads="1"/>
          </p:cNvPicPr>
          <p:nvPr/>
        </p:nvPicPr>
        <p:blipFill>
          <a:blip r:embed="rId3" cstate="print"/>
          <a:srcRect/>
          <a:stretch>
            <a:fillRect/>
          </a:stretch>
        </p:blipFill>
        <p:spPr bwMode="auto">
          <a:xfrm>
            <a:off x="899592" y="2132856"/>
            <a:ext cx="3168352" cy="4224469"/>
          </a:xfrm>
          <a:prstGeom prst="rect">
            <a:avLst/>
          </a:prstGeom>
          <a:noFill/>
        </p:spPr>
      </p:pic>
      <p:pic>
        <p:nvPicPr>
          <p:cNvPr id="3075" name="Picture 3" descr="C:\Users\Алексей\Desktop\фото игр\игры с пуговицами и скрепками\ПУГОВИЦЫ геометр. фигуры 3.jpg"/>
          <p:cNvPicPr>
            <a:picLocks noChangeAspect="1" noChangeArrowheads="1"/>
          </p:cNvPicPr>
          <p:nvPr/>
        </p:nvPicPr>
        <p:blipFill>
          <a:blip r:embed="rId4" cstate="print"/>
          <a:srcRect/>
          <a:stretch>
            <a:fillRect/>
          </a:stretch>
        </p:blipFill>
        <p:spPr bwMode="auto">
          <a:xfrm>
            <a:off x="4716016" y="1412776"/>
            <a:ext cx="3537187" cy="2757900"/>
          </a:xfrm>
          <a:prstGeom prst="rect">
            <a:avLst/>
          </a:prstGeom>
          <a:noFill/>
        </p:spPr>
      </p:pic>
    </p:spTree>
    <p:extLst>
      <p:ext uri="{BB962C8B-B14F-4D97-AF65-F5344CB8AC3E}">
        <p14:creationId xmlns:p14="http://schemas.microsoft.com/office/powerpoint/2010/main" xmlns="" val="1411210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90032" y="260648"/>
            <a:ext cx="7772400" cy="936104"/>
          </a:xfrm>
        </p:spPr>
        <p:txBody>
          <a:bodyPr>
            <a:normAutofit/>
          </a:bodyPr>
          <a:lstStyle/>
          <a:p>
            <a:r>
              <a:rPr lang="ru-RU" sz="3200" b="1" dirty="0" smtClean="0">
                <a:solidFill>
                  <a:schemeClr val="tx1"/>
                </a:solidFill>
                <a:latin typeface="Times New Roman" panose="02020603050405020304" pitchFamily="18" charset="0"/>
                <a:cs typeface="Times New Roman" panose="02020603050405020304" pitchFamily="18" charset="0"/>
              </a:rPr>
              <a:t>           Игра «Тактильные дорожки»</a:t>
            </a: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4100" name="Picture 4" descr="C:\Users\Алексей\Desktop\Новая папка (3)\IMG_20240614_183344.JPG"/>
          <p:cNvPicPr>
            <a:picLocks noChangeAspect="1" noChangeArrowheads="1"/>
          </p:cNvPicPr>
          <p:nvPr/>
        </p:nvPicPr>
        <p:blipFill>
          <a:blip r:embed="rId3" cstate="print"/>
          <a:srcRect/>
          <a:stretch>
            <a:fillRect/>
          </a:stretch>
        </p:blipFill>
        <p:spPr bwMode="auto">
          <a:xfrm>
            <a:off x="323528" y="1700808"/>
            <a:ext cx="2376264" cy="3161855"/>
          </a:xfrm>
          <a:prstGeom prst="rect">
            <a:avLst/>
          </a:prstGeom>
          <a:noFill/>
        </p:spPr>
      </p:pic>
      <p:pic>
        <p:nvPicPr>
          <p:cNvPr id="4101" name="Picture 5" descr="C:\Users\Алексей\Desktop\Новая папка (3)\IMG_20240614_183312.JPG"/>
          <p:cNvPicPr>
            <a:picLocks noChangeAspect="1" noChangeArrowheads="1"/>
          </p:cNvPicPr>
          <p:nvPr/>
        </p:nvPicPr>
        <p:blipFill>
          <a:blip r:embed="rId4" cstate="print"/>
          <a:srcRect/>
          <a:stretch>
            <a:fillRect/>
          </a:stretch>
        </p:blipFill>
        <p:spPr bwMode="auto">
          <a:xfrm>
            <a:off x="2915816" y="2708920"/>
            <a:ext cx="2304256" cy="3262768"/>
          </a:xfrm>
          <a:prstGeom prst="rect">
            <a:avLst/>
          </a:prstGeom>
          <a:noFill/>
        </p:spPr>
      </p:pic>
      <p:pic>
        <p:nvPicPr>
          <p:cNvPr id="4102" name="Picture 6" descr="C:\Users\Алексей\Desktop\Новая папка (3)\IMG_20240523_221915.JPG"/>
          <p:cNvPicPr>
            <a:picLocks noChangeAspect="1" noChangeArrowheads="1"/>
          </p:cNvPicPr>
          <p:nvPr/>
        </p:nvPicPr>
        <p:blipFill>
          <a:blip r:embed="rId5" cstate="print"/>
          <a:srcRect/>
          <a:stretch>
            <a:fillRect/>
          </a:stretch>
        </p:blipFill>
        <p:spPr bwMode="auto">
          <a:xfrm>
            <a:off x="5364088" y="1196752"/>
            <a:ext cx="3502380" cy="2502256"/>
          </a:xfrm>
          <a:prstGeom prst="rect">
            <a:avLst/>
          </a:prstGeom>
          <a:noFill/>
        </p:spPr>
      </p:pic>
    </p:spTree>
    <p:extLst>
      <p:ext uri="{BB962C8B-B14F-4D97-AF65-F5344CB8AC3E}">
        <p14:creationId xmlns:p14="http://schemas.microsoft.com/office/powerpoint/2010/main" xmlns="" val="2884441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22239" y="0"/>
            <a:ext cx="9144000" cy="6858000"/>
          </a:xfrm>
          <a:prstGeom prst="rect">
            <a:avLst/>
          </a:prstGeom>
        </p:spPr>
      </p:pic>
      <p:sp>
        <p:nvSpPr>
          <p:cNvPr id="2" name="Заголовок 1"/>
          <p:cNvSpPr>
            <a:spLocks noGrp="1"/>
          </p:cNvSpPr>
          <p:nvPr>
            <p:ph type="title"/>
          </p:nvPr>
        </p:nvSpPr>
        <p:spPr>
          <a:xfrm>
            <a:off x="690032" y="404664"/>
            <a:ext cx="7772400" cy="1224136"/>
          </a:xfrm>
        </p:spPr>
        <p:txBody>
          <a:bodyPr>
            <a:normAutofit/>
          </a:bodyPr>
          <a:lstStyle/>
          <a:p>
            <a:r>
              <a:rPr lang="ru-RU" sz="3200" b="1" dirty="0" smtClean="0">
                <a:solidFill>
                  <a:schemeClr val="tx1"/>
                </a:solidFill>
                <a:latin typeface="Times New Roman" panose="02020603050405020304" pitchFamily="18" charset="0"/>
                <a:cs typeface="Times New Roman" panose="02020603050405020304" pitchFamily="18" charset="0"/>
              </a:rPr>
              <a:t> </a:t>
            </a:r>
            <a:r>
              <a:rPr lang="ru-RU" sz="3200" b="1" dirty="0" smtClean="0">
                <a:solidFill>
                  <a:schemeClr val="tx1"/>
                </a:solidFill>
                <a:latin typeface="Times New Roman" panose="02020603050405020304" pitchFamily="18" charset="0"/>
                <a:cs typeface="Times New Roman" panose="02020603050405020304" pitchFamily="18" charset="0"/>
              </a:rPr>
              <a:t> </a:t>
            </a:r>
            <a:r>
              <a:rPr lang="ru-RU" sz="3200" b="1" dirty="0" smtClean="0">
                <a:solidFill>
                  <a:schemeClr val="tx1"/>
                </a:solidFill>
                <a:latin typeface="Times New Roman" panose="02020603050405020304" pitchFamily="18" charset="0"/>
                <a:cs typeface="Times New Roman" panose="02020603050405020304" pitchFamily="18" charset="0"/>
              </a:rPr>
              <a:t>           Игра </a:t>
            </a:r>
            <a:r>
              <a:rPr lang="ru-RU" sz="3200" b="1" dirty="0" smtClean="0">
                <a:solidFill>
                  <a:schemeClr val="tx1"/>
                </a:solidFill>
                <a:latin typeface="Times New Roman" panose="02020603050405020304" pitchFamily="18" charset="0"/>
                <a:cs typeface="Times New Roman" panose="02020603050405020304" pitchFamily="18" charset="0"/>
              </a:rPr>
              <a:t>«Разноцветные полоски»</a:t>
            </a: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5122" name="Picture 2" descr="C:\Users\Алексей\Desktop\Новая папка (3)\IMG_20240522_092940.jpg"/>
          <p:cNvPicPr>
            <a:picLocks noChangeAspect="1" noChangeArrowheads="1"/>
          </p:cNvPicPr>
          <p:nvPr/>
        </p:nvPicPr>
        <p:blipFill>
          <a:blip r:embed="rId3" cstate="print"/>
          <a:srcRect/>
          <a:stretch>
            <a:fillRect/>
          </a:stretch>
        </p:blipFill>
        <p:spPr bwMode="auto">
          <a:xfrm>
            <a:off x="1403648" y="1988840"/>
            <a:ext cx="2949534" cy="3932712"/>
          </a:xfrm>
          <a:prstGeom prst="rect">
            <a:avLst/>
          </a:prstGeom>
          <a:noFill/>
        </p:spPr>
      </p:pic>
      <p:pic>
        <p:nvPicPr>
          <p:cNvPr id="5123" name="Picture 3" descr="C:\Users\Алексей\Desktop\Новая папка (3)\IMG_20240522_093055.jpg"/>
          <p:cNvPicPr>
            <a:picLocks noChangeAspect="1" noChangeArrowheads="1"/>
          </p:cNvPicPr>
          <p:nvPr/>
        </p:nvPicPr>
        <p:blipFill>
          <a:blip r:embed="rId4" cstate="print"/>
          <a:srcRect/>
          <a:stretch>
            <a:fillRect/>
          </a:stretch>
        </p:blipFill>
        <p:spPr bwMode="auto">
          <a:xfrm>
            <a:off x="5004048" y="1412776"/>
            <a:ext cx="3024336" cy="2880320"/>
          </a:xfrm>
          <a:prstGeom prst="rect">
            <a:avLst/>
          </a:prstGeom>
          <a:noFill/>
        </p:spPr>
      </p:pic>
    </p:spTree>
    <p:extLst>
      <p:ext uri="{BB962C8B-B14F-4D97-AF65-F5344CB8AC3E}">
        <p14:creationId xmlns:p14="http://schemas.microsoft.com/office/powerpoint/2010/main" xmlns="" val="893126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90032" y="1916832"/>
            <a:ext cx="7772400" cy="2736304"/>
          </a:xfrm>
        </p:spPr>
        <p:txBody>
          <a:bodyPr>
            <a:noAutofit/>
          </a:bodyPr>
          <a:lstStyle/>
          <a:p>
            <a:pPr algn="l"/>
            <a:r>
              <a:rPr lang="ru-RU" sz="3600" b="1" dirty="0" smtClean="0">
                <a:solidFill>
                  <a:schemeClr val="tx1"/>
                </a:solidFill>
                <a:latin typeface="Times New Roman" pitchFamily="18" charset="0"/>
                <a:cs typeface="Times New Roman" pitchFamily="18" charset="0"/>
              </a:rPr>
              <a:t>Цель: </a:t>
            </a:r>
            <a:r>
              <a:rPr lang="ru-RU" sz="3600" dirty="0" smtClean="0">
                <a:solidFill>
                  <a:schemeClr val="tx1"/>
                </a:solidFill>
                <a:latin typeface="Times New Roman" pitchFamily="18" charset="0"/>
                <a:cs typeface="Times New Roman" pitchFamily="18" charset="0"/>
              </a:rPr>
              <a:t>создание условий для развития познавательных способностей у детей среднего  дошкольного возраста посредством дидактической игры.</a:t>
            </a:r>
            <a:r>
              <a:rPr lang="ru-RU" sz="2800" dirty="0" smtClean="0"/>
              <a:t/>
            </a:r>
            <a:br>
              <a:rPr lang="ru-RU" sz="2800" dirty="0" smtClean="0"/>
            </a:br>
            <a:r>
              <a:rPr lang="ru-RU" sz="2800" dirty="0" smtClean="0"/>
              <a:t/>
            </a:r>
            <a:br>
              <a:rPr lang="ru-RU" sz="2800" dirty="0" smtClean="0"/>
            </a:br>
            <a:r>
              <a:rPr lang="ru-RU" sz="2800" b="1" dirty="0" smtClean="0">
                <a:solidFill>
                  <a:srgbClr val="002060"/>
                </a:solidFill>
                <a:latin typeface="Times New Roman" panose="02020603050405020304" pitchFamily="18" charset="0"/>
                <a:cs typeface="Times New Roman" panose="02020603050405020304" pitchFamily="18" charset="0"/>
              </a:rPr>
              <a:t> </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61279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3" name="Текст 2"/>
          <p:cNvSpPr>
            <a:spLocks noGrp="1"/>
          </p:cNvSpPr>
          <p:nvPr>
            <p:ph type="body" idx="1"/>
          </p:nvPr>
        </p:nvSpPr>
        <p:spPr>
          <a:xfrm>
            <a:off x="1367365" y="548681"/>
            <a:ext cx="6417734" cy="648072"/>
          </a:xfrm>
        </p:spPr>
        <p:txBody>
          <a:bodyPr>
            <a:normAutofit/>
          </a:bodyPr>
          <a:lstStyle/>
          <a:p>
            <a:r>
              <a:rPr lang="ru-RU" sz="3200" b="1" dirty="0" smtClean="0">
                <a:solidFill>
                  <a:schemeClr val="tx1"/>
                </a:solidFill>
                <a:latin typeface="Times New Roman" panose="02020603050405020304" pitchFamily="18" charset="0"/>
                <a:cs typeface="Times New Roman" panose="02020603050405020304" pitchFamily="18" charset="0"/>
              </a:rPr>
              <a:t>Вывод</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467544" y="1772816"/>
            <a:ext cx="7056784" cy="4176464"/>
          </a:xfrm>
        </p:spPr>
        <p:txBody>
          <a:bodyPr>
            <a:noAutofit/>
          </a:bodyPr>
          <a:lstStyle/>
          <a:p>
            <a:pPr algn="l"/>
            <a:r>
              <a:rPr lang="ru-RU" sz="2000" b="1" dirty="0">
                <a:solidFill>
                  <a:schemeClr val="tx1"/>
                </a:solidFill>
                <a:latin typeface="Times New Roman"/>
                <a:ea typeface="Calibri"/>
              </a:rPr>
              <a:t>Таким </a:t>
            </a:r>
            <a:r>
              <a:rPr lang="ru-RU" sz="2000" b="1" dirty="0" smtClean="0">
                <a:solidFill>
                  <a:schemeClr val="tx1"/>
                </a:solidFill>
                <a:latin typeface="Times New Roman"/>
                <a:ea typeface="Calibri"/>
              </a:rPr>
              <a:t>образом</a:t>
            </a:r>
            <a:r>
              <a:rPr lang="en-US" sz="2000" b="1" dirty="0" smtClean="0">
                <a:solidFill>
                  <a:schemeClr val="tx1"/>
                </a:solidFill>
                <a:latin typeface="Times New Roman"/>
                <a:ea typeface="Calibri"/>
              </a:rPr>
              <a:t> </a:t>
            </a:r>
            <a:r>
              <a:rPr lang="ru-RU" sz="2000" b="1" dirty="0" smtClean="0">
                <a:solidFill>
                  <a:schemeClr val="tx1"/>
                </a:solidFill>
                <a:latin typeface="Times New Roman"/>
                <a:ea typeface="Calibri"/>
              </a:rPr>
              <a:t>сделаем вывод, что </a:t>
            </a:r>
            <a:r>
              <a:rPr lang="ru-RU" sz="2000" b="1" dirty="0">
                <a:solidFill>
                  <a:schemeClr val="tx1"/>
                </a:solidFill>
                <a:latin typeface="Times New Roman"/>
                <a:ea typeface="Calibri"/>
              </a:rPr>
              <a:t>дидактические игры </a:t>
            </a:r>
            <a:r>
              <a:rPr lang="ru-RU" sz="2000" b="1" dirty="0" smtClean="0">
                <a:solidFill>
                  <a:schemeClr val="tx1"/>
                </a:solidFill>
                <a:latin typeface="Times New Roman"/>
                <a:ea typeface="Calibri"/>
              </a:rPr>
              <a:t>занимают </a:t>
            </a:r>
            <a:r>
              <a:rPr lang="ru-RU" sz="2000" b="1" dirty="0">
                <a:solidFill>
                  <a:schemeClr val="tx1"/>
                </a:solidFill>
                <a:latin typeface="Times New Roman"/>
                <a:ea typeface="Calibri"/>
              </a:rPr>
              <a:t>большое место в работе дошкольных учреждений. Они используются на занятиях и в самостоятельной деятельности детей. </a:t>
            </a:r>
            <a:r>
              <a:rPr lang="ru-RU" sz="2000" b="1" dirty="0" smtClean="0">
                <a:solidFill>
                  <a:schemeClr val="tx1"/>
                </a:solidFill>
                <a:latin typeface="Times New Roman"/>
                <a:ea typeface="Calibri"/>
              </a:rPr>
              <a:t> Выполняя </a:t>
            </a:r>
            <a:r>
              <a:rPr lang="ru-RU" sz="2000" b="1" dirty="0">
                <a:solidFill>
                  <a:schemeClr val="tx1"/>
                </a:solidFill>
                <a:latin typeface="Times New Roman"/>
                <a:ea typeface="Calibri"/>
              </a:rPr>
              <a:t>функцию средства обучения, дидактическая игра может служить составной частью занятия. Она помогает усвоению, закреплению знаний, овладению способами познавательной деятельности. </a:t>
            </a:r>
            <a:r>
              <a:rPr lang="ru-RU" sz="2000" b="1" dirty="0" smtClean="0">
                <a:solidFill>
                  <a:schemeClr val="tx1"/>
                </a:solidFill>
                <a:latin typeface="Times New Roman"/>
                <a:ea typeface="Calibri"/>
              </a:rPr>
              <a:t>Использование </a:t>
            </a:r>
            <a:r>
              <a:rPr lang="ru-RU" sz="2000" b="1" dirty="0">
                <a:solidFill>
                  <a:schemeClr val="tx1"/>
                </a:solidFill>
                <a:latin typeface="Times New Roman"/>
                <a:ea typeface="Calibri"/>
              </a:rPr>
              <a:t>дидактической </a:t>
            </a:r>
            <a:r>
              <a:rPr lang="ru-RU" sz="2000" b="1" dirty="0" smtClean="0">
                <a:solidFill>
                  <a:schemeClr val="tx1"/>
                </a:solidFill>
                <a:latin typeface="Times New Roman"/>
                <a:ea typeface="Calibri"/>
              </a:rPr>
              <a:t>игры, </a:t>
            </a:r>
            <a:r>
              <a:rPr lang="ru-RU" sz="2000" b="1" dirty="0">
                <a:solidFill>
                  <a:schemeClr val="tx1"/>
                </a:solidFill>
                <a:latin typeface="Times New Roman"/>
                <a:ea typeface="Calibri"/>
              </a:rPr>
              <a:t>как метода обучения повышает интерес детей к занятиям, развивает сосредоточенность, обеспечивает лучшее усвоение программного материала. Особенно эффективны эти игры на занятиях по ознакомлению с </a:t>
            </a:r>
            <a:r>
              <a:rPr lang="ru-RU" sz="2000" b="1" dirty="0" smtClean="0">
                <a:solidFill>
                  <a:schemeClr val="tx1"/>
                </a:solidFill>
                <a:latin typeface="Times New Roman"/>
                <a:ea typeface="Calibri"/>
              </a:rPr>
              <a:t>окружающим миром,  </a:t>
            </a:r>
            <a:r>
              <a:rPr lang="ru-RU" sz="2000" b="1" dirty="0" smtClean="0">
                <a:solidFill>
                  <a:schemeClr val="tx1"/>
                </a:solidFill>
                <a:latin typeface="Times New Roman"/>
                <a:ea typeface="Calibri"/>
              </a:rPr>
              <a:t>формированию </a:t>
            </a:r>
            <a:r>
              <a:rPr lang="ru-RU" sz="2000" b="1" dirty="0">
                <a:solidFill>
                  <a:schemeClr val="tx1"/>
                </a:solidFill>
                <a:latin typeface="Times New Roman"/>
                <a:ea typeface="Calibri"/>
              </a:rPr>
              <a:t>элементарных математических представлений. </a:t>
            </a:r>
            <a:br>
              <a:rPr lang="ru-RU" sz="2000" b="1" dirty="0">
                <a:solidFill>
                  <a:schemeClr val="tx1"/>
                </a:solidFill>
                <a:latin typeface="Times New Roman"/>
                <a:ea typeface="Calibri"/>
              </a:rPr>
            </a:br>
            <a:endParaRPr lang="ru-RU" sz="2000" b="1" dirty="0">
              <a:solidFill>
                <a:schemeClr val="tx1"/>
              </a:solidFill>
            </a:endParaRPr>
          </a:p>
        </p:txBody>
      </p:sp>
    </p:spTree>
    <p:extLst>
      <p:ext uri="{BB962C8B-B14F-4D97-AF65-F5344CB8AC3E}">
        <p14:creationId xmlns:p14="http://schemas.microsoft.com/office/powerpoint/2010/main" xmlns="" val="4229352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90032" y="1844824"/>
            <a:ext cx="7772400" cy="2592288"/>
          </a:xfrm>
        </p:spPr>
        <p:txBody>
          <a:bodyPr>
            <a:normAutofit/>
          </a:bodyPr>
          <a:lstStyle/>
          <a:p>
            <a:pPr algn="ctr"/>
            <a:r>
              <a:rPr lang="ru-RU" sz="5400" b="1" dirty="0" smtClean="0">
                <a:solidFill>
                  <a:schemeClr val="tx1"/>
                </a:solidFill>
                <a:latin typeface="Times New Roman" panose="02020603050405020304" pitchFamily="18" charset="0"/>
                <a:cs typeface="Times New Roman" panose="02020603050405020304" pitchFamily="18" charset="0"/>
              </a:rPr>
              <a:t>СПАСИБО </a:t>
            </a:r>
            <a:br>
              <a:rPr lang="ru-RU" sz="5400" b="1" dirty="0" smtClean="0">
                <a:solidFill>
                  <a:schemeClr val="tx1"/>
                </a:solidFill>
                <a:latin typeface="Times New Roman" panose="02020603050405020304" pitchFamily="18" charset="0"/>
                <a:cs typeface="Times New Roman" panose="02020603050405020304" pitchFamily="18" charset="0"/>
              </a:rPr>
            </a:br>
            <a:r>
              <a:rPr lang="ru-RU" sz="5400" b="1" dirty="0" smtClean="0">
                <a:solidFill>
                  <a:schemeClr val="tx1"/>
                </a:solidFill>
                <a:latin typeface="Times New Roman" panose="02020603050405020304" pitchFamily="18" charset="0"/>
                <a:cs typeface="Times New Roman" panose="02020603050405020304" pitchFamily="18" charset="0"/>
              </a:rPr>
              <a:t>ЗА </a:t>
            </a:r>
            <a:br>
              <a:rPr lang="ru-RU" sz="5400" b="1" dirty="0" smtClean="0">
                <a:solidFill>
                  <a:schemeClr val="tx1"/>
                </a:solidFill>
                <a:latin typeface="Times New Roman" panose="02020603050405020304" pitchFamily="18" charset="0"/>
                <a:cs typeface="Times New Roman" panose="02020603050405020304" pitchFamily="18" charset="0"/>
              </a:rPr>
            </a:br>
            <a:r>
              <a:rPr lang="ru-RU" sz="5400" b="1" dirty="0" smtClean="0">
                <a:solidFill>
                  <a:schemeClr val="tx1"/>
                </a:solidFill>
                <a:latin typeface="Times New Roman" panose="02020603050405020304" pitchFamily="18" charset="0"/>
                <a:cs typeface="Times New Roman" panose="02020603050405020304" pitchFamily="18" charset="0"/>
              </a:rPr>
              <a:t>ВНИМАНИЕ</a:t>
            </a:r>
            <a:endParaRPr lang="ru-RU" sz="5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8192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95536" y="404664"/>
            <a:ext cx="8496944" cy="6192688"/>
          </a:xfrm>
        </p:spPr>
        <p:txBody>
          <a:bodyPr anchor="t">
            <a:normAutofit fontScale="90000"/>
          </a:bodyPr>
          <a:lstStyle/>
          <a:p>
            <a:r>
              <a:rPr lang="ru-RU" sz="3100" b="1" dirty="0" smtClean="0">
                <a:solidFill>
                  <a:schemeClr val="tx1"/>
                </a:solidFill>
                <a:latin typeface="Times New Roman" pitchFamily="18" charset="0"/>
                <a:ea typeface="Calibri"/>
                <a:cs typeface="Times New Roman" pitchFamily="18" charset="0"/>
              </a:rPr>
              <a:t>                                        Задачи</a:t>
            </a:r>
            <a:r>
              <a:rPr lang="ru-RU" sz="3100" b="1" dirty="0">
                <a:solidFill>
                  <a:schemeClr val="tx1"/>
                </a:solidFill>
                <a:latin typeface="Times New Roman" pitchFamily="18" charset="0"/>
                <a:ea typeface="Calibri"/>
                <a:cs typeface="Times New Roman" pitchFamily="18" charset="0"/>
              </a:rPr>
              <a:t>: </a:t>
            </a:r>
            <a:br>
              <a:rPr lang="ru-RU" sz="3100" b="1" dirty="0">
                <a:solidFill>
                  <a:schemeClr val="tx1"/>
                </a:solidFill>
                <a:latin typeface="Times New Roman" pitchFamily="18" charset="0"/>
                <a:ea typeface="Calibri"/>
                <a:cs typeface="Times New Roman" pitchFamily="18" charset="0"/>
              </a:rPr>
            </a:br>
            <a:r>
              <a:rPr lang="ru-RU" sz="3100" dirty="0" smtClean="0">
                <a:solidFill>
                  <a:schemeClr val="tx1"/>
                </a:solidFill>
                <a:latin typeface="Times New Roman" pitchFamily="18" charset="0"/>
                <a:cs typeface="Times New Roman" pitchFamily="18" charset="0"/>
              </a:rPr>
              <a:t>- изучить </a:t>
            </a:r>
            <a:r>
              <a:rPr lang="ru-RU" sz="3100" dirty="0" err="1" smtClean="0">
                <a:solidFill>
                  <a:schemeClr val="tx1"/>
                </a:solidFill>
                <a:latin typeface="Times New Roman" pitchFamily="18" charset="0"/>
                <a:cs typeface="Times New Roman" pitchFamily="18" charset="0"/>
              </a:rPr>
              <a:t>психолого</a:t>
            </a:r>
            <a:r>
              <a:rPr lang="ru-RU" sz="3100" dirty="0" smtClean="0">
                <a:solidFill>
                  <a:schemeClr val="tx1"/>
                </a:solidFill>
                <a:latin typeface="Times New Roman" pitchFamily="18" charset="0"/>
                <a:cs typeface="Times New Roman" pitchFamily="18" charset="0"/>
              </a:rPr>
              <a:t> – педагогическую литературу по данной теме; </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 создать картотеку дидактических игр;</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 развитие речевой активности и словарного запаса у детей;</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 формировать у детей интерес к дидактическим играм, потребность в стремлении к познанию новых, более полных и глубоких знаний. </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 развить творческие способности, любознательность, наблюдательность;</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 сформировать навыки самостоятельной деятельности.</a:t>
            </a:r>
            <a:r>
              <a:rPr lang="ru-RU" sz="2400" dirty="0" smtClean="0">
                <a:solidFill>
                  <a:schemeClr val="tx1"/>
                </a:solidFill>
              </a:rPr>
              <a:t/>
            </a:r>
            <a:br>
              <a:rPr lang="ru-RU" sz="2400" dirty="0" smtClean="0">
                <a:solidFill>
                  <a:schemeClr val="tx1"/>
                </a:solidFill>
              </a:rPr>
            </a:br>
            <a:endParaRPr lang="ru-RU" sz="2400" b="1"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3631189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0344" y="0"/>
            <a:ext cx="9144000" cy="6858000"/>
          </a:xfrm>
          <a:prstGeom prst="rect">
            <a:avLst/>
          </a:prstGeom>
        </p:spPr>
      </p:pic>
      <p:sp>
        <p:nvSpPr>
          <p:cNvPr id="3" name="Текст 2"/>
          <p:cNvSpPr>
            <a:spLocks noGrp="1"/>
          </p:cNvSpPr>
          <p:nvPr>
            <p:ph type="body" idx="1"/>
          </p:nvPr>
        </p:nvSpPr>
        <p:spPr>
          <a:xfrm>
            <a:off x="395536" y="0"/>
            <a:ext cx="8064896" cy="6525344"/>
          </a:xfrm>
        </p:spPr>
        <p:txBody>
          <a:bodyPr>
            <a:noAutofit/>
          </a:bodyPr>
          <a:lstStyle/>
          <a:p>
            <a:pPr algn="l">
              <a:lnSpc>
                <a:spcPts val="1470"/>
              </a:lnSpc>
              <a:spcAft>
                <a:spcPts val="0"/>
              </a:spcAft>
            </a:pPr>
            <a:endParaRPr lang="ru-RU" sz="4000" dirty="0" smtClean="0">
              <a:solidFill>
                <a:srgbClr val="002060"/>
              </a:solidFill>
              <a:latin typeface="Times New Roman" panose="02020603050405020304" pitchFamily="18" charset="0"/>
              <a:ea typeface="Times New Roman"/>
              <a:cs typeface="Times New Roman" panose="02020603050405020304" pitchFamily="18" charset="0"/>
            </a:endParaRPr>
          </a:p>
          <a:p>
            <a:pPr algn="l">
              <a:lnSpc>
                <a:spcPts val="1470"/>
              </a:lnSpc>
              <a:spcAft>
                <a:spcPts val="0"/>
              </a:spcAft>
            </a:pPr>
            <a:endParaRPr lang="ru-RU" sz="4000" dirty="0" smtClean="0">
              <a:solidFill>
                <a:srgbClr val="002060"/>
              </a:solidFill>
              <a:latin typeface="Times New Roman" panose="02020603050405020304" pitchFamily="18" charset="0"/>
              <a:ea typeface="Times New Roman"/>
              <a:cs typeface="Times New Roman" panose="02020603050405020304" pitchFamily="18" charset="0"/>
            </a:endParaRPr>
          </a:p>
          <a:p>
            <a:pPr algn="just">
              <a:lnSpc>
                <a:spcPts val="1470"/>
              </a:lnSpc>
              <a:spcAft>
                <a:spcPts val="0"/>
              </a:spcAft>
            </a:pPr>
            <a:r>
              <a:rPr lang="ru-RU" sz="4000" dirty="0" smtClean="0">
                <a:solidFill>
                  <a:srgbClr val="002060"/>
                </a:solidFill>
                <a:latin typeface="Times New Roman" panose="02020603050405020304" pitchFamily="18" charset="0"/>
                <a:ea typeface="Times New Roman"/>
                <a:cs typeface="Times New Roman" panose="02020603050405020304" pitchFamily="18" charset="0"/>
              </a:rPr>
              <a:t>                          </a:t>
            </a:r>
            <a:r>
              <a:rPr lang="ru-RU" sz="2400" b="1" dirty="0" smtClean="0">
                <a:solidFill>
                  <a:schemeClr val="tx1"/>
                </a:solidFill>
                <a:latin typeface="Times New Roman" panose="02020603050405020304" pitchFamily="18" charset="0"/>
                <a:ea typeface="Times New Roman"/>
                <a:cs typeface="Times New Roman" panose="02020603050405020304" pitchFamily="18" charset="0"/>
              </a:rPr>
              <a:t>Актуальность</a:t>
            </a:r>
            <a:endParaRPr lang="en-US" sz="2400" b="1" dirty="0" smtClean="0">
              <a:solidFill>
                <a:schemeClr val="tx1"/>
              </a:solidFill>
              <a:latin typeface="Times New Roman" panose="02020603050405020304" pitchFamily="18" charset="0"/>
              <a:ea typeface="Times New Roman"/>
              <a:cs typeface="Times New Roman" panose="02020603050405020304" pitchFamily="18" charset="0"/>
            </a:endParaRPr>
          </a:p>
          <a:p>
            <a:pPr algn="l">
              <a:spcAft>
                <a:spcPts val="0"/>
              </a:spcAft>
            </a:pPr>
            <a:r>
              <a:rPr lang="ru-RU" dirty="0" smtClean="0">
                <a:solidFill>
                  <a:schemeClr val="tx1"/>
                </a:solidFill>
                <a:latin typeface="Times New Roman" panose="02020603050405020304" pitchFamily="18" charset="0"/>
                <a:ea typeface="Times New Roman"/>
                <a:cs typeface="Times New Roman" panose="02020603050405020304" pitchFamily="18" charset="0"/>
              </a:rPr>
              <a:t>Ценность дидактических игр заключается в том, что они создаются в развивающих целях. Благодаря их использованию можно добиться более прочных и осознанных знаний, умений и навыков. Дидактическая игра дает возможность решать различные педагогические задачи в игровой форме, наиболее доступной для дошкольников. Дидактические игры для дошкольников позволяют не только узнать что-то новое, но и применить полученные знания на практике. </a:t>
            </a:r>
            <a:endParaRPr lang="ru-RU" dirty="0" smtClean="0">
              <a:solidFill>
                <a:schemeClr val="tx1"/>
              </a:solidFill>
              <a:latin typeface="Times New Roman" panose="02020603050405020304" pitchFamily="18" charset="0"/>
              <a:ea typeface="Calibri"/>
              <a:cs typeface="Times New Roman" panose="02020603050405020304" pitchFamily="18" charset="0"/>
            </a:endParaRPr>
          </a:p>
          <a:p>
            <a:pPr algn="l">
              <a:lnSpc>
                <a:spcPts val="1470"/>
              </a:lnSpc>
              <a:spcAft>
                <a:spcPts val="0"/>
              </a:spcAft>
            </a:pPr>
            <a:endParaRPr lang="ru-RU" sz="2400" b="1" dirty="0" smtClean="0">
              <a:solidFill>
                <a:srgbClr val="0070C0"/>
              </a:solidFill>
              <a:latin typeface="Times New Roman" panose="02020603050405020304" pitchFamily="18" charset="0"/>
              <a:ea typeface="Times New Roman"/>
              <a:cs typeface="Times New Roman" panose="02020603050405020304" pitchFamily="18" charset="0"/>
            </a:endParaRPr>
          </a:p>
          <a:p>
            <a:pPr algn="l">
              <a:lnSpc>
                <a:spcPct val="115000"/>
              </a:lnSpc>
              <a:spcAft>
                <a:spcPts val="0"/>
              </a:spcAft>
            </a:pPr>
            <a:r>
              <a:rPr lang="ru-RU" sz="1800" dirty="0">
                <a:solidFill>
                  <a:srgbClr val="0070C0"/>
                </a:solidFill>
                <a:latin typeface="Times New Roman" panose="02020603050405020304" pitchFamily="18" charset="0"/>
                <a:ea typeface="Calibri"/>
                <a:cs typeface="Times New Roman" panose="02020603050405020304" pitchFamily="18" charset="0"/>
              </a:rPr>
              <a:t> </a:t>
            </a:r>
          </a:p>
          <a:p>
            <a:pPr algn="l">
              <a:lnSpc>
                <a:spcPts val="1470"/>
              </a:lnSpc>
              <a:spcAft>
                <a:spcPts val="0"/>
              </a:spcAft>
            </a:pPr>
            <a:endParaRPr lang="ru-RU" sz="3200" dirty="0">
              <a:solidFill>
                <a:srgbClr val="002060"/>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3200" dirty="0">
                <a:solidFill>
                  <a:srgbClr val="002060"/>
                </a:solidFill>
                <a:latin typeface="Times New Roman"/>
                <a:ea typeface="Calibri"/>
                <a:cs typeface="Times New Roman"/>
              </a:rPr>
              <a:t> </a:t>
            </a:r>
            <a:endParaRPr lang="ru-RU" sz="32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xmlns="" val="3867875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755576" y="764704"/>
            <a:ext cx="7772400" cy="5832648"/>
          </a:xfrm>
        </p:spPr>
        <p:txBody>
          <a:bodyPr>
            <a:normAutofit fontScale="90000"/>
          </a:bodyPr>
          <a:lstStyle/>
          <a:p>
            <a:pPr>
              <a:spcAft>
                <a:spcPts val="1000"/>
              </a:spcAft>
            </a:pPr>
            <a:r>
              <a:rPr lang="ru-RU" sz="4000" b="1" dirty="0" smtClean="0">
                <a:solidFill>
                  <a:schemeClr val="tx1"/>
                </a:solidFill>
                <a:latin typeface="Times New Roman" pitchFamily="18" charset="0"/>
                <a:cs typeface="Times New Roman" pitchFamily="18" charset="0"/>
              </a:rPr>
              <a:t>Дидактические игры - </a:t>
            </a:r>
            <a:r>
              <a:rPr lang="ru-RU" sz="4000" dirty="0" smtClean="0">
                <a:solidFill>
                  <a:schemeClr val="tx1"/>
                </a:solidFill>
                <a:latin typeface="Times New Roman" pitchFamily="18" charset="0"/>
                <a:cs typeface="Times New Roman" pitchFamily="18" charset="0"/>
              </a:rPr>
              <a:t>это разновидность игр с правилами, специально создаваемых педагогикой в целях обучения и воспитания детей. Они направлены на решение конкретных задач обучения детей, но в то же время в них проявляется воспитательное и развивающее влияние игровой деятельности. </a:t>
            </a:r>
            <a:r>
              <a:rPr lang="ru-RU" sz="4000" b="1" dirty="0" smtClean="0">
                <a:solidFill>
                  <a:srgbClr val="002060"/>
                </a:solidFill>
                <a:latin typeface="Times New Roman" panose="02020603050405020304" pitchFamily="18" charset="0"/>
                <a:ea typeface="Calibri"/>
                <a:cs typeface="Times New Roman" panose="02020603050405020304" pitchFamily="18" charset="0"/>
              </a:rPr>
              <a:t/>
            </a:r>
            <a:br>
              <a:rPr lang="ru-RU" sz="4000" b="1" dirty="0" smtClean="0">
                <a:solidFill>
                  <a:srgbClr val="002060"/>
                </a:solidFill>
                <a:latin typeface="Times New Roman" panose="02020603050405020304" pitchFamily="18" charset="0"/>
                <a:ea typeface="Calibri"/>
                <a:cs typeface="Times New Roman" panose="02020603050405020304" pitchFamily="18" charset="0"/>
              </a:rPr>
            </a:br>
            <a:r>
              <a:rPr lang="ru-RU" sz="3600" b="1" dirty="0">
                <a:solidFill>
                  <a:srgbClr val="0070C0"/>
                </a:solidFill>
                <a:latin typeface="Times New Roman" panose="02020603050405020304" pitchFamily="18" charset="0"/>
                <a:ea typeface="Calibri"/>
                <a:cs typeface="Times New Roman" panose="02020603050405020304" pitchFamily="18" charset="0"/>
              </a:rPr>
              <a:t/>
            </a:r>
            <a:br>
              <a:rPr lang="ru-RU" sz="3600" b="1" dirty="0">
                <a:solidFill>
                  <a:srgbClr val="0070C0"/>
                </a:solidFill>
                <a:latin typeface="Times New Roman" panose="02020603050405020304" pitchFamily="18" charset="0"/>
                <a:ea typeface="Calibri"/>
                <a:cs typeface="Times New Roman" panose="02020603050405020304" pitchFamily="18" charset="0"/>
              </a:rPr>
            </a:br>
            <a:endParaRPr lang="ru-RU"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10224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95536" y="-243408"/>
            <a:ext cx="8424936" cy="6912768"/>
          </a:xfrm>
        </p:spPr>
        <p:txBody>
          <a:bodyPr>
            <a:normAutofit/>
          </a:bodyPr>
          <a:lstStyle/>
          <a:p>
            <a:r>
              <a:rPr lang="ru-RU" sz="2800" dirty="0" smtClean="0">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Дидактические игры способствуют: </a:t>
            </a: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развитию познавательных и умственных способностей: получению новых знаний, их обобщению и закреплению, расширению имеющихся у них представлений о предметах и явлениях природы;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развитию памяти, внимания, наблюдательности;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развитию умению высказывать свои суждения, делать умозаключения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развитию речи детей: пополнению и активизации словаря.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социально-нравственному развитию ребенка</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3225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9763" y="0"/>
            <a:ext cx="9144000" cy="6858000"/>
          </a:xfrm>
          <a:prstGeom prst="rect">
            <a:avLst/>
          </a:prstGeom>
        </p:spPr>
      </p:pic>
      <p:sp>
        <p:nvSpPr>
          <p:cNvPr id="3" name="Текст 2"/>
          <p:cNvSpPr>
            <a:spLocks noGrp="1"/>
          </p:cNvSpPr>
          <p:nvPr>
            <p:ph type="body" idx="1"/>
          </p:nvPr>
        </p:nvSpPr>
        <p:spPr>
          <a:xfrm>
            <a:off x="395536" y="116632"/>
            <a:ext cx="8424936" cy="6552728"/>
          </a:xfrm>
        </p:spPr>
        <p:txBody>
          <a:bodyPr>
            <a:normAutofit/>
          </a:bodyPr>
          <a:lstStyle/>
          <a:p>
            <a:r>
              <a:rPr lang="ru-RU" sz="3200" b="1" dirty="0" smtClean="0">
                <a:solidFill>
                  <a:schemeClr val="tx1"/>
                </a:solidFill>
                <a:latin typeface="Times New Roman" pitchFamily="18" charset="0"/>
                <a:cs typeface="Times New Roman" pitchFamily="18" charset="0"/>
              </a:rPr>
              <a:t>Виды дидактических игр</a:t>
            </a:r>
          </a:p>
          <a:p>
            <a:r>
              <a:rPr lang="ru-RU" sz="3200" i="1" dirty="0" smtClean="0">
                <a:solidFill>
                  <a:schemeClr val="tx1"/>
                </a:solidFill>
                <a:latin typeface="Times New Roman" pitchFamily="18" charset="0"/>
                <a:cs typeface="Times New Roman" pitchFamily="18" charset="0"/>
              </a:rPr>
              <a:t>Настольно - печатные игры</a:t>
            </a:r>
            <a:r>
              <a:rPr lang="ru-RU" sz="3200" dirty="0" smtClean="0">
                <a:solidFill>
                  <a:schemeClr val="tx1"/>
                </a:solidFill>
                <a:latin typeface="Times New Roman" pitchFamily="18" charset="0"/>
                <a:cs typeface="Times New Roman" pitchFamily="18" charset="0"/>
              </a:rPr>
              <a:t> используются как наглядные пособия, направленные на развитие зрительной памяти и внимания</a:t>
            </a:r>
          </a:p>
          <a:p>
            <a:r>
              <a:rPr lang="ru-RU" sz="3200" i="1" dirty="0" smtClean="0">
                <a:solidFill>
                  <a:schemeClr val="tx1"/>
                </a:solidFill>
                <a:latin typeface="Times New Roman" pitchFamily="18" charset="0"/>
                <a:cs typeface="Times New Roman" pitchFamily="18" charset="0"/>
              </a:rPr>
              <a:t>Игры с предметами или игрушками </a:t>
            </a:r>
            <a:r>
              <a:rPr lang="ru-RU" sz="3200" dirty="0" smtClean="0">
                <a:solidFill>
                  <a:schemeClr val="tx1"/>
                </a:solidFill>
                <a:latin typeface="Times New Roman" pitchFamily="18" charset="0"/>
                <a:cs typeface="Times New Roman" pitchFamily="18" charset="0"/>
              </a:rPr>
              <a:t>направлены на развитие тактильных ощущений, умение манипулировать с различными предметами и игрушками</a:t>
            </a:r>
          </a:p>
          <a:p>
            <a:r>
              <a:rPr lang="ru-RU" sz="3200" i="1" dirty="0" smtClean="0">
                <a:solidFill>
                  <a:schemeClr val="tx1"/>
                </a:solidFill>
                <a:latin typeface="Times New Roman" pitchFamily="18" charset="0"/>
                <a:cs typeface="Times New Roman" pitchFamily="18" charset="0"/>
              </a:rPr>
              <a:t>Словесные игры</a:t>
            </a:r>
            <a:r>
              <a:rPr lang="ru-RU" sz="3200" dirty="0" smtClean="0">
                <a:solidFill>
                  <a:schemeClr val="tx1"/>
                </a:solidFill>
                <a:latin typeface="Times New Roman" pitchFamily="18" charset="0"/>
                <a:cs typeface="Times New Roman" pitchFamily="18" charset="0"/>
              </a:rPr>
              <a:t> способствуют развитию слуховой памяти, внимания, коммуникативных способностей, а также развитию связной речи.</a:t>
            </a:r>
          </a:p>
          <a:p>
            <a:endParaRPr lang="ru-RU"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60983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23528" y="116632"/>
            <a:ext cx="8496944" cy="6552728"/>
          </a:xfrm>
        </p:spPr>
        <p:txBody>
          <a:bodyPr>
            <a:normAutofit/>
          </a:bodyPr>
          <a:lstStyle/>
          <a:p>
            <a:r>
              <a:rPr lang="ru-RU" sz="3200" b="1" dirty="0" smtClean="0">
                <a:solidFill>
                  <a:schemeClr val="tx1"/>
                </a:solidFill>
                <a:latin typeface="Times New Roman" pitchFamily="18" charset="0"/>
                <a:cs typeface="Times New Roman" pitchFamily="18" charset="0"/>
              </a:rPr>
              <a:t>                          Игры с предметами </a:t>
            </a:r>
            <a:br>
              <a:rPr lang="ru-RU" sz="3200" b="1"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Такие игры основаны на непосредственном восприятии детей, соответствуют стремлению ребенка действовать с предметами и таким образом знакомиться с ними. В играх с предметами дети учатся сравнивать, устанавливать сходство и различия предметов. Ценность этих игр в том, что с их помощью дети знакомятся со свойствами предметов, величиной, цветом. При ознакомлении детей с природой в подобных играх используют природный материал, что вызывает у детей живой интерес и активное желание играть.</a:t>
            </a:r>
            <a:endParaRPr lang="ru-RU"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6123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60648"/>
            <a:ext cx="8229600" cy="6192688"/>
          </a:xfrm>
        </p:spPr>
        <p:txBody>
          <a:bodyPr>
            <a:normAutofit/>
          </a:bodyPr>
          <a:lstStyle/>
          <a:p>
            <a:r>
              <a:rPr lang="ru-RU" sz="3200" b="1" dirty="0" smtClean="0">
                <a:solidFill>
                  <a:schemeClr val="tx1"/>
                </a:solidFill>
                <a:latin typeface="Times New Roman" pitchFamily="18" charset="0"/>
                <a:cs typeface="Times New Roman" pitchFamily="18" charset="0"/>
              </a:rPr>
              <a:t>Настольно-печатные игры</a:t>
            </a:r>
            <a:r>
              <a:rPr lang="ru-RU" sz="3200" dirty="0" smtClean="0">
                <a:solidFill>
                  <a:schemeClr val="tx1"/>
                </a:solidFill>
                <a:latin typeface="Times New Roman" pitchFamily="18" charset="0"/>
                <a:cs typeface="Times New Roman" pitchFamily="18" charset="0"/>
              </a:rPr>
              <a:t> </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Это интересное занятие для детей при ознакомлении с окружающим миром, миром животных и растений, явлениями живой и неживой природы. Они разнообразны по видам: «лото», «домино», «парные картинки». С помощью настольно-печатных игр можно успешно развивать речевые навыки, математические способности, логику, внимание, учиться моделировать жизненные схемы и принимать решения, развивать навыки самоконтроля.</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79911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TotalTime>
  <Words>255</Words>
  <Application>Microsoft Office PowerPoint</Application>
  <PresentationFormat>Экран (4:3)</PresentationFormat>
  <Paragraphs>33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Обычная</vt:lpstr>
      <vt:lpstr> «Дидактические игры как средство развития познавательных способностей детей среднего дошкольного возраста»   </vt:lpstr>
      <vt:lpstr>Цель: создание условий для развития познавательных способностей у детей среднего  дошкольного возраста посредством дидактической игры.   </vt:lpstr>
      <vt:lpstr>                                        Задачи:  - изучить психолого – педагогическую литературу по данной теме;  - создать картотеку дидактических игр; - развитие речевой активности и словарного запаса у детей; - формировать у детей интерес к дидактическим играм, потребность в стремлении к познанию новых, более полных и глубоких знаний.  - развить творческие способности, любознательность, наблюдательность; - сформировать навыки самостоятельной деятельности. </vt:lpstr>
      <vt:lpstr>Слайд 4</vt:lpstr>
      <vt:lpstr>Дидактические игры - это разновидность игр с правилами, специально создаваемых педагогикой в целях обучения и воспитания детей. Они направлены на решение конкретных задач обучения детей, но в то же время в них проявляется воспитательное и развивающее влияние игровой деятельности.   </vt:lpstr>
      <vt:lpstr>               Дидактические игры способствуют:  - развитию познавательных и умственных способностей: получению новых знаний, их обобщению и закреплению, расширению имеющихся у них представлений о предметах и явлениях природы;  - развитию памяти, внимания, наблюдательности;  - развитию умению высказывать свои суждения, делать умозаключения  - развитию речи детей: пополнению и активизации словаря.  - социально-нравственному развитию ребенка</vt:lpstr>
      <vt:lpstr>Слайд 7</vt:lpstr>
      <vt:lpstr>                          Игры с предметами  Такие игры основаны на непосредственном восприятии детей, соответствуют стремлению ребенка действовать с предметами и таким образом знакомиться с ними. В играх с предметами дети учатся сравнивать, устанавливать сходство и различия предметов. Ценность этих игр в том, что с их помощью дети знакомятся со свойствами предметов, величиной, цветом. При ознакомлении детей с природой в подобных играх используют природный материал, что вызывает у детей живой интерес и активное желание играть.</vt:lpstr>
      <vt:lpstr>Настольно-печатные игры  Это интересное занятие для детей при ознакомлении с окружающим миром, миром животных и растений, явлениями живой и неживой природы. Они разнообразны по видам: «лото», «домино», «парные картинки». С помощью настольно-печатных игр можно успешно развивать речевые навыки, математические способности, логику, внимание, учиться моделировать жизненные схемы и принимать решения, развивать навыки самоконтроля.</vt:lpstr>
      <vt:lpstr>                         Словесные игры  Словесные дидактические игры развивают умение внимательно слушать, действовать согласно инструкции, быстро находить нужный ответ на поставленный вопрос, точно формулировать свои мысли, применять знания в соответствии с поставленной задачей.</vt:lpstr>
      <vt:lpstr>Организация дидактических игр  осуществляется в трёх основных направлениях:  1. Подготовка к проведению дидактической игры.  2. Проведение дидактической игры.  3. Анализ дидактической игры.</vt:lpstr>
      <vt:lpstr>В подготовку к проведению дидактической игры входят:  - отбор игры в соответствии с задачами воспитания и обучения;  - установление соответствия отобранной игры программным требованиям воспитания и обучения детей определённой возрастной группы;  - определение наиболее удобного времени проведения дидактические игры; - выбор места для игры;  - определение кол-ва играющих;  - подготовка необходимого дидактического материала для игры.  </vt:lpstr>
      <vt:lpstr>Проведение дидактических игр включает:  - ознакомление детей с содержанием игры, с дидактическим материалом, который будет использован в игре;  - объяснение хода и правил игры;  - показ игровых действий, в процессе которых воспитатель учит детей правильно выполнять действия;  - определение роли воспитателя в игре, его участие в качестве играющего, болельщика или арбитра.</vt:lpstr>
      <vt:lpstr>Анализ дидактической игры. Подведение итогов игры. При подведении итогов воспитатель подчёркивает, что путь к победе возможен только через преодоление трудностей, внимание и дисциплинированность. Анализ проведённой игры направлен на выявление приёмов её подготовки и проведения: какие приёмы оказались эффективными в достижении поставленной цели, что не сработало и почему. Это поможет совершенствовать как подготовку, так и сам процесс проведения игры, избежать впоследствии ошибок.</vt:lpstr>
      <vt:lpstr>Игра «Веселый счет»</vt:lpstr>
      <vt:lpstr>         Игра «Бильбоке»</vt:lpstr>
      <vt:lpstr>Игра «Геометрические фигуры»</vt:lpstr>
      <vt:lpstr>           Игра «Тактильные дорожки»</vt:lpstr>
      <vt:lpstr>             Игра «Разноцветные полоски»</vt:lpstr>
      <vt:lpstr>Таким образом сделаем вывод, что дидактические игры занимают большое место в работе дошкольных учреждений. Они используются на занятиях и в самостоятельной деятельности детей.  Выполняя функцию средства обучения, дидактическая игра может служить составной частью занятия. Она помогает усвоению, закреплению знаний, овладению способами познавательной деятельности. Использование дидактической игры, как метода обучения повышает интерес детей к занятиям, развивает сосредоточенность, обеспечивает лучшее усвоение программного материала. Особенно эффективны эти игры на занятиях по ознакомлению с окружающим миром,  формированию элементарных математических представлений.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Геннадий Белов</dc:creator>
  <cp:lastModifiedBy>Алексей</cp:lastModifiedBy>
  <cp:revision>65</cp:revision>
  <dcterms:created xsi:type="dcterms:W3CDTF">2019-05-26T17:06:51Z</dcterms:created>
  <dcterms:modified xsi:type="dcterms:W3CDTF">2024-06-14T11:57:59Z</dcterms:modified>
</cp:coreProperties>
</file>