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7" r:id="rId2"/>
    <p:sldId id="258" r:id="rId3"/>
    <p:sldId id="259" r:id="rId4"/>
    <p:sldId id="260" r:id="rId5"/>
    <p:sldId id="261" r:id="rId6"/>
    <p:sldId id="263" r:id="rId7"/>
    <p:sldId id="262" r:id="rId8"/>
    <p:sldId id="264" r:id="rId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7000DC-CB99-44B2-BC77-FE2A60042B0B}" type="datetimeFigureOut">
              <a:rPr lang="ru-RU" smtClean="0"/>
              <a:t>08.09.2025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70A200-B194-45ED-8D01-68AD3650DCF2}" type="slidenum">
              <a:rPr lang="ru-RU" smtClean="0"/>
              <a:t>‹#›</a:t>
            </a:fld>
            <a:endParaRPr lang="ru-RU"/>
          </a:p>
        </p:txBody>
      </p:sp>
    </p:spTree>
    <p:extLst>
      <p:ext uri="{BB962C8B-B14F-4D97-AF65-F5344CB8AC3E}">
        <p14:creationId xmlns:p14="http://schemas.microsoft.com/office/powerpoint/2010/main" val="156181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570A200-B194-45ED-8D01-68AD3650DCF2}" type="slidenum">
              <a:rPr lang="ru-RU" smtClean="0"/>
              <a:t>4</a:t>
            </a:fld>
            <a:endParaRPr lang="ru-RU"/>
          </a:p>
        </p:txBody>
      </p:sp>
    </p:spTree>
    <p:extLst>
      <p:ext uri="{BB962C8B-B14F-4D97-AF65-F5344CB8AC3E}">
        <p14:creationId xmlns:p14="http://schemas.microsoft.com/office/powerpoint/2010/main" val="1292025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282C8B0-8938-488C-B920-9691B06D62FC}"/>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27FDB5B0-DA33-477C-BDDE-83A23A080B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B38E21F5-4E0C-4A7E-98FD-F70798F436EA}"/>
              </a:ext>
            </a:extLst>
          </p:cNvPr>
          <p:cNvSpPr>
            <a:spLocks noGrp="1"/>
          </p:cNvSpPr>
          <p:nvPr>
            <p:ph type="dt" sz="half" idx="10"/>
          </p:nvPr>
        </p:nvSpPr>
        <p:spPr/>
        <p:txBody>
          <a:bodyPr/>
          <a:lstStyle/>
          <a:p>
            <a:fld id="{F1DDBB89-C6CF-4A40-BC0A-B9D927D5F240}" type="datetimeFigureOut">
              <a:rPr lang="ru-RU" smtClean="0"/>
              <a:t>08.09.2025</a:t>
            </a:fld>
            <a:endParaRPr lang="ru-RU"/>
          </a:p>
        </p:txBody>
      </p:sp>
      <p:sp>
        <p:nvSpPr>
          <p:cNvPr id="5" name="Нижний колонтитул 4">
            <a:extLst>
              <a:ext uri="{FF2B5EF4-FFF2-40B4-BE49-F238E27FC236}">
                <a16:creationId xmlns:a16="http://schemas.microsoft.com/office/drawing/2014/main" id="{54FF1BF3-9627-4D66-8DDB-377625BA53A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CC9BA5C-CAC7-465D-983C-EAD527453E77}"/>
              </a:ext>
            </a:extLst>
          </p:cNvPr>
          <p:cNvSpPr>
            <a:spLocks noGrp="1"/>
          </p:cNvSpPr>
          <p:nvPr>
            <p:ph type="sldNum" sz="quarter" idx="12"/>
          </p:nvPr>
        </p:nvSpPr>
        <p:spPr/>
        <p:txBody>
          <a:bodyPr/>
          <a:lstStyle/>
          <a:p>
            <a:fld id="{6E55A03E-FB1A-4264-9815-1C76222F3F00}" type="slidenum">
              <a:rPr lang="ru-RU" smtClean="0"/>
              <a:t>‹#›</a:t>
            </a:fld>
            <a:endParaRPr lang="ru-RU"/>
          </a:p>
        </p:txBody>
      </p:sp>
    </p:spTree>
    <p:extLst>
      <p:ext uri="{BB962C8B-B14F-4D97-AF65-F5344CB8AC3E}">
        <p14:creationId xmlns:p14="http://schemas.microsoft.com/office/powerpoint/2010/main" val="1770755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47417D-BF7C-483D-849F-6536D9C00FF5}"/>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F2FA7C14-6FED-4088-8067-4E577BCB345E}"/>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D53DE17-57EC-4407-94AA-3E7302D859AF}"/>
              </a:ext>
            </a:extLst>
          </p:cNvPr>
          <p:cNvSpPr>
            <a:spLocks noGrp="1"/>
          </p:cNvSpPr>
          <p:nvPr>
            <p:ph type="dt" sz="half" idx="10"/>
          </p:nvPr>
        </p:nvSpPr>
        <p:spPr/>
        <p:txBody>
          <a:bodyPr/>
          <a:lstStyle/>
          <a:p>
            <a:fld id="{F1DDBB89-C6CF-4A40-BC0A-B9D927D5F240}" type="datetimeFigureOut">
              <a:rPr lang="ru-RU" smtClean="0"/>
              <a:t>08.09.2025</a:t>
            </a:fld>
            <a:endParaRPr lang="ru-RU"/>
          </a:p>
        </p:txBody>
      </p:sp>
      <p:sp>
        <p:nvSpPr>
          <p:cNvPr id="5" name="Нижний колонтитул 4">
            <a:extLst>
              <a:ext uri="{FF2B5EF4-FFF2-40B4-BE49-F238E27FC236}">
                <a16:creationId xmlns:a16="http://schemas.microsoft.com/office/drawing/2014/main" id="{6400B07C-0F2B-4693-BCFC-02DBF4C639D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790A074-1B21-4AB1-96BA-4AEFB7EEF735}"/>
              </a:ext>
            </a:extLst>
          </p:cNvPr>
          <p:cNvSpPr>
            <a:spLocks noGrp="1"/>
          </p:cNvSpPr>
          <p:nvPr>
            <p:ph type="sldNum" sz="quarter" idx="12"/>
          </p:nvPr>
        </p:nvSpPr>
        <p:spPr/>
        <p:txBody>
          <a:bodyPr/>
          <a:lstStyle/>
          <a:p>
            <a:fld id="{6E55A03E-FB1A-4264-9815-1C76222F3F00}" type="slidenum">
              <a:rPr lang="ru-RU" smtClean="0"/>
              <a:t>‹#›</a:t>
            </a:fld>
            <a:endParaRPr lang="ru-RU"/>
          </a:p>
        </p:txBody>
      </p:sp>
    </p:spTree>
    <p:extLst>
      <p:ext uri="{BB962C8B-B14F-4D97-AF65-F5344CB8AC3E}">
        <p14:creationId xmlns:p14="http://schemas.microsoft.com/office/powerpoint/2010/main" val="61662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422239A1-69E1-4919-B3E1-4C895410ECEA}"/>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EDCC54FA-8468-4F81-A1EC-415C205EAC5C}"/>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BD1DDBE-F376-44B6-BB7E-FAB3A762D71B}"/>
              </a:ext>
            </a:extLst>
          </p:cNvPr>
          <p:cNvSpPr>
            <a:spLocks noGrp="1"/>
          </p:cNvSpPr>
          <p:nvPr>
            <p:ph type="dt" sz="half" idx="10"/>
          </p:nvPr>
        </p:nvSpPr>
        <p:spPr/>
        <p:txBody>
          <a:bodyPr/>
          <a:lstStyle/>
          <a:p>
            <a:fld id="{F1DDBB89-C6CF-4A40-BC0A-B9D927D5F240}" type="datetimeFigureOut">
              <a:rPr lang="ru-RU" smtClean="0"/>
              <a:t>08.09.2025</a:t>
            </a:fld>
            <a:endParaRPr lang="ru-RU"/>
          </a:p>
        </p:txBody>
      </p:sp>
      <p:sp>
        <p:nvSpPr>
          <p:cNvPr id="5" name="Нижний колонтитул 4">
            <a:extLst>
              <a:ext uri="{FF2B5EF4-FFF2-40B4-BE49-F238E27FC236}">
                <a16:creationId xmlns:a16="http://schemas.microsoft.com/office/drawing/2014/main" id="{FBC6A945-9FB2-4509-9FE6-DA54CFE37B4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08A9820-B060-4CC0-8687-D543D4A10A73}"/>
              </a:ext>
            </a:extLst>
          </p:cNvPr>
          <p:cNvSpPr>
            <a:spLocks noGrp="1"/>
          </p:cNvSpPr>
          <p:nvPr>
            <p:ph type="sldNum" sz="quarter" idx="12"/>
          </p:nvPr>
        </p:nvSpPr>
        <p:spPr/>
        <p:txBody>
          <a:bodyPr/>
          <a:lstStyle/>
          <a:p>
            <a:fld id="{6E55A03E-FB1A-4264-9815-1C76222F3F00}" type="slidenum">
              <a:rPr lang="ru-RU" smtClean="0"/>
              <a:t>‹#›</a:t>
            </a:fld>
            <a:endParaRPr lang="ru-RU"/>
          </a:p>
        </p:txBody>
      </p:sp>
    </p:spTree>
    <p:extLst>
      <p:ext uri="{BB962C8B-B14F-4D97-AF65-F5344CB8AC3E}">
        <p14:creationId xmlns:p14="http://schemas.microsoft.com/office/powerpoint/2010/main" val="1684407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6AA6390-36DC-40BC-9192-947EACBD56BF}"/>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0E49BCC2-7675-4075-9B45-59EC4D646AF9}"/>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3A5092E-11ED-4040-8E9C-1F24B68A658E}"/>
              </a:ext>
            </a:extLst>
          </p:cNvPr>
          <p:cNvSpPr>
            <a:spLocks noGrp="1"/>
          </p:cNvSpPr>
          <p:nvPr>
            <p:ph type="dt" sz="half" idx="10"/>
          </p:nvPr>
        </p:nvSpPr>
        <p:spPr/>
        <p:txBody>
          <a:bodyPr/>
          <a:lstStyle/>
          <a:p>
            <a:fld id="{F1DDBB89-C6CF-4A40-BC0A-B9D927D5F240}" type="datetimeFigureOut">
              <a:rPr lang="ru-RU" smtClean="0"/>
              <a:t>08.09.2025</a:t>
            </a:fld>
            <a:endParaRPr lang="ru-RU"/>
          </a:p>
        </p:txBody>
      </p:sp>
      <p:sp>
        <p:nvSpPr>
          <p:cNvPr id="5" name="Нижний колонтитул 4">
            <a:extLst>
              <a:ext uri="{FF2B5EF4-FFF2-40B4-BE49-F238E27FC236}">
                <a16:creationId xmlns:a16="http://schemas.microsoft.com/office/drawing/2014/main" id="{4A3094F8-0245-4FDB-9419-E40C56D99BA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99914B4-E52B-41CA-95ED-5D730346BFCC}"/>
              </a:ext>
            </a:extLst>
          </p:cNvPr>
          <p:cNvSpPr>
            <a:spLocks noGrp="1"/>
          </p:cNvSpPr>
          <p:nvPr>
            <p:ph type="sldNum" sz="quarter" idx="12"/>
          </p:nvPr>
        </p:nvSpPr>
        <p:spPr/>
        <p:txBody>
          <a:bodyPr/>
          <a:lstStyle/>
          <a:p>
            <a:fld id="{6E55A03E-FB1A-4264-9815-1C76222F3F00}" type="slidenum">
              <a:rPr lang="ru-RU" smtClean="0"/>
              <a:t>‹#›</a:t>
            </a:fld>
            <a:endParaRPr lang="ru-RU"/>
          </a:p>
        </p:txBody>
      </p:sp>
    </p:spTree>
    <p:extLst>
      <p:ext uri="{BB962C8B-B14F-4D97-AF65-F5344CB8AC3E}">
        <p14:creationId xmlns:p14="http://schemas.microsoft.com/office/powerpoint/2010/main" val="954317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522314C-4455-4840-A384-E32BA0250C8B}"/>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82110CE1-0E3E-45A8-AFD3-F255EFC2CE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F34AFBC1-C5F2-42ED-9B7C-558B2690EAFD}"/>
              </a:ext>
            </a:extLst>
          </p:cNvPr>
          <p:cNvSpPr>
            <a:spLocks noGrp="1"/>
          </p:cNvSpPr>
          <p:nvPr>
            <p:ph type="dt" sz="half" idx="10"/>
          </p:nvPr>
        </p:nvSpPr>
        <p:spPr/>
        <p:txBody>
          <a:bodyPr/>
          <a:lstStyle/>
          <a:p>
            <a:fld id="{F1DDBB89-C6CF-4A40-BC0A-B9D927D5F240}" type="datetimeFigureOut">
              <a:rPr lang="ru-RU" smtClean="0"/>
              <a:t>08.09.2025</a:t>
            </a:fld>
            <a:endParaRPr lang="ru-RU"/>
          </a:p>
        </p:txBody>
      </p:sp>
      <p:sp>
        <p:nvSpPr>
          <p:cNvPr id="5" name="Нижний колонтитул 4">
            <a:extLst>
              <a:ext uri="{FF2B5EF4-FFF2-40B4-BE49-F238E27FC236}">
                <a16:creationId xmlns:a16="http://schemas.microsoft.com/office/drawing/2014/main" id="{03D98EAE-C0E4-4126-9FE5-CEE96D24B07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F22D913-3174-4AD7-8428-69F8E89D7CFF}"/>
              </a:ext>
            </a:extLst>
          </p:cNvPr>
          <p:cNvSpPr>
            <a:spLocks noGrp="1"/>
          </p:cNvSpPr>
          <p:nvPr>
            <p:ph type="sldNum" sz="quarter" idx="12"/>
          </p:nvPr>
        </p:nvSpPr>
        <p:spPr/>
        <p:txBody>
          <a:bodyPr/>
          <a:lstStyle/>
          <a:p>
            <a:fld id="{6E55A03E-FB1A-4264-9815-1C76222F3F00}" type="slidenum">
              <a:rPr lang="ru-RU" smtClean="0"/>
              <a:t>‹#›</a:t>
            </a:fld>
            <a:endParaRPr lang="ru-RU"/>
          </a:p>
        </p:txBody>
      </p:sp>
    </p:spTree>
    <p:extLst>
      <p:ext uri="{BB962C8B-B14F-4D97-AF65-F5344CB8AC3E}">
        <p14:creationId xmlns:p14="http://schemas.microsoft.com/office/powerpoint/2010/main" val="2146053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733B060-F03F-427D-8949-45AC9CD264E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7115774A-A067-4160-9CA0-9C92A10FE2E5}"/>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22F4A78F-5847-4433-9355-0C31B8A091CA}"/>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A1C799D7-C99E-47C8-A5DF-C7503393ADEE}"/>
              </a:ext>
            </a:extLst>
          </p:cNvPr>
          <p:cNvSpPr>
            <a:spLocks noGrp="1"/>
          </p:cNvSpPr>
          <p:nvPr>
            <p:ph type="dt" sz="half" idx="10"/>
          </p:nvPr>
        </p:nvSpPr>
        <p:spPr/>
        <p:txBody>
          <a:bodyPr/>
          <a:lstStyle/>
          <a:p>
            <a:fld id="{F1DDBB89-C6CF-4A40-BC0A-B9D927D5F240}" type="datetimeFigureOut">
              <a:rPr lang="ru-RU" smtClean="0"/>
              <a:t>08.09.2025</a:t>
            </a:fld>
            <a:endParaRPr lang="ru-RU"/>
          </a:p>
        </p:txBody>
      </p:sp>
      <p:sp>
        <p:nvSpPr>
          <p:cNvPr id="6" name="Нижний колонтитул 5">
            <a:extLst>
              <a:ext uri="{FF2B5EF4-FFF2-40B4-BE49-F238E27FC236}">
                <a16:creationId xmlns:a16="http://schemas.microsoft.com/office/drawing/2014/main" id="{A2CD1F6D-2DA5-415E-9706-6D98FEAF2D35}"/>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F3A53FA8-D43F-4C92-A10A-614F6601C309}"/>
              </a:ext>
            </a:extLst>
          </p:cNvPr>
          <p:cNvSpPr>
            <a:spLocks noGrp="1"/>
          </p:cNvSpPr>
          <p:nvPr>
            <p:ph type="sldNum" sz="quarter" idx="12"/>
          </p:nvPr>
        </p:nvSpPr>
        <p:spPr/>
        <p:txBody>
          <a:bodyPr/>
          <a:lstStyle/>
          <a:p>
            <a:fld id="{6E55A03E-FB1A-4264-9815-1C76222F3F00}" type="slidenum">
              <a:rPr lang="ru-RU" smtClean="0"/>
              <a:t>‹#›</a:t>
            </a:fld>
            <a:endParaRPr lang="ru-RU"/>
          </a:p>
        </p:txBody>
      </p:sp>
    </p:spTree>
    <p:extLst>
      <p:ext uri="{BB962C8B-B14F-4D97-AF65-F5344CB8AC3E}">
        <p14:creationId xmlns:p14="http://schemas.microsoft.com/office/powerpoint/2010/main" val="3888039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BABF04A-30B9-4F99-9F28-A39932F6A6FE}"/>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0711A127-7AC7-47C4-BBFB-CF1DAA90F1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335D36F1-6E87-42DD-9513-72C14E594E75}"/>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1903FA3C-B0F4-4EFA-8491-EFFF8D71A9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1EEF0CE2-89D7-4EC3-B2DE-87F6A6E32FAC}"/>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0E6E048D-8418-4461-9450-20C885C9D424}"/>
              </a:ext>
            </a:extLst>
          </p:cNvPr>
          <p:cNvSpPr>
            <a:spLocks noGrp="1"/>
          </p:cNvSpPr>
          <p:nvPr>
            <p:ph type="dt" sz="half" idx="10"/>
          </p:nvPr>
        </p:nvSpPr>
        <p:spPr/>
        <p:txBody>
          <a:bodyPr/>
          <a:lstStyle/>
          <a:p>
            <a:fld id="{F1DDBB89-C6CF-4A40-BC0A-B9D927D5F240}" type="datetimeFigureOut">
              <a:rPr lang="ru-RU" smtClean="0"/>
              <a:t>08.09.2025</a:t>
            </a:fld>
            <a:endParaRPr lang="ru-RU"/>
          </a:p>
        </p:txBody>
      </p:sp>
      <p:sp>
        <p:nvSpPr>
          <p:cNvPr id="8" name="Нижний колонтитул 7">
            <a:extLst>
              <a:ext uri="{FF2B5EF4-FFF2-40B4-BE49-F238E27FC236}">
                <a16:creationId xmlns:a16="http://schemas.microsoft.com/office/drawing/2014/main" id="{A35D7E68-208F-4614-B493-4A66E29D2993}"/>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42332960-20E5-434F-A21D-49619EB6D102}"/>
              </a:ext>
            </a:extLst>
          </p:cNvPr>
          <p:cNvSpPr>
            <a:spLocks noGrp="1"/>
          </p:cNvSpPr>
          <p:nvPr>
            <p:ph type="sldNum" sz="quarter" idx="12"/>
          </p:nvPr>
        </p:nvSpPr>
        <p:spPr/>
        <p:txBody>
          <a:bodyPr/>
          <a:lstStyle/>
          <a:p>
            <a:fld id="{6E55A03E-FB1A-4264-9815-1C76222F3F00}" type="slidenum">
              <a:rPr lang="ru-RU" smtClean="0"/>
              <a:t>‹#›</a:t>
            </a:fld>
            <a:endParaRPr lang="ru-RU"/>
          </a:p>
        </p:txBody>
      </p:sp>
    </p:spTree>
    <p:extLst>
      <p:ext uri="{BB962C8B-B14F-4D97-AF65-F5344CB8AC3E}">
        <p14:creationId xmlns:p14="http://schemas.microsoft.com/office/powerpoint/2010/main" val="48308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10BD88E-2E09-4834-97D6-BFFFB358D492}"/>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5F96938D-DF50-45AE-AEEE-F2ABA4CE6056}"/>
              </a:ext>
            </a:extLst>
          </p:cNvPr>
          <p:cNvSpPr>
            <a:spLocks noGrp="1"/>
          </p:cNvSpPr>
          <p:nvPr>
            <p:ph type="dt" sz="half" idx="10"/>
          </p:nvPr>
        </p:nvSpPr>
        <p:spPr/>
        <p:txBody>
          <a:bodyPr/>
          <a:lstStyle/>
          <a:p>
            <a:fld id="{F1DDBB89-C6CF-4A40-BC0A-B9D927D5F240}" type="datetimeFigureOut">
              <a:rPr lang="ru-RU" smtClean="0"/>
              <a:t>08.09.2025</a:t>
            </a:fld>
            <a:endParaRPr lang="ru-RU"/>
          </a:p>
        </p:txBody>
      </p:sp>
      <p:sp>
        <p:nvSpPr>
          <p:cNvPr id="4" name="Нижний колонтитул 3">
            <a:extLst>
              <a:ext uri="{FF2B5EF4-FFF2-40B4-BE49-F238E27FC236}">
                <a16:creationId xmlns:a16="http://schemas.microsoft.com/office/drawing/2014/main" id="{DA1EA61F-862D-47F1-9363-EB220BA71D45}"/>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F0752290-114F-44D8-8A3A-A392D7226010}"/>
              </a:ext>
            </a:extLst>
          </p:cNvPr>
          <p:cNvSpPr>
            <a:spLocks noGrp="1"/>
          </p:cNvSpPr>
          <p:nvPr>
            <p:ph type="sldNum" sz="quarter" idx="12"/>
          </p:nvPr>
        </p:nvSpPr>
        <p:spPr/>
        <p:txBody>
          <a:bodyPr/>
          <a:lstStyle/>
          <a:p>
            <a:fld id="{6E55A03E-FB1A-4264-9815-1C76222F3F00}" type="slidenum">
              <a:rPr lang="ru-RU" smtClean="0"/>
              <a:t>‹#›</a:t>
            </a:fld>
            <a:endParaRPr lang="ru-RU"/>
          </a:p>
        </p:txBody>
      </p:sp>
    </p:spTree>
    <p:extLst>
      <p:ext uri="{BB962C8B-B14F-4D97-AF65-F5344CB8AC3E}">
        <p14:creationId xmlns:p14="http://schemas.microsoft.com/office/powerpoint/2010/main" val="3566549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D379D2C4-22AC-4B9D-B9B3-BC209D4B3F6F}"/>
              </a:ext>
            </a:extLst>
          </p:cNvPr>
          <p:cNvSpPr>
            <a:spLocks noGrp="1"/>
          </p:cNvSpPr>
          <p:nvPr>
            <p:ph type="dt" sz="half" idx="10"/>
          </p:nvPr>
        </p:nvSpPr>
        <p:spPr/>
        <p:txBody>
          <a:bodyPr/>
          <a:lstStyle/>
          <a:p>
            <a:fld id="{F1DDBB89-C6CF-4A40-BC0A-B9D927D5F240}" type="datetimeFigureOut">
              <a:rPr lang="ru-RU" smtClean="0"/>
              <a:t>08.09.2025</a:t>
            </a:fld>
            <a:endParaRPr lang="ru-RU"/>
          </a:p>
        </p:txBody>
      </p:sp>
      <p:sp>
        <p:nvSpPr>
          <p:cNvPr id="3" name="Нижний колонтитул 2">
            <a:extLst>
              <a:ext uri="{FF2B5EF4-FFF2-40B4-BE49-F238E27FC236}">
                <a16:creationId xmlns:a16="http://schemas.microsoft.com/office/drawing/2014/main" id="{8A9B84EF-9960-4C25-80D6-C38413C2E5F3}"/>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CD89500A-7CAC-49FA-BAD8-2D421C40EF3B}"/>
              </a:ext>
            </a:extLst>
          </p:cNvPr>
          <p:cNvSpPr>
            <a:spLocks noGrp="1"/>
          </p:cNvSpPr>
          <p:nvPr>
            <p:ph type="sldNum" sz="quarter" idx="12"/>
          </p:nvPr>
        </p:nvSpPr>
        <p:spPr/>
        <p:txBody>
          <a:bodyPr/>
          <a:lstStyle/>
          <a:p>
            <a:fld id="{6E55A03E-FB1A-4264-9815-1C76222F3F00}" type="slidenum">
              <a:rPr lang="ru-RU" smtClean="0"/>
              <a:t>‹#›</a:t>
            </a:fld>
            <a:endParaRPr lang="ru-RU"/>
          </a:p>
        </p:txBody>
      </p:sp>
    </p:spTree>
    <p:extLst>
      <p:ext uri="{BB962C8B-B14F-4D97-AF65-F5344CB8AC3E}">
        <p14:creationId xmlns:p14="http://schemas.microsoft.com/office/powerpoint/2010/main" val="3581993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A43B9FC-6603-45FC-A198-0EFC9DE3DEB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83C5DE7F-F7F4-4807-84B8-E31955BECF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BAE8A621-BFEE-4E56-988C-47FEDAE81E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350467D5-25E9-42B0-A10B-3320AF6CD2A5}"/>
              </a:ext>
            </a:extLst>
          </p:cNvPr>
          <p:cNvSpPr>
            <a:spLocks noGrp="1"/>
          </p:cNvSpPr>
          <p:nvPr>
            <p:ph type="dt" sz="half" idx="10"/>
          </p:nvPr>
        </p:nvSpPr>
        <p:spPr/>
        <p:txBody>
          <a:bodyPr/>
          <a:lstStyle/>
          <a:p>
            <a:fld id="{F1DDBB89-C6CF-4A40-BC0A-B9D927D5F240}" type="datetimeFigureOut">
              <a:rPr lang="ru-RU" smtClean="0"/>
              <a:t>08.09.2025</a:t>
            </a:fld>
            <a:endParaRPr lang="ru-RU"/>
          </a:p>
        </p:txBody>
      </p:sp>
      <p:sp>
        <p:nvSpPr>
          <p:cNvPr id="6" name="Нижний колонтитул 5">
            <a:extLst>
              <a:ext uri="{FF2B5EF4-FFF2-40B4-BE49-F238E27FC236}">
                <a16:creationId xmlns:a16="http://schemas.microsoft.com/office/drawing/2014/main" id="{F5F47320-E3C5-4473-A979-D5954BCD8EDD}"/>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C247E0AD-3978-466B-8C27-C8F09D9AAA44}"/>
              </a:ext>
            </a:extLst>
          </p:cNvPr>
          <p:cNvSpPr>
            <a:spLocks noGrp="1"/>
          </p:cNvSpPr>
          <p:nvPr>
            <p:ph type="sldNum" sz="quarter" idx="12"/>
          </p:nvPr>
        </p:nvSpPr>
        <p:spPr/>
        <p:txBody>
          <a:bodyPr/>
          <a:lstStyle/>
          <a:p>
            <a:fld id="{6E55A03E-FB1A-4264-9815-1C76222F3F00}" type="slidenum">
              <a:rPr lang="ru-RU" smtClean="0"/>
              <a:t>‹#›</a:t>
            </a:fld>
            <a:endParaRPr lang="ru-RU"/>
          </a:p>
        </p:txBody>
      </p:sp>
    </p:spTree>
    <p:extLst>
      <p:ext uri="{BB962C8B-B14F-4D97-AF65-F5344CB8AC3E}">
        <p14:creationId xmlns:p14="http://schemas.microsoft.com/office/powerpoint/2010/main" val="3419508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D16214-7045-4D09-9FC2-0012F25E0D44}"/>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64530B66-03CF-4319-931A-57F84BA08F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232091B7-B7AE-422C-8B51-07ACFED108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AA1499FE-DFB5-42B9-A0AE-9389E00303DB}"/>
              </a:ext>
            </a:extLst>
          </p:cNvPr>
          <p:cNvSpPr>
            <a:spLocks noGrp="1"/>
          </p:cNvSpPr>
          <p:nvPr>
            <p:ph type="dt" sz="half" idx="10"/>
          </p:nvPr>
        </p:nvSpPr>
        <p:spPr/>
        <p:txBody>
          <a:bodyPr/>
          <a:lstStyle/>
          <a:p>
            <a:fld id="{F1DDBB89-C6CF-4A40-BC0A-B9D927D5F240}" type="datetimeFigureOut">
              <a:rPr lang="ru-RU" smtClean="0"/>
              <a:t>08.09.2025</a:t>
            </a:fld>
            <a:endParaRPr lang="ru-RU"/>
          </a:p>
        </p:txBody>
      </p:sp>
      <p:sp>
        <p:nvSpPr>
          <p:cNvPr id="6" name="Нижний колонтитул 5">
            <a:extLst>
              <a:ext uri="{FF2B5EF4-FFF2-40B4-BE49-F238E27FC236}">
                <a16:creationId xmlns:a16="http://schemas.microsoft.com/office/drawing/2014/main" id="{37284C58-9A19-44F1-ACD5-557E6387094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B99AE6C1-4615-4264-AB58-A0CD72909411}"/>
              </a:ext>
            </a:extLst>
          </p:cNvPr>
          <p:cNvSpPr>
            <a:spLocks noGrp="1"/>
          </p:cNvSpPr>
          <p:nvPr>
            <p:ph type="sldNum" sz="quarter" idx="12"/>
          </p:nvPr>
        </p:nvSpPr>
        <p:spPr/>
        <p:txBody>
          <a:bodyPr/>
          <a:lstStyle/>
          <a:p>
            <a:fld id="{6E55A03E-FB1A-4264-9815-1C76222F3F00}" type="slidenum">
              <a:rPr lang="ru-RU" smtClean="0"/>
              <a:t>‹#›</a:t>
            </a:fld>
            <a:endParaRPr lang="ru-RU"/>
          </a:p>
        </p:txBody>
      </p:sp>
    </p:spTree>
    <p:extLst>
      <p:ext uri="{BB962C8B-B14F-4D97-AF65-F5344CB8AC3E}">
        <p14:creationId xmlns:p14="http://schemas.microsoft.com/office/powerpoint/2010/main" val="2279170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0B548C6-7D24-4CBF-89BE-8816155A6E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FBBBC184-5F65-49C0-9778-FEAC2EB526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48CADA4-F57C-4E42-A13C-3215A102FB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DDBB89-C6CF-4A40-BC0A-B9D927D5F240}" type="datetimeFigureOut">
              <a:rPr lang="ru-RU" smtClean="0"/>
              <a:t>08.09.2025</a:t>
            </a:fld>
            <a:endParaRPr lang="ru-RU"/>
          </a:p>
        </p:txBody>
      </p:sp>
      <p:sp>
        <p:nvSpPr>
          <p:cNvPr id="5" name="Нижний колонтитул 4">
            <a:extLst>
              <a:ext uri="{FF2B5EF4-FFF2-40B4-BE49-F238E27FC236}">
                <a16:creationId xmlns:a16="http://schemas.microsoft.com/office/drawing/2014/main" id="{7C0BC2CB-A1C9-4705-9714-9B5C7BD93D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458EEFBE-B70B-41CC-8C9D-2BB9447D3A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55A03E-FB1A-4264-9815-1C76222F3F00}" type="slidenum">
              <a:rPr lang="ru-RU" smtClean="0"/>
              <a:t>‹#›</a:t>
            </a:fld>
            <a:endParaRPr lang="ru-RU"/>
          </a:p>
        </p:txBody>
      </p:sp>
    </p:spTree>
    <p:extLst>
      <p:ext uri="{BB962C8B-B14F-4D97-AF65-F5344CB8AC3E}">
        <p14:creationId xmlns:p14="http://schemas.microsoft.com/office/powerpoint/2010/main" val="36841272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131A6E7-90CD-4744-91EB-9AFE9120CCEB}"/>
              </a:ext>
            </a:extLst>
          </p:cNvPr>
          <p:cNvSpPr>
            <a:spLocks noGrp="1"/>
          </p:cNvSpPr>
          <p:nvPr>
            <p:ph type="title"/>
          </p:nvPr>
        </p:nvSpPr>
        <p:spPr>
          <a:xfrm>
            <a:off x="838200" y="365125"/>
            <a:ext cx="10515600" cy="4980598"/>
          </a:xfrm>
        </p:spPr>
        <p:txBody>
          <a:bodyPr>
            <a:normAutofit/>
          </a:bodyPr>
          <a:lstStyle/>
          <a:p>
            <a:pPr algn="r"/>
            <a:r>
              <a:rPr lang="ru-RU" sz="3600" dirty="0">
                <a:latin typeface="Times New Roman" panose="02020603050405020304" pitchFamily="18" charset="0"/>
                <a:cs typeface="Times New Roman" panose="02020603050405020304" pitchFamily="18" charset="0"/>
              </a:rPr>
              <a:t>Методические рекомендации по обучению детей основам безопасного поведения на дорогах</a:t>
            </a:r>
            <a:br>
              <a:rPr lang="ru-RU" dirty="0"/>
            </a:br>
            <a:br>
              <a:rPr lang="ru-RU" dirty="0"/>
            </a:br>
            <a:br>
              <a:rPr lang="ru-RU" dirty="0"/>
            </a:br>
            <a:r>
              <a:rPr lang="ru-RU" sz="2000" dirty="0">
                <a:latin typeface="Times New Roman" panose="02020603050405020304" pitchFamily="18" charset="0"/>
                <a:cs typeface="Times New Roman" panose="02020603050405020304" pitchFamily="18" charset="0"/>
              </a:rPr>
              <a:t>МБДОУ №43 г. Иркутск  </a:t>
            </a:r>
            <a:br>
              <a:rPr lang="ru-RU" sz="2000" dirty="0">
                <a:latin typeface="Times New Roman" panose="02020603050405020304" pitchFamily="18" charset="0"/>
                <a:cs typeface="Times New Roman" panose="02020603050405020304" pitchFamily="18" charset="0"/>
              </a:rPr>
            </a:br>
            <a:r>
              <a:rPr lang="ru-RU" sz="2000" dirty="0" err="1">
                <a:latin typeface="Times New Roman" panose="02020603050405020304" pitchFamily="18" charset="0"/>
                <a:cs typeface="Times New Roman" panose="02020603050405020304" pitchFamily="18" charset="0"/>
              </a:rPr>
              <a:t>Скородумова</a:t>
            </a:r>
            <a:r>
              <a:rPr lang="ru-RU" sz="2000" dirty="0">
                <a:latin typeface="Times New Roman" panose="02020603050405020304" pitchFamily="18" charset="0"/>
                <a:cs typeface="Times New Roman" panose="02020603050405020304" pitchFamily="18" charset="0"/>
              </a:rPr>
              <a:t> ОГ</a:t>
            </a:r>
            <a:br>
              <a:rPr lang="ru-RU" sz="2000" dirty="0">
                <a:latin typeface="Times New Roman" panose="02020603050405020304" pitchFamily="18" charset="0"/>
                <a:cs typeface="Times New Roman" panose="02020603050405020304" pitchFamily="18" charset="0"/>
              </a:rPr>
            </a:br>
            <a:r>
              <a:rPr lang="ru-RU" sz="2000" dirty="0" err="1">
                <a:latin typeface="Times New Roman" panose="02020603050405020304" pitchFamily="18" charset="0"/>
                <a:cs typeface="Times New Roman" panose="02020603050405020304" pitchFamily="18" charset="0"/>
              </a:rPr>
              <a:t>Шкрадова</a:t>
            </a:r>
            <a:r>
              <a:rPr lang="ru-RU" sz="2000" dirty="0">
                <a:latin typeface="Times New Roman" panose="02020603050405020304" pitchFamily="18" charset="0"/>
                <a:cs typeface="Times New Roman" panose="02020603050405020304" pitchFamily="18" charset="0"/>
              </a:rPr>
              <a:t> ЛА</a:t>
            </a:r>
          </a:p>
        </p:txBody>
      </p:sp>
    </p:spTree>
    <p:extLst>
      <p:ext uri="{BB962C8B-B14F-4D97-AF65-F5344CB8AC3E}">
        <p14:creationId xmlns:p14="http://schemas.microsoft.com/office/powerpoint/2010/main" val="3578261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7332AEC-A9B6-4AD0-B1B3-3E0F88D90510}"/>
              </a:ext>
            </a:extLst>
          </p:cNvPr>
          <p:cNvSpPr>
            <a:spLocks noGrp="1"/>
          </p:cNvSpPr>
          <p:nvPr>
            <p:ph type="title"/>
          </p:nvPr>
        </p:nvSpPr>
        <p:spPr>
          <a:xfrm>
            <a:off x="590843" y="1280160"/>
            <a:ext cx="11080164" cy="1603717"/>
          </a:xfrm>
        </p:spPr>
        <p:txBody>
          <a:bodyPr>
            <a:normAutofit/>
          </a:bodyPr>
          <a:lstStyle/>
          <a:p>
            <a:r>
              <a:rPr lang="ru-RU" sz="3200" b="1" dirty="0">
                <a:latin typeface="Times New Roman" panose="02020603050405020304" pitchFamily="18" charset="0"/>
                <a:cs typeface="Times New Roman" panose="02020603050405020304" pitchFamily="18" charset="0"/>
              </a:rPr>
              <a:t>Цели:</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Формирование устойчивых навыков безопасного поведения детей на улицах и дорогах.</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Повышение уровня осведомленности детей о правилах дорожного движения.</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Развитие способности предвидеть возможные опасные ситуации на дороге и избегать их</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Воспитание культуры безопасного поведения среди участников дорожного движения</a:t>
            </a:r>
            <a:endParaRPr lang="ru-RU" dirty="0"/>
          </a:p>
        </p:txBody>
      </p:sp>
      <p:sp>
        <p:nvSpPr>
          <p:cNvPr id="3" name="Текст 2">
            <a:extLst>
              <a:ext uri="{FF2B5EF4-FFF2-40B4-BE49-F238E27FC236}">
                <a16:creationId xmlns:a16="http://schemas.microsoft.com/office/drawing/2014/main" id="{A5103F3C-ACC6-4B61-A8EC-73E2C9FCF1BE}"/>
              </a:ext>
            </a:extLst>
          </p:cNvPr>
          <p:cNvSpPr>
            <a:spLocks noGrp="1"/>
          </p:cNvSpPr>
          <p:nvPr>
            <p:ph type="body" idx="1"/>
          </p:nvPr>
        </p:nvSpPr>
        <p:spPr>
          <a:xfrm>
            <a:off x="831850" y="3179298"/>
            <a:ext cx="10515600" cy="2910353"/>
          </a:xfrm>
        </p:spPr>
        <p:txBody>
          <a:bodyPr/>
          <a:lstStyle/>
          <a:p>
            <a:endParaRPr lang="ru-RU" dirty="0"/>
          </a:p>
        </p:txBody>
      </p:sp>
      <p:pic>
        <p:nvPicPr>
          <p:cNvPr id="5" name="Рисунок 4">
            <a:extLst>
              <a:ext uri="{FF2B5EF4-FFF2-40B4-BE49-F238E27FC236}">
                <a16:creationId xmlns:a16="http://schemas.microsoft.com/office/drawing/2014/main" id="{C49E6103-BDF3-40E6-B4B1-28B9C616F5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520238" y="2490909"/>
            <a:ext cx="3038622" cy="4415399"/>
          </a:xfrm>
          <a:prstGeom prst="rect">
            <a:avLst/>
          </a:prstGeom>
        </p:spPr>
      </p:pic>
      <p:pic>
        <p:nvPicPr>
          <p:cNvPr id="7" name="Рисунок 6">
            <a:extLst>
              <a:ext uri="{FF2B5EF4-FFF2-40B4-BE49-F238E27FC236}">
                <a16:creationId xmlns:a16="http://schemas.microsoft.com/office/drawing/2014/main" id="{C4B12857-0468-4817-AD96-4DB4AAF0DE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555542" y="1434905"/>
            <a:ext cx="3179302" cy="6668087"/>
          </a:xfrm>
          <a:prstGeom prst="rect">
            <a:avLst/>
          </a:prstGeom>
        </p:spPr>
      </p:pic>
    </p:spTree>
    <p:extLst>
      <p:ext uri="{BB962C8B-B14F-4D97-AF65-F5344CB8AC3E}">
        <p14:creationId xmlns:p14="http://schemas.microsoft.com/office/powerpoint/2010/main" val="2442875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EA212E0-3E8E-4DE9-9493-02453B9567C2}"/>
              </a:ext>
            </a:extLst>
          </p:cNvPr>
          <p:cNvSpPr>
            <a:spLocks noGrp="1"/>
          </p:cNvSpPr>
          <p:nvPr>
            <p:ph type="title"/>
          </p:nvPr>
        </p:nvSpPr>
        <p:spPr>
          <a:xfrm>
            <a:off x="838200" y="365125"/>
            <a:ext cx="10515600" cy="5430764"/>
          </a:xfrm>
        </p:spPr>
        <p:txBody>
          <a:bodyPr>
            <a:noAutofit/>
          </a:bodyPr>
          <a:lstStyle/>
          <a:p>
            <a:r>
              <a:rPr lang="ru-RU" sz="3200" b="1" dirty="0">
                <a:latin typeface="Times New Roman" panose="02020603050405020304" pitchFamily="18" charset="0"/>
                <a:cs typeface="Times New Roman" panose="02020603050405020304" pitchFamily="18" charset="0"/>
              </a:rPr>
              <a:t>Задачи:</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Обучение детей основным понятиям и терминам дорожной безопасности.</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Освоение детьми навыков правильного перехода дороги и ориентирования в городской среде.</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Привитие детям понимания важности соблюдения ПДД и ответственности каждого участника дорожного движения.</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Подготовка родителей и педагогов к проведению занятий по формированию навыков безопасного поведения учащихся.</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Организация профилактических мероприятий, направленных на снижение числа дорожно-транспортных происшествий с участием несовершеннолетних.</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Создание условий для формирования устойчивого интереса детей к вопросам собственной безопасности на дорогах.</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Эти цели и задачи направлены на повышение общей безопасности детей на дорогах и способствуют снижению риска возникновения аварийных ситуаций с участием юных участников дорожного движения.</a:t>
            </a:r>
          </a:p>
        </p:txBody>
      </p:sp>
    </p:spTree>
    <p:extLst>
      <p:ext uri="{BB962C8B-B14F-4D97-AF65-F5344CB8AC3E}">
        <p14:creationId xmlns:p14="http://schemas.microsoft.com/office/powerpoint/2010/main" val="1815995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F2867BF-7FC0-4CDC-A7FE-9A6D1BAE3566}"/>
              </a:ext>
            </a:extLst>
          </p:cNvPr>
          <p:cNvSpPr>
            <a:spLocks noGrp="1"/>
          </p:cNvSpPr>
          <p:nvPr>
            <p:ph type="title"/>
          </p:nvPr>
        </p:nvSpPr>
        <p:spPr>
          <a:xfrm>
            <a:off x="831850" y="604910"/>
            <a:ext cx="10515600" cy="2982351"/>
          </a:xfrm>
        </p:spPr>
        <p:txBody>
          <a:bodyPr>
            <a:noAutofit/>
          </a:bodyPr>
          <a:lstStyle/>
          <a:p>
            <a:br>
              <a:rPr lang="ru-RU" sz="2000" dirty="0">
                <a:latin typeface="Times New Roman" panose="02020603050405020304" pitchFamily="18" charset="0"/>
                <a:cs typeface="Times New Roman" panose="02020603050405020304" pitchFamily="18" charset="0"/>
              </a:rPr>
            </a:br>
            <a:r>
              <a:rPr lang="ru-RU" sz="3200" b="1" dirty="0">
                <a:latin typeface="Times New Roman" panose="02020603050405020304" pitchFamily="18" charset="0"/>
                <a:cs typeface="Times New Roman" panose="02020603050405020304" pitchFamily="18" charset="0"/>
              </a:rPr>
              <a:t>Темы:</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Дорожная азбука</a:t>
            </a:r>
            <a:br>
              <a:rPr lang="ru-RU" sz="2000" dirty="0">
                <a:latin typeface="Times New Roman" panose="02020603050405020304" pitchFamily="18" charset="0"/>
                <a:cs typeface="Times New Roman" panose="02020603050405020304" pitchFamily="18" charset="0"/>
              </a:rPr>
            </a:br>
            <a:r>
              <a:rPr lang="ru-RU" sz="2000" dirty="0" err="1">
                <a:latin typeface="Times New Roman" panose="02020603050405020304" pitchFamily="18" charset="0"/>
                <a:cs typeface="Times New Roman" panose="02020603050405020304" pitchFamily="18" charset="0"/>
              </a:rPr>
              <a:t>Светофорчик</a:t>
            </a:r>
            <a:r>
              <a:rPr lang="ru-RU" sz="2000" dirty="0">
                <a:latin typeface="Times New Roman" panose="02020603050405020304" pitchFamily="18" charset="0"/>
                <a:cs typeface="Times New Roman" panose="02020603050405020304" pitchFamily="18" charset="0"/>
              </a:rPr>
              <a:t>: правила движения для малышей</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Безопасный путь ребенка</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Азбука дорожного движения</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Юный пешеход: уроки безопасности</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Дорога без опасности</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Веселый светофор: обучение правилам дорожного движения</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Шаг навстречу безопасной дороге</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Учимся ходить правильно</a:t>
            </a:r>
          </a:p>
        </p:txBody>
      </p:sp>
      <p:sp>
        <p:nvSpPr>
          <p:cNvPr id="3" name="Текст 2">
            <a:extLst>
              <a:ext uri="{FF2B5EF4-FFF2-40B4-BE49-F238E27FC236}">
                <a16:creationId xmlns:a16="http://schemas.microsoft.com/office/drawing/2014/main" id="{6F67B7AB-72C5-4071-8AE6-4F87DC1693EC}"/>
              </a:ext>
            </a:extLst>
          </p:cNvPr>
          <p:cNvSpPr>
            <a:spLocks noGrp="1"/>
          </p:cNvSpPr>
          <p:nvPr>
            <p:ph type="body" idx="1"/>
          </p:nvPr>
        </p:nvSpPr>
        <p:spPr/>
        <p:txBody>
          <a:bodyPr/>
          <a:lstStyle/>
          <a:p>
            <a:endParaRPr lang="ru-RU" dirty="0"/>
          </a:p>
        </p:txBody>
      </p:sp>
      <p:pic>
        <p:nvPicPr>
          <p:cNvPr id="5" name="Рисунок 4">
            <a:extLst>
              <a:ext uri="{FF2B5EF4-FFF2-40B4-BE49-F238E27FC236}">
                <a16:creationId xmlns:a16="http://schemas.microsoft.com/office/drawing/2014/main" id="{4E336078-D598-4C67-B7D4-EBF3879391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494626" y="-372794"/>
            <a:ext cx="3179298" cy="10930597"/>
          </a:xfrm>
          <a:prstGeom prst="rect">
            <a:avLst/>
          </a:prstGeom>
        </p:spPr>
      </p:pic>
    </p:spTree>
    <p:extLst>
      <p:ext uri="{BB962C8B-B14F-4D97-AF65-F5344CB8AC3E}">
        <p14:creationId xmlns:p14="http://schemas.microsoft.com/office/powerpoint/2010/main" val="2935363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A8C4D6-0313-41F7-8363-FFB5637D8560}"/>
              </a:ext>
            </a:extLst>
          </p:cNvPr>
          <p:cNvSpPr>
            <a:spLocks noGrp="1"/>
          </p:cNvSpPr>
          <p:nvPr>
            <p:ph type="title"/>
          </p:nvPr>
        </p:nvSpPr>
        <p:spPr>
          <a:xfrm>
            <a:off x="838200" y="365125"/>
            <a:ext cx="10515600" cy="5698050"/>
          </a:xfrm>
        </p:spPr>
        <p:txBody>
          <a:bodyPr>
            <a:normAutofit/>
          </a:bodyPr>
          <a:lstStyle/>
          <a:p>
            <a:r>
              <a:rPr lang="ru-RU" sz="1600" dirty="0">
                <a:latin typeface="Times New Roman" panose="02020603050405020304" pitchFamily="18" charset="0"/>
                <a:cs typeface="Times New Roman" panose="02020603050405020304" pitchFamily="18" charset="0"/>
              </a:rPr>
              <a:t> «Азбука дорожного движения» звучит лаконично, понятно и интересно одновременно. Оно отлично отражает суть проекта — знакомит детей с основными правилами и знаками дорожного движения, формируя необходимые знания и навыки безопасного поведения на улице.</a:t>
            </a:r>
            <a:br>
              <a:rPr lang="ru-RU" sz="1600" dirty="0">
                <a:latin typeface="Times New Roman" panose="02020603050405020304" pitchFamily="18" charset="0"/>
                <a:cs typeface="Times New Roman" panose="02020603050405020304" pitchFamily="18" charset="0"/>
              </a:rPr>
            </a:b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Можно представить этот проект следующим образом:</a:t>
            </a:r>
            <a:br>
              <a:rPr lang="ru-RU" sz="1600" dirty="0">
                <a:latin typeface="Times New Roman" panose="02020603050405020304" pitchFamily="18" charset="0"/>
                <a:cs typeface="Times New Roman" panose="02020603050405020304" pitchFamily="18" charset="0"/>
              </a:rPr>
            </a:b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Азбука дорожного движения</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Цель: формирование у детей начальных классов знаний и практических навыков безопасного поведения на </a:t>
            </a:r>
            <a:r>
              <a:rPr lang="ru-RU" sz="1600">
                <a:latin typeface="Times New Roman" panose="02020603050405020304" pitchFamily="18" charset="0"/>
                <a:cs typeface="Times New Roman" panose="02020603050405020304" pitchFamily="18" charset="0"/>
              </a:rPr>
              <a:t>дорогах.</a:t>
            </a:r>
            <a:br>
              <a:rPr lang="ru-RU" sz="1600" dirty="0">
                <a:latin typeface="Times New Roman" panose="02020603050405020304" pitchFamily="18" charset="0"/>
                <a:cs typeface="Times New Roman" panose="02020603050405020304" pitchFamily="18" charset="0"/>
              </a:rPr>
            </a:b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Ознакомление детей с дорожными знаками и сигналами светофора.</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Объяснение основных понятий («пешеход», «проезжая часть», «обочина»).</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Практическое освоение правил пересечения улиц и дорог.</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Формирование навыков распознавания опасных дорожных ситуаций.</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Развитие внимательности и осторожности на дороге.</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Проект включает увлекательные занятия, игры и викторины, помогающие закрепить полученные знания в игровой форме. Каждый урок сопровождается яркими иллюстрациями, плакатами и наглядными пособиями, позволяющими лучше усвоить материал.</a:t>
            </a:r>
            <a:br>
              <a:rPr lang="ru-RU" sz="1600" dirty="0">
                <a:latin typeface="Times New Roman" panose="02020603050405020304" pitchFamily="18" charset="0"/>
                <a:cs typeface="Times New Roman" panose="02020603050405020304" pitchFamily="18" charset="0"/>
              </a:rPr>
            </a:b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Таким образом, «Азбука дорожного движения» станет эффективным инструментом воспитания сознательных и внимательных пешеходов будущего поколения</a:t>
            </a:r>
            <a:endParaRPr lang="ru-RU" dirty="0"/>
          </a:p>
        </p:txBody>
      </p:sp>
    </p:spTree>
    <p:extLst>
      <p:ext uri="{BB962C8B-B14F-4D97-AF65-F5344CB8AC3E}">
        <p14:creationId xmlns:p14="http://schemas.microsoft.com/office/powerpoint/2010/main" val="2704437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1FF6A69-61CA-43A7-84CD-EA29644300E7}"/>
              </a:ext>
            </a:extLst>
          </p:cNvPr>
          <p:cNvSpPr>
            <a:spLocks noGrp="1"/>
          </p:cNvSpPr>
          <p:nvPr>
            <p:ph type="title"/>
          </p:nvPr>
        </p:nvSpPr>
        <p:spPr/>
        <p:txBody>
          <a:bodyPr/>
          <a:lstStyle/>
          <a:p>
            <a:endParaRPr lang="ru-RU" dirty="0"/>
          </a:p>
        </p:txBody>
      </p:sp>
      <p:pic>
        <p:nvPicPr>
          <p:cNvPr id="4" name="Рисунок 3">
            <a:extLst>
              <a:ext uri="{FF2B5EF4-FFF2-40B4-BE49-F238E27FC236}">
                <a16:creationId xmlns:a16="http://schemas.microsoft.com/office/drawing/2014/main" id="{B0D1E3CC-8640-4FD9-BA91-9EAADF5F3F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4709" y="930789"/>
            <a:ext cx="6274827" cy="5143500"/>
          </a:xfrm>
          <a:prstGeom prst="rect">
            <a:avLst/>
          </a:prstGeom>
        </p:spPr>
      </p:pic>
      <p:pic>
        <p:nvPicPr>
          <p:cNvPr id="6" name="Рисунок 5">
            <a:extLst>
              <a:ext uri="{FF2B5EF4-FFF2-40B4-BE49-F238E27FC236}">
                <a16:creationId xmlns:a16="http://schemas.microsoft.com/office/drawing/2014/main" id="{3CF9B9D6-0259-4FBA-8A52-4523DDC4F0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573957" y="662283"/>
            <a:ext cx="6400800" cy="5554542"/>
          </a:xfrm>
          <a:prstGeom prst="rect">
            <a:avLst/>
          </a:prstGeom>
        </p:spPr>
      </p:pic>
    </p:spTree>
    <p:extLst>
      <p:ext uri="{BB962C8B-B14F-4D97-AF65-F5344CB8AC3E}">
        <p14:creationId xmlns:p14="http://schemas.microsoft.com/office/powerpoint/2010/main" val="2149556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88B9184-BFAE-44F5-B48E-20013D40DE93}"/>
              </a:ext>
            </a:extLst>
          </p:cNvPr>
          <p:cNvSpPr>
            <a:spLocks noGrp="1"/>
          </p:cNvSpPr>
          <p:nvPr>
            <p:ph type="title"/>
          </p:nvPr>
        </p:nvSpPr>
        <p:spPr>
          <a:xfrm>
            <a:off x="711591" y="702750"/>
            <a:ext cx="10515600" cy="5669915"/>
          </a:xfrm>
        </p:spPr>
        <p:txBody>
          <a:bodyPr>
            <a:noAutofit/>
          </a:bodyPr>
          <a:lstStyle/>
          <a:p>
            <a:r>
              <a:rPr lang="ru-RU" sz="1600" dirty="0">
                <a:latin typeface="Times New Roman" panose="02020603050405020304" pitchFamily="18" charset="0"/>
                <a:cs typeface="Times New Roman" panose="02020603050405020304" pitchFamily="18" charset="0"/>
              </a:rPr>
              <a:t>Юный пешеход: Уроки безопасности</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Изучение основных знаков дорожного движения и сигналов светофора.</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Закрепление знаний о правильной технике перехода улицы и соблюдении правил передвижения вдоль дорог.</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Овладение приемами самообороны и реагирования на потенциально опасные ситуации на дорогах.</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Развитие наблюдательности, внимания и осмотрительности на улицах.</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Структура курса:</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Блок 1. Основы дорожной грамотности</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Что такое дорога?</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Кто является участниками дорожного движения?</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Как устроены знаки и сигналы светофора?</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Блок 2. Безопасный переход улицы</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Правила перехода регулируемого перекрестка.</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Техника перехода нерегулируемого перекрёстка.</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Переход улицы вне зоны видимости транспортных средств.</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Блок 3. Опасные ситуации на дороге</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Примеры опасных мест и действий.</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Рекомендации по действиям в экстремальных ситуациях.</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Контроль за поведением окружающих водителей и пешеходов.</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Блок 4. Игры и практические задания</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Интерактивные игровые упражнения.</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Викторины и конкурсы на знание ПДД.</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Тренажёры для закрепления материала.</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Формы проведения уроков:</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Занятия с использованием игровых методик.</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Просмотр тематических мультфильмов и фильмов.</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Проведение конкурсов рисунков и творческих работ.</a:t>
            </a:r>
          </a:p>
        </p:txBody>
      </p:sp>
    </p:spTree>
    <p:extLst>
      <p:ext uri="{BB962C8B-B14F-4D97-AF65-F5344CB8AC3E}">
        <p14:creationId xmlns:p14="http://schemas.microsoft.com/office/powerpoint/2010/main" val="3193995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4C5BA6E-28B7-46CD-8241-58111364B058}"/>
              </a:ext>
            </a:extLst>
          </p:cNvPr>
          <p:cNvSpPr>
            <a:spLocks noGrp="1"/>
          </p:cNvSpPr>
          <p:nvPr>
            <p:ph type="title"/>
          </p:nvPr>
        </p:nvSpPr>
        <p:spPr/>
        <p:txBody>
          <a:bodyPr/>
          <a:lstStyle/>
          <a:p>
            <a:endParaRPr lang="ru-RU" dirty="0"/>
          </a:p>
        </p:txBody>
      </p:sp>
      <p:pic>
        <p:nvPicPr>
          <p:cNvPr id="6" name="Рисунок 5">
            <a:extLst>
              <a:ext uri="{FF2B5EF4-FFF2-40B4-BE49-F238E27FC236}">
                <a16:creationId xmlns:a16="http://schemas.microsoft.com/office/drawing/2014/main" id="{44FD3429-D5F9-4B6A-A150-AD5D0ECF16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7620" y="780196"/>
            <a:ext cx="6281861" cy="5143500"/>
          </a:xfrm>
          <a:prstGeom prst="rect">
            <a:avLst/>
          </a:prstGeom>
        </p:spPr>
      </p:pic>
      <p:pic>
        <p:nvPicPr>
          <p:cNvPr id="8" name="Рисунок 7">
            <a:extLst>
              <a:ext uri="{FF2B5EF4-FFF2-40B4-BE49-F238E27FC236}">
                <a16:creationId xmlns:a16="http://schemas.microsoft.com/office/drawing/2014/main" id="{71216AA0-471A-4751-923F-55F4586E4A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0584" y="211014"/>
            <a:ext cx="6749856" cy="6435971"/>
          </a:xfrm>
          <a:prstGeom prst="rect">
            <a:avLst/>
          </a:prstGeom>
        </p:spPr>
      </p:pic>
    </p:spTree>
    <p:extLst>
      <p:ext uri="{BB962C8B-B14F-4D97-AF65-F5344CB8AC3E}">
        <p14:creationId xmlns:p14="http://schemas.microsoft.com/office/powerpoint/2010/main" val="1131682318"/>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60</Words>
  <Application>Microsoft Office PowerPoint</Application>
  <PresentationFormat>Широкоэкранный</PresentationFormat>
  <Paragraphs>7</Paragraphs>
  <Slides>8</Slides>
  <Notes>1</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8</vt:i4>
      </vt:variant>
    </vt:vector>
  </HeadingPairs>
  <TitlesOfParts>
    <vt:vector size="13" baseType="lpstr">
      <vt:lpstr>Arial</vt:lpstr>
      <vt:lpstr>Calibri</vt:lpstr>
      <vt:lpstr>Calibri Light</vt:lpstr>
      <vt:lpstr>Times New Roman</vt:lpstr>
      <vt:lpstr>Тема Office</vt:lpstr>
      <vt:lpstr>Методические рекомендации по обучению детей основам безопасного поведения на дорогах   МБДОУ №43 г. Иркутск   Скородумова ОГ Шкрадова ЛА</vt:lpstr>
      <vt:lpstr>Цели: Формирование устойчивых навыков безопасного поведения детей на улицах и дорогах. Повышение уровня осведомленности детей о правилах дорожного движения. Развитие способности предвидеть возможные опасные ситуации на дороге и избегать их Воспитание культуры безопасного поведения среди участников дорожного движения</vt:lpstr>
      <vt:lpstr>Задачи: Обучение детей основным понятиям и терминам дорожной безопасности. Освоение детьми навыков правильного перехода дороги и ориентирования в городской среде. Привитие детям понимания важности соблюдения ПДД и ответственности каждого участника дорожного движения. Подготовка родителей и педагогов к проведению занятий по формированию навыков безопасного поведения учащихся. Организация профилактических мероприятий, направленных на снижение числа дорожно-транспортных происшествий с участием несовершеннолетних. Создание условий для формирования устойчивого интереса детей к вопросам собственной безопасности на дорогах. Эти цели и задачи направлены на повышение общей безопасности детей на дорогах и способствуют снижению риска возникновения аварийных ситуаций с участием юных участников дорожного движения.</vt:lpstr>
      <vt:lpstr> Темы: Дорожная азбука Светофорчик: правила движения для малышей Безопасный путь ребенка Азбука дорожного движения Юный пешеход: уроки безопасности Дорога без опасности Веселый светофор: обучение правилам дорожного движения Шаг навстречу безопасной дороге Учимся ходить правильно</vt:lpstr>
      <vt:lpstr> «Азбука дорожного движения» звучит лаконично, понятно и интересно одновременно. Оно отлично отражает суть проекта — знакомит детей с основными правилами и знаками дорожного движения, формируя необходимые знания и навыки безопасного поведения на улице.  Можно представить этот проект следующим образом:  Азбука дорожного движения Цель: формирование у детей начальных классов знаний и практических навыков безопасного поведения на дорогах.  Ознакомление детей с дорожными знаками и сигналами светофора. Объяснение основных понятий («пешеход», «проезжая часть», «обочина»). Практическое освоение правил пересечения улиц и дорог. Формирование навыков распознавания опасных дорожных ситуаций. Развитие внимательности и осторожности на дороге. Проект включает увлекательные занятия, игры и викторины, помогающие закрепить полученные знания в игровой форме. Каждый урок сопровождается яркими иллюстрациями, плакатами и наглядными пособиями, позволяющими лучше усвоить материал.  Таким образом, «Азбука дорожного движения» станет эффективным инструментом воспитания сознательных и внимательных пешеходов будущего поколения</vt:lpstr>
      <vt:lpstr>Презентация PowerPoint</vt:lpstr>
      <vt:lpstr>Юный пешеход: Уроки безопасности Изучение основных знаков дорожного движения и сигналов светофора. Закрепление знаний о правильной технике перехода улицы и соблюдении правил передвижения вдоль дорог. Овладение приемами самообороны и реагирования на потенциально опасные ситуации на дорогах. Развитие наблюдательности, внимания и осмотрительности на улицах. Структура курса: Блок 1. Основы дорожной грамотности Что такое дорога? Кто является участниками дорожного движения? Как устроены знаки и сигналы светофора? Блок 2. Безопасный переход улицы Правила перехода регулируемого перекрестка. Техника перехода нерегулируемого перекрёстка. Переход улицы вне зоны видимости транспортных средств. Блок 3. Опасные ситуации на дороге Примеры опасных мест и действий. Рекомендации по действиям в экстремальных ситуациях. Контроль за поведением окружающих водителей и пешеходов. Блок 4. Игры и практические задания Интерактивные игровые упражнения. Викторины и конкурсы на знание ПДД. Тренажёры для закрепления материала. Формы проведения уроков: Занятия с использованием игровых методик. Просмотр тематических мультфильмов и фильмов. Проведение конкурсов рисунков и творческих работ.</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1 1</dc:creator>
  <cp:lastModifiedBy>1 1</cp:lastModifiedBy>
  <cp:revision>3</cp:revision>
  <dcterms:created xsi:type="dcterms:W3CDTF">2025-09-07T13:46:23Z</dcterms:created>
  <dcterms:modified xsi:type="dcterms:W3CDTF">2025-09-08T10:12:58Z</dcterms:modified>
</cp:coreProperties>
</file>