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378" r:id="rId6"/>
    <p:sldId id="369" r:id="rId7"/>
    <p:sldId id="381" r:id="rId8"/>
    <p:sldId id="379" r:id="rId9"/>
    <p:sldId id="380" r:id="rId10"/>
    <p:sldId id="370" r:id="rId11"/>
    <p:sldId id="371" r:id="rId12"/>
    <p:sldId id="373" r:id="rId13"/>
    <p:sldId id="283" r:id="rId14"/>
    <p:sldId id="285" r:id="rId15"/>
    <p:sldId id="382" r:id="rId16"/>
    <p:sldId id="383" r:id="rId17"/>
    <p:sldId id="384" r:id="rId18"/>
    <p:sldId id="385" r:id="rId19"/>
    <p:sldId id="387" r:id="rId20"/>
    <p:sldId id="386" r:id="rId21"/>
    <p:sldId id="390" r:id="rId22"/>
    <p:sldId id="392" r:id="rId23"/>
    <p:sldId id="393" r:id="rId24"/>
    <p:sldId id="394" r:id="rId25"/>
    <p:sldId id="288" r:id="rId26"/>
    <p:sldId id="290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756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7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4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6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0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4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3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6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2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5F64D-D64A-48FB-9133-C8859132D00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A8AE-90E2-4A33-AA28-BD71B23C2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4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har.ru/books/p286825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27617" y="1779662"/>
            <a:ext cx="5183882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Monotype Corsiva" pitchFamily="66" charset="0"/>
              </a:rPr>
              <a:t>Роман </a:t>
            </a:r>
            <a:br>
              <a:rPr lang="ru-RU" sz="5400" b="1" dirty="0">
                <a:latin typeface="Monotype Corsiva" pitchFamily="66" charset="0"/>
              </a:rPr>
            </a:br>
            <a:r>
              <a:rPr lang="ru-RU" sz="5400" b="1" dirty="0">
                <a:latin typeface="Monotype Corsiva" pitchFamily="66" charset="0"/>
              </a:rPr>
              <a:t>«Дубровский»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35896" y="195263"/>
            <a:ext cx="50756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А. С. Пушкин</a:t>
            </a:r>
          </a:p>
          <a:p>
            <a:pPr algn="ctr"/>
            <a:r>
              <a:rPr lang="ru-RU" sz="3600" b="1" dirty="0"/>
              <a:t>(1799 –1837)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t="13666" r="23793"/>
          <a:stretch/>
        </p:blipFill>
        <p:spPr bwMode="auto">
          <a:xfrm>
            <a:off x="179512" y="202644"/>
            <a:ext cx="3060072" cy="4113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A9C914-C9BC-4A08-A5AF-8DCED14949C4}"/>
              </a:ext>
            </a:extLst>
          </p:cNvPr>
          <p:cNvSpPr/>
          <p:nvPr/>
        </p:nvSpPr>
        <p:spPr>
          <a:xfrm>
            <a:off x="2987824" y="123478"/>
            <a:ext cx="5976664" cy="4870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1.Докажите, что собакам на псарне Троекурова жилось хорошо.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2.Почему Дубровский хмурился и молчал?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3.Почему шутка псаря обидела Дубровского?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4.Как следовало поступить Троекурову (его крестьянин оскорбил друга – дворянина)?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5.Почему он это не сделал?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6.Действительно ли хорошим другом был Троекуров?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7.Почему гости засмеялись, хотя чувствовали, что шутка могла отнестись и к ним?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2645530" cy="35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" y="3795886"/>
            <a:ext cx="2771800" cy="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07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1BA7C5-9262-48DB-BBD3-FAB171CBC08B}"/>
              </a:ext>
            </a:extLst>
          </p:cNvPr>
          <p:cNvSpPr/>
          <p:nvPr/>
        </p:nvSpPr>
        <p:spPr>
          <a:xfrm>
            <a:off x="3275856" y="245058"/>
            <a:ext cx="5580620" cy="450123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1.Когда заметили, что Дубровский уехал?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2.Почему Троекуров настаивал, чтобы Дубровского вернули?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3.Требование Дубровского справедливо? Имеет ли он право наказывать псаря </a:t>
            </a:r>
            <a:r>
              <a:rPr lang="ru-RU" sz="2400" dirty="0" err="1">
                <a:cs typeface="Times New Roman" panose="02020603050405020304" pitchFamily="18" charset="0"/>
              </a:rPr>
              <a:t>Парамошку</a:t>
            </a:r>
            <a:r>
              <a:rPr lang="ru-RU" sz="2400" dirty="0">
                <a:cs typeface="Times New Roman" panose="02020603050405020304" pitchFamily="18" charset="0"/>
              </a:rPr>
              <a:t>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4.Почему это требование разгневало Троекурова?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5.Почему ужин «был не вкусу </a:t>
            </a:r>
            <a:r>
              <a:rPr lang="ru-RU" sz="2400" dirty="0" err="1">
                <a:cs typeface="Times New Roman" panose="02020603050405020304" pitchFamily="18" charset="0"/>
              </a:rPr>
              <a:t>Кирилы</a:t>
            </a:r>
            <a:r>
              <a:rPr lang="ru-RU" sz="2400" dirty="0">
                <a:cs typeface="Times New Roman" panose="02020603050405020304" pitchFamily="18" charset="0"/>
              </a:rPr>
              <a:t> Петровича»? </a:t>
            </a:r>
          </a:p>
          <a:p>
            <a:pPr eaLnBrk="1" hangingPunct="1">
              <a:defRPr/>
            </a:pPr>
            <a:r>
              <a:rPr lang="ru-RU" sz="2400" dirty="0">
                <a:cs typeface="Times New Roman" panose="02020603050405020304" pitchFamily="18" charset="0"/>
              </a:rPr>
              <a:t>6.Почему гости не пытаются примирить двух помещиков?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2" y="63011"/>
            <a:ext cx="3024336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0" y="4219495"/>
            <a:ext cx="2771800" cy="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39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5AE77B9-5531-4419-953D-474FBB4BEFBD}"/>
              </a:ext>
            </a:extLst>
          </p:cNvPr>
          <p:cNvSpPr/>
          <p:nvPr/>
        </p:nvSpPr>
        <p:spPr>
          <a:xfrm>
            <a:off x="3311601" y="339502"/>
            <a:ext cx="5706634" cy="4070345"/>
          </a:xfrm>
          <a:prstGeom prst="rect">
            <a:avLst/>
          </a:prstGeom>
          <a:ln w="9525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2600" dirty="0">
                <a:cs typeface="Times New Roman" panose="02020603050405020304" pitchFamily="18" charset="0"/>
              </a:rPr>
              <a:t>1.Как встретили чиновники в суде приезд Троекурова и Дубровского? </a:t>
            </a:r>
          </a:p>
          <a:p>
            <a:pPr eaLnBrk="1" hangingPunct="1">
              <a:defRPr/>
            </a:pPr>
            <a:r>
              <a:rPr lang="ru-RU" sz="2600" dirty="0">
                <a:cs typeface="Times New Roman" panose="02020603050405020304" pitchFamily="18" charset="0"/>
              </a:rPr>
              <a:t>2.Какое решение принял суд? Кто способствовал принятию несправедливого решения? </a:t>
            </a:r>
          </a:p>
          <a:p>
            <a:pPr eaLnBrk="1" hangingPunct="1">
              <a:defRPr/>
            </a:pPr>
            <a:r>
              <a:rPr lang="ru-RU" sz="2600" dirty="0">
                <a:cs typeface="Times New Roman" panose="02020603050405020304" pitchFamily="18" charset="0"/>
              </a:rPr>
              <a:t>3.Что стало причиной внезапного сумасшествия Дубровского? </a:t>
            </a:r>
          </a:p>
          <a:p>
            <a:pPr eaLnBrk="1" hangingPunct="1">
              <a:defRPr/>
            </a:pPr>
            <a:r>
              <a:rPr lang="ru-RU" sz="2600" dirty="0">
                <a:cs typeface="Times New Roman" panose="02020603050405020304" pitchFamily="18" charset="0"/>
              </a:rPr>
              <a:t>4.Почему судьи не получили от Троекурова ожидаемой благодарности?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8601"/>
            <a:ext cx="2952328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8724"/>
            <a:ext cx="2771800" cy="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6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pic>
        <p:nvPicPr>
          <p:cNvPr id="26632" name="Picture 9" descr="перед смертью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2625" r="1968" b="2625"/>
          <a:stretch>
            <a:fillRect/>
          </a:stretch>
        </p:blipFill>
        <p:spPr bwMode="auto">
          <a:xfrm>
            <a:off x="179513" y="195486"/>
            <a:ext cx="3024336" cy="219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491558" y="231992"/>
            <a:ext cx="54729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Как описывается состояние Андрея Дубровского в начале главы?</a:t>
            </a:r>
          </a:p>
          <a:p>
            <a:r>
              <a:rPr lang="ru-RU" sz="2400" dirty="0"/>
              <a:t>2. Что няня Егоровна решила делать?</a:t>
            </a:r>
          </a:p>
          <a:p>
            <a:r>
              <a:rPr lang="ru-RU" sz="2400" dirty="0"/>
              <a:t>3. Как воспринял Владимир извести о болезни отца?</a:t>
            </a:r>
          </a:p>
          <a:p>
            <a:r>
              <a:rPr lang="ru-RU" sz="2400" dirty="0"/>
              <a:t>4. Что решил делать сын Дубровского?</a:t>
            </a:r>
          </a:p>
          <a:p>
            <a:r>
              <a:rPr lang="ru-RU" sz="2400" dirty="0"/>
              <a:t>5. Кто встретил Владимира по дороге?</a:t>
            </a:r>
          </a:p>
          <a:p>
            <a:r>
              <a:rPr lang="ru-RU" sz="2400" dirty="0"/>
              <a:t>6. Как описываются родные края Владимира Дубровского, когда он приехал в </a:t>
            </a:r>
            <a:r>
              <a:rPr lang="ru-RU" sz="2400" dirty="0" err="1"/>
              <a:t>Кистеневку</a:t>
            </a:r>
            <a:r>
              <a:rPr lang="ru-RU" sz="2400" dirty="0"/>
              <a:t>?</a:t>
            </a:r>
          </a:p>
          <a:p>
            <a:r>
              <a:rPr lang="ru-RU" sz="2400" dirty="0"/>
              <a:t>7. Встретил ли Владимира его отец?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2585145"/>
            <a:ext cx="3024336" cy="646331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/>
              <a:t>Владимир Дубровский – сын Андрея Дубровского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5288" y="82246"/>
            <a:ext cx="8424862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5400" b="1" dirty="0">
                <a:latin typeface="Monotype Corsiva" pitchFamily="66" charset="0"/>
              </a:rPr>
              <a:t>Жизнь сына в Петербурге</a:t>
            </a:r>
          </a:p>
        </p:txBody>
      </p:sp>
      <p:pic>
        <p:nvPicPr>
          <p:cNvPr id="29704" name="Picture 8" descr="Володя"/>
          <p:cNvPicPr>
            <a:picLocks noChangeAspect="1" noChangeArrowheads="1"/>
          </p:cNvPicPr>
          <p:nvPr/>
        </p:nvPicPr>
        <p:blipFill>
          <a:blip r:embed="rId2" cstate="print"/>
          <a:srcRect l="1968" t="2625" r="1968" b="7484"/>
          <a:stretch>
            <a:fillRect/>
          </a:stretch>
        </p:blipFill>
        <p:spPr bwMode="auto">
          <a:xfrm>
            <a:off x="251520" y="1219666"/>
            <a:ext cx="3096344" cy="17610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635896" y="1329869"/>
            <a:ext cx="5400600" cy="2862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Владимир «был привезён в Петербург на восьмом году своего возраста», «воспитывался в кадетском корпусе и выпущен был корнетом в гвардию; отец не щадил ничего для приличного его содержания, и молодой человек получал из дому более, нежели должен был ожидать. Будучи расточителен и честолюбив, он позволял себе роскошные прихоти, играл в карты и входил в долги».</a:t>
            </a:r>
          </a:p>
        </p:txBody>
      </p:sp>
      <p:pic>
        <p:nvPicPr>
          <p:cNvPr id="14" name="Picture 8" descr="Владимир дома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3291830"/>
            <a:ext cx="3096344" cy="165618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05979"/>
            <a:ext cx="5328592" cy="709587"/>
          </a:xfrm>
        </p:spPr>
        <p:txBody>
          <a:bodyPr>
            <a:normAutofit fontScale="90000"/>
          </a:bodyPr>
          <a:lstStyle/>
          <a:p>
            <a:r>
              <a:rPr lang="ru-RU" dirty="0"/>
              <a:t>6 глава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915566"/>
            <a:ext cx="6192688" cy="38884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1.Что нашёл Владимир среди бумаг отца?</a:t>
            </a:r>
          </a:p>
          <a:p>
            <a:pPr marL="0" indent="0">
              <a:buNone/>
            </a:pPr>
            <a:r>
              <a:rPr lang="ru-RU" dirty="0"/>
              <a:t>2.Что осознаёт Владимир, прочитав эти письма? </a:t>
            </a:r>
          </a:p>
          <a:p>
            <a:pPr marL="0" indent="0">
              <a:buNone/>
            </a:pPr>
            <a:r>
              <a:rPr lang="ru-RU" dirty="0"/>
              <a:t>3.Кого видит Дубровский с топором? </a:t>
            </a:r>
          </a:p>
          <a:p>
            <a:pPr marL="0" indent="0">
              <a:buNone/>
            </a:pPr>
            <a:r>
              <a:rPr lang="ru-RU" dirty="0"/>
              <a:t>4.На что решается главный герой </a:t>
            </a:r>
            <a:r>
              <a:rPr lang="ru-RU" dirty="0" err="1"/>
              <a:t>романа?Почему</a:t>
            </a:r>
            <a:r>
              <a:rPr lang="ru-RU" dirty="0"/>
              <a:t> Дубровский решил поджечь собственный дом? </a:t>
            </a:r>
          </a:p>
          <a:p>
            <a:pPr marL="0" indent="0">
              <a:buNone/>
            </a:pPr>
            <a:r>
              <a:rPr lang="ru-RU" dirty="0"/>
              <a:t>6.Почему в доме погибли люди? </a:t>
            </a:r>
          </a:p>
          <a:p>
            <a:pPr marL="0" indent="0">
              <a:buNone/>
            </a:pPr>
            <a:r>
              <a:rPr lang="ru-RU" dirty="0"/>
              <a:t>7.Хотел ли Дубровский, чтобы исправники сгорели в доме? </a:t>
            </a:r>
          </a:p>
          <a:p>
            <a:pPr marL="0" indent="0">
              <a:buNone/>
            </a:pPr>
            <a:r>
              <a:rPr lang="ru-RU" dirty="0"/>
              <a:t>8.Почему Архип спасает кошку, но не спасает исправников? </a:t>
            </a:r>
          </a:p>
          <a:p>
            <a:pPr marL="0" indent="0">
              <a:buNone/>
            </a:pPr>
            <a:r>
              <a:rPr lang="ru-RU" dirty="0"/>
              <a:t>9. Почему Дубровский уезжает в рощу?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85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05979"/>
            <a:ext cx="5328592" cy="709587"/>
          </a:xfrm>
        </p:spPr>
        <p:txBody>
          <a:bodyPr>
            <a:normAutofit fontScale="90000"/>
          </a:bodyPr>
          <a:lstStyle/>
          <a:p>
            <a:r>
              <a:rPr lang="ru-RU" dirty="0"/>
              <a:t>7 глава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915566"/>
            <a:ext cx="6192688" cy="3888432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Какие версии причины пожара существовали? 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Какие слухи ходили о разбойнике?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Почему разбойники не трогали поместье Троекурова? Как сам хозяин реагировал на данный факт?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76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5328592" cy="709587"/>
          </a:xfrm>
        </p:spPr>
        <p:txBody>
          <a:bodyPr>
            <a:normAutofit fontScale="90000"/>
          </a:bodyPr>
          <a:lstStyle/>
          <a:p>
            <a:r>
              <a:rPr lang="ru-RU" dirty="0"/>
              <a:t>8 глава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434" y="699542"/>
            <a:ext cx="6192688" cy="43204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Какое значение имеет вступление к главе VIII?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Почему Троекурову понадобилась Маша?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Почему на Машу француз не произвёл никакого впечатления?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Какие отношения были у Маши и </a:t>
            </a:r>
            <a:r>
              <a:rPr lang="ru-RU" sz="1900" dirty="0" err="1"/>
              <a:t>Кирила</a:t>
            </a:r>
            <a:r>
              <a:rPr lang="ru-RU" sz="1900" dirty="0"/>
              <a:t> Петровича?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Как характеризует Машу сам автор?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Почему Маша сначала не обратила внимания на учителя?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Какое впечатление произвела Маша на </a:t>
            </a:r>
            <a:r>
              <a:rPr lang="ru-RU" sz="1900" dirty="0" err="1"/>
              <a:t>Дефоржа</a:t>
            </a:r>
            <a:r>
              <a:rPr lang="ru-RU" sz="1900" dirty="0"/>
              <a:t>?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О каком «благородном увеселении» Троекурова вы узнали? Как это его характеризует?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Как к такому роду увеселений относиться автор?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</a:pPr>
            <a:r>
              <a:rPr lang="ru-RU" sz="1900" dirty="0"/>
              <a:t>Как и почему изменилось отношение Троекурова к </a:t>
            </a:r>
            <a:r>
              <a:rPr lang="ru-RU" sz="1900" dirty="0" err="1"/>
              <a:t>Дефоржу</a:t>
            </a:r>
            <a:r>
              <a:rPr lang="ru-RU" sz="1900" dirty="0"/>
              <a:t>?</a:t>
            </a:r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16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05979"/>
            <a:ext cx="5328592" cy="709587"/>
          </a:xfrm>
        </p:spPr>
        <p:txBody>
          <a:bodyPr>
            <a:normAutofit fontScale="90000"/>
          </a:bodyPr>
          <a:lstStyle/>
          <a:p>
            <a:r>
              <a:rPr lang="ru-RU" dirty="0"/>
              <a:t>9 глава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915566"/>
            <a:ext cx="6192688" cy="3888432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Кто опоздал к обедне Троекурова? 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Почему </a:t>
            </a:r>
            <a:r>
              <a:rPr lang="ru-RU" sz="2000" dirty="0" err="1"/>
              <a:t>Глобова</a:t>
            </a:r>
            <a:r>
              <a:rPr lang="ru-RU" sz="2000" dirty="0"/>
              <a:t> не боялась Дубровского, а Спицын  дрожал уже при его имени?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Кто обокрал помещицу? Почему не забрали её денег? Как этот поступок характеризует Владимира?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000" dirty="0"/>
              <a:t>Почему никто из присутствующих гостей Троекурова не узнал Дубровского?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06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05979"/>
            <a:ext cx="5328592" cy="709587"/>
          </a:xfrm>
        </p:spPr>
        <p:txBody>
          <a:bodyPr>
            <a:normAutofit fontScale="90000"/>
          </a:bodyPr>
          <a:lstStyle/>
          <a:p>
            <a:r>
              <a:rPr lang="ru-RU" dirty="0"/>
              <a:t>10 глава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915566"/>
            <a:ext cx="6192688" cy="38884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1.Почему гости не могли уехать со двора Троекурова?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2.Почему Антон </a:t>
            </a:r>
            <a:r>
              <a:rPr lang="ru-RU" sz="2000" dirty="0" err="1"/>
              <a:t>Пафнутьич</a:t>
            </a:r>
            <a:r>
              <a:rPr lang="ru-RU" sz="2000" dirty="0"/>
              <a:t> решил ночевать с </a:t>
            </a:r>
            <a:r>
              <a:rPr lang="ru-RU" sz="2000" dirty="0" err="1"/>
              <a:t>Дефоржем</a:t>
            </a:r>
            <a:r>
              <a:rPr lang="ru-RU" sz="2000" dirty="0"/>
              <a:t> в одной комнате?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3.Кем был </a:t>
            </a:r>
            <a:r>
              <a:rPr lang="ru-RU" sz="2000" dirty="0" err="1"/>
              <a:t>Дефорж</a:t>
            </a:r>
            <a:r>
              <a:rPr lang="ru-RU" sz="2000" dirty="0"/>
              <a:t>?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/>
              <a:t>4.Зачем он </a:t>
            </a:r>
            <a:r>
              <a:rPr lang="ru-RU" sz="2000" dirty="0"/>
              <a:t>притворился </a:t>
            </a:r>
            <a:r>
              <a:rPr lang="ru-RU" sz="2000" dirty="0" err="1"/>
              <a:t>Дефоржем</a:t>
            </a:r>
            <a:r>
              <a:rPr lang="ru-RU" sz="2000" dirty="0"/>
              <a:t>?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4" y="4192191"/>
            <a:ext cx="835183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99592" y="123478"/>
            <a:ext cx="734377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400" b="1" dirty="0">
                <a:latin typeface="Monotype Corsiva" pitchFamily="66" charset="0"/>
              </a:rPr>
              <a:t>История романа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07504" y="955387"/>
            <a:ext cx="6264721" cy="4031873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Monotype Corsiva" pitchFamily="66" charset="0"/>
              </a:rPr>
              <a:t>А.С. Пушкин работал над романом с </a:t>
            </a: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21 октября 1832 по </a:t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6 февраля 1833 года, </a:t>
            </a:r>
            <a:r>
              <a:rPr lang="ru-RU" sz="3200" b="1" dirty="0">
                <a:solidFill>
                  <a:schemeClr val="tx1"/>
                </a:solidFill>
                <a:latin typeface="Monotype Corsiva" pitchFamily="66" charset="0"/>
              </a:rPr>
              <a:t>но </a:t>
            </a:r>
            <a:r>
              <a:rPr lang="ru-RU" sz="3200" b="1" dirty="0">
                <a:latin typeface="Monotype Corsiva" pitchFamily="66" charset="0"/>
              </a:rPr>
              <a:t>не дописал до конца. </a:t>
            </a:r>
          </a:p>
          <a:p>
            <a:pPr algn="ctr"/>
            <a:r>
              <a:rPr lang="ru-RU" sz="3200" b="1" dirty="0">
                <a:latin typeface="Monotype Corsiva" pitchFamily="66" charset="0"/>
              </a:rPr>
              <a:t>Уже после смерти писателя издатели выпустили роман в свет, дав название по фамилии главного героя – «Дубровский».</a:t>
            </a:r>
          </a:p>
        </p:txBody>
      </p:sp>
      <p:pic>
        <p:nvPicPr>
          <p:cNvPr id="12290" name="Picture 2" descr="Картинка 10 из 6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4742" y="1002460"/>
            <a:ext cx="2247738" cy="393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05979"/>
            <a:ext cx="5050904" cy="857250"/>
          </a:xfrm>
        </p:spPr>
        <p:txBody>
          <a:bodyPr/>
          <a:lstStyle/>
          <a:p>
            <a:r>
              <a:rPr lang="ru-RU" dirty="0"/>
              <a:t>11 глава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938748"/>
            <a:ext cx="612068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1.Что раздражает жену смотрителя? </a:t>
            </a:r>
          </a:p>
          <a:p>
            <a:pPr marL="0" indent="0">
              <a:buNone/>
            </a:pPr>
            <a:r>
              <a:rPr lang="ru-RU" dirty="0"/>
              <a:t>2.Куда едет француз?</a:t>
            </a:r>
          </a:p>
          <a:p>
            <a:pPr marL="0" indent="0">
              <a:buNone/>
            </a:pPr>
            <a:r>
              <a:rPr lang="ru-RU" dirty="0"/>
              <a:t>3.Какие слухи ходят о Троекурове? </a:t>
            </a:r>
          </a:p>
          <a:p>
            <a:pPr marL="0" indent="0">
              <a:buNone/>
            </a:pPr>
            <a:r>
              <a:rPr lang="ru-RU" dirty="0"/>
              <a:t>4.Что можно сказать об образовании француза? </a:t>
            </a:r>
          </a:p>
          <a:p>
            <a:pPr marL="0" indent="0">
              <a:buNone/>
            </a:pPr>
            <a:r>
              <a:rPr lang="ru-RU" dirty="0"/>
              <a:t>5.Сколько денег дал </a:t>
            </a:r>
            <a:r>
              <a:rPr lang="ru-RU" dirty="0" err="1"/>
              <a:t>Дубровкий</a:t>
            </a:r>
            <a:r>
              <a:rPr lang="ru-RU" dirty="0"/>
              <a:t> французу? </a:t>
            </a:r>
          </a:p>
          <a:p>
            <a:pPr marL="0" indent="0">
              <a:buNone/>
            </a:pPr>
            <a:r>
              <a:rPr lang="ru-RU" dirty="0"/>
              <a:t>6.Почему Спицын не решился при всех выдать Дубровского? </a:t>
            </a:r>
          </a:p>
          <a:p>
            <a:pPr marL="0" indent="0">
              <a:buNone/>
            </a:pPr>
            <a:r>
              <a:rPr lang="ru-RU" dirty="0"/>
              <a:t>7. За что в доме Троекурова любили </a:t>
            </a:r>
            <a:r>
              <a:rPr lang="ru-RU" dirty="0" err="1"/>
              <a:t>Дефоржа</a:t>
            </a:r>
            <a:r>
              <a:rPr lang="ru-RU" dirty="0"/>
              <a:t>?</a:t>
            </a:r>
          </a:p>
          <a:p>
            <a:endParaRPr lang="ru-RU" dirty="0"/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59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904" cy="637579"/>
          </a:xfrm>
        </p:spPr>
        <p:txBody>
          <a:bodyPr>
            <a:normAutofit/>
          </a:bodyPr>
          <a:lstStyle/>
          <a:p>
            <a:r>
              <a:rPr lang="ru-RU" sz="3200" dirty="0"/>
              <a:t>12 глава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434" y="627534"/>
            <a:ext cx="6357054" cy="43924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1.Какие перемены произошли с Марьей </a:t>
            </a:r>
            <a:r>
              <a:rPr lang="ru-RU" dirty="0" err="1"/>
              <a:t>Кириловной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2.Какие качества характера Дубровского проявились во время его пребывания в Покровском?</a:t>
            </a:r>
          </a:p>
          <a:p>
            <a:pPr marL="0" indent="0">
              <a:buNone/>
            </a:pPr>
            <a:r>
              <a:rPr lang="ru-RU" dirty="0"/>
              <a:t>3.Почему считалось дурным тоном принимать записки от учителя </a:t>
            </a:r>
            <a:r>
              <a:rPr lang="ru-RU" dirty="0" err="1"/>
              <a:t>Дефоржа</a:t>
            </a:r>
            <a:r>
              <a:rPr lang="ru-RU" dirty="0"/>
              <a:t> и встречаться с ним вечером в беседке? </a:t>
            </a:r>
          </a:p>
          <a:p>
            <a:pPr marL="0" indent="0">
              <a:buNone/>
            </a:pPr>
            <a:r>
              <a:rPr lang="ru-RU" dirty="0"/>
              <a:t>4.Почему Марья </a:t>
            </a:r>
            <a:r>
              <a:rPr lang="ru-RU" dirty="0" err="1"/>
              <a:t>Кириловна</a:t>
            </a:r>
            <a:r>
              <a:rPr lang="ru-RU" dirty="0"/>
              <a:t> всё-таки идёт на свидание? Что ожидала услышать Марья </a:t>
            </a:r>
            <a:r>
              <a:rPr lang="ru-RU" dirty="0" err="1"/>
              <a:t>Кириловна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5.Каков был план мести Дубровского? </a:t>
            </a:r>
          </a:p>
          <a:p>
            <a:pPr marL="0" indent="0">
              <a:buNone/>
            </a:pPr>
            <a:r>
              <a:rPr lang="ru-RU" dirty="0"/>
              <a:t>6.Почему Дубровский искал возможности поселиться в доме Троекурова и отказался от своей мести? </a:t>
            </a:r>
          </a:p>
          <a:p>
            <a:pPr marL="0" indent="0">
              <a:buNone/>
            </a:pPr>
            <a:r>
              <a:rPr lang="ru-RU" dirty="0"/>
              <a:t>7.Почему Маша плакала в своей комнате? </a:t>
            </a:r>
          </a:p>
          <a:p>
            <a:pPr marL="0" indent="0">
              <a:buNone/>
            </a:pPr>
            <a:r>
              <a:rPr lang="ru-RU" dirty="0"/>
              <a:t>9.Почему Троекуров ночью выгнал исправника и всех гостей?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Владимир дом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12803" r="1968" b="2625"/>
          <a:stretch>
            <a:fillRect/>
          </a:stretch>
        </p:blipFill>
        <p:spPr bwMode="auto">
          <a:xfrm>
            <a:off x="251520" y="159482"/>
            <a:ext cx="2355914" cy="154817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9" y="1740541"/>
            <a:ext cx="2382465" cy="31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304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904" cy="637579"/>
          </a:xfrm>
        </p:spPr>
        <p:txBody>
          <a:bodyPr>
            <a:normAutofit/>
          </a:bodyPr>
          <a:lstStyle/>
          <a:p>
            <a:r>
              <a:rPr lang="ru-RU" sz="3200" dirty="0"/>
              <a:t>13 глава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434" y="627534"/>
            <a:ext cx="6357054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1.Как называлось имение князя </a:t>
            </a:r>
            <a:r>
              <a:rPr lang="ru-RU" dirty="0" err="1"/>
              <a:t>Верейского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2.Почему </a:t>
            </a:r>
            <a:r>
              <a:rPr lang="ru-RU" dirty="0" err="1"/>
              <a:t>Верейский</a:t>
            </a:r>
            <a:r>
              <a:rPr lang="ru-RU" dirty="0"/>
              <a:t> раньше не приезжал в Покровское? </a:t>
            </a:r>
          </a:p>
          <a:p>
            <a:pPr marL="0" indent="0">
              <a:buNone/>
            </a:pPr>
            <a:r>
              <a:rPr lang="ru-RU" dirty="0"/>
              <a:t>3.Чем удивил князь </a:t>
            </a:r>
            <a:r>
              <a:rPr lang="ru-RU" dirty="0" err="1"/>
              <a:t>Кирилу</a:t>
            </a:r>
            <a:r>
              <a:rPr lang="ru-RU" dirty="0"/>
              <a:t> Петровича и Машу? </a:t>
            </a:r>
          </a:p>
          <a:p>
            <a:pPr marL="0" indent="0">
              <a:buNone/>
            </a:pPr>
            <a:r>
              <a:rPr lang="ru-RU" dirty="0"/>
              <a:t>4.Что общего у Троекурова и князя </a:t>
            </a:r>
            <a:r>
              <a:rPr lang="ru-RU" dirty="0" err="1"/>
              <a:t>Верейского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/>
              <a:t>5.Мог ли </a:t>
            </a:r>
            <a:r>
              <a:rPr lang="ru-RU" dirty="0" err="1"/>
              <a:t>Верейский</a:t>
            </a:r>
            <a:r>
              <a:rPr lang="ru-RU" dirty="0"/>
              <a:t> стать женихом для Марьи </a:t>
            </a:r>
            <a:r>
              <a:rPr lang="ru-RU" dirty="0" err="1"/>
              <a:t>Кириловны</a:t>
            </a:r>
            <a:r>
              <a:rPr lang="ru-RU" dirty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60061-027D-4144-95BF-6025C4CC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3718"/>
            <a:ext cx="2316555" cy="171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DE7E2D-A47B-4D16-A8A8-2559CCF4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5" y="196411"/>
            <a:ext cx="2368353" cy="17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441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904" cy="637579"/>
          </a:xfrm>
        </p:spPr>
        <p:txBody>
          <a:bodyPr>
            <a:normAutofit/>
          </a:bodyPr>
          <a:lstStyle/>
          <a:p>
            <a:r>
              <a:rPr lang="ru-RU" sz="3200" dirty="0"/>
              <a:t>14 глава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434" y="627534"/>
            <a:ext cx="6357054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1.Какая новость поразила Машу?</a:t>
            </a:r>
          </a:p>
          <a:p>
            <a:pPr marL="0" indent="0">
              <a:buNone/>
            </a:pPr>
            <a:r>
              <a:rPr lang="ru-RU" dirty="0"/>
              <a:t>2.Почему она не рада?</a:t>
            </a:r>
          </a:p>
          <a:p>
            <a:pPr marL="0" indent="0">
              <a:buNone/>
            </a:pPr>
            <a:r>
              <a:rPr lang="ru-RU" dirty="0"/>
              <a:t>3.Почему Троекуров согласен на этот брак? </a:t>
            </a:r>
          </a:p>
          <a:p>
            <a:pPr marL="0" indent="0">
              <a:buNone/>
            </a:pPr>
            <a:r>
              <a:rPr lang="ru-RU" dirty="0"/>
              <a:t>4.Почему Троекуров отвечает за Машу </a:t>
            </a:r>
          </a:p>
          <a:p>
            <a:pPr marL="0" indent="0">
              <a:buNone/>
            </a:pPr>
            <a:r>
              <a:rPr lang="ru-RU" dirty="0"/>
              <a:t>на вопрос князя? </a:t>
            </a:r>
          </a:p>
          <a:p>
            <a:pPr marL="0" indent="0">
              <a:buNone/>
            </a:pPr>
            <a:r>
              <a:rPr lang="ru-RU" dirty="0"/>
              <a:t>5.С чем сравнивает Маша будущий брак с князем? </a:t>
            </a:r>
          </a:p>
          <a:p>
            <a:pPr marL="0" indent="0">
              <a:buNone/>
            </a:pPr>
            <a:r>
              <a:rPr lang="ru-RU" dirty="0"/>
              <a:t>6.Когда Маша вспомнила о Дубровском?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60061-027D-4144-95BF-6025C4CC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3718"/>
            <a:ext cx="2316555" cy="171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DE7E2D-A47B-4D16-A8A8-2559CCF4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5" y="196411"/>
            <a:ext cx="2368353" cy="17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05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050904" cy="637579"/>
          </a:xfrm>
        </p:spPr>
        <p:txBody>
          <a:bodyPr>
            <a:normAutofit/>
          </a:bodyPr>
          <a:lstStyle/>
          <a:p>
            <a:r>
              <a:rPr lang="ru-RU" sz="3200" dirty="0"/>
              <a:t>15 глава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434" y="627534"/>
            <a:ext cx="6357054" cy="43924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1.От кого было письмо? </a:t>
            </a:r>
          </a:p>
          <a:p>
            <a:pPr marL="0" indent="0" algn="just">
              <a:buNone/>
            </a:pPr>
            <a:r>
              <a:rPr lang="ru-RU" sz="2800" dirty="0"/>
              <a:t>2.Что предлагает Дубровский Маше?</a:t>
            </a:r>
          </a:p>
          <a:p>
            <a:pPr marL="0" indent="0" algn="just">
              <a:buNone/>
            </a:pPr>
            <a:r>
              <a:rPr lang="ru-RU" sz="2800" dirty="0"/>
              <a:t>3.Почему Дубровский не верит в то, что Маша может тронуть сердце отца? </a:t>
            </a:r>
          </a:p>
          <a:p>
            <a:pPr marL="0" indent="0" algn="just">
              <a:buNone/>
            </a:pPr>
            <a:r>
              <a:rPr lang="ru-RU" sz="2800" dirty="0"/>
              <a:t>4.Что советует Маше Владимир? </a:t>
            </a:r>
          </a:p>
          <a:p>
            <a:pPr marL="0" indent="0" algn="just">
              <a:buNone/>
            </a:pPr>
            <a:r>
              <a:rPr lang="ru-RU" sz="2800" dirty="0"/>
              <a:t>5.Какой тайный знак придумал Дубровский? </a:t>
            </a:r>
          </a:p>
          <a:p>
            <a:pPr marL="0" indent="0" algn="just">
              <a:buNone/>
            </a:pPr>
            <a:r>
              <a:rPr lang="ru-RU" sz="2800" dirty="0"/>
              <a:t>6.Маша медлит обратиться к Владимиру за помощью, чтобы избежать брака с нелюбимым человеком. Что её останавливает? </a:t>
            </a:r>
          </a:p>
          <a:p>
            <a:pPr marL="0" indent="0" algn="just">
              <a:buNone/>
            </a:pPr>
            <a:r>
              <a:rPr lang="ru-RU" sz="2800" dirty="0"/>
              <a:t>7.Почему Марья </a:t>
            </a:r>
            <a:r>
              <a:rPr lang="ru-RU" sz="2800" dirty="0" err="1"/>
              <a:t>Кириловна</a:t>
            </a:r>
            <a:r>
              <a:rPr lang="ru-RU" sz="2800" dirty="0"/>
              <a:t> выбирает брак с Дубровским? 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60061-027D-4144-95BF-6025C4CC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3718"/>
            <a:ext cx="2316555" cy="1716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DE7E2D-A47B-4D16-A8A8-2559CCF4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35" y="196411"/>
            <a:ext cx="2368353" cy="177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383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68314" y="4192191"/>
            <a:ext cx="835183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19802" y="15199"/>
            <a:ext cx="6048859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latin typeface="Monotype Corsiva" pitchFamily="66" charset="0"/>
              </a:rPr>
              <a:t>Помещики и их крепостные</a:t>
            </a:r>
          </a:p>
        </p:txBody>
      </p:sp>
      <p:graphicFrame>
        <p:nvGraphicFramePr>
          <p:cNvPr id="31862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34425"/>
              </p:ext>
            </p:extLst>
          </p:nvPr>
        </p:nvGraphicFramePr>
        <p:xfrm>
          <a:off x="251743" y="898840"/>
          <a:ext cx="8424713" cy="3886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7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1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Троекуров</a:t>
                      </a:r>
                      <a:endParaRPr kumimoji="0" lang="ru-RU" sz="3000" b="1" i="1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Дубровский</a:t>
                      </a:r>
                      <a:endParaRPr kumimoji="0" lang="ru-RU" sz="3000" b="1" i="1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24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«Троекуров с крепостными и дворовыми обходился… строго и своенравно, но они тщеславились богатством и славою своего господина и в свою очередь позволяли себе много в отношении к их соседям, надеясь на его сильное покровительство». Старый кучер Антон о </a:t>
                      </a: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троекуровских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крепостных восклицает: «Господь упаси и избави: у него часом и своим плохо приходится…».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Крепостные Дубровских к своим хозяевам относятся по-другому, искренне, преданно: «Не надо нам никого, кроме тебя, наш кормилец. Не выдавай ты нас, а мы уж за тебя станем». Когда Владимир приехал в </a:t>
                      </a:r>
                      <a:r>
                        <a:rPr kumimoji="0" lang="ru-RU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Кистенёвку</a:t>
                      </a: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«дворня высыпала из людских изб и окружила молодого барина с шумными изъявлениями радости».</a:t>
                      </a:r>
                      <a:b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Дубровские к своим крепостным относятся по-человечески, не презирают их, не грабят.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8314" y="4192191"/>
            <a:ext cx="835183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graphicFrame>
        <p:nvGraphicFramePr>
          <p:cNvPr id="34888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05404"/>
              </p:ext>
            </p:extLst>
          </p:nvPr>
        </p:nvGraphicFramePr>
        <p:xfrm>
          <a:off x="251520" y="2067694"/>
          <a:ext cx="8640960" cy="25450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57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Покровское</a:t>
                      </a:r>
                      <a:endParaRPr kumimoji="0" lang="ru-RU" sz="3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Кистенёвка</a:t>
                      </a:r>
                      <a:endParaRPr kumimoji="0" lang="ru-RU" sz="3000" b="1" i="1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0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Всё в имении Троекурова масштабно, основательно, говорит о его богатстве: «широкое озеро», «речка… вдали извивалась», «густая зелень рощи», «огромный каменный дом», «пятиглавая церковь».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Именьице Дубровских : «серенький домик с красной кровлей» стоит на «открытом месте», рядом с берёзовой рощей, «бедный дом» кажется беззащитным. Имения коснулось запустение: «Двор, некогда украшенный тремя правильными цветниками, меж коими шла широкая дорога, тщательно выметаемая, обращён был в некошеный луг».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13" name="Picture 35" descr="Кистеневка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968" t="2625" r="1968" b="2625"/>
          <a:stretch>
            <a:fillRect/>
          </a:stretch>
        </p:blipFill>
        <p:spPr bwMode="auto">
          <a:xfrm>
            <a:off x="5004048" y="123478"/>
            <a:ext cx="3312368" cy="1838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14" name="Picture 36" descr="Дом Троекурова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1968" t="2625" r="1968" b="2625"/>
          <a:stretch>
            <a:fillRect/>
          </a:stretch>
        </p:blipFill>
        <p:spPr bwMode="auto">
          <a:xfrm>
            <a:off x="468314" y="123478"/>
            <a:ext cx="3245853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8314" y="4192191"/>
            <a:ext cx="835183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611561" y="195486"/>
            <a:ext cx="792162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400" b="1" dirty="0">
                <a:latin typeface="Monotype Corsiva" pitchFamily="66" charset="0"/>
              </a:rPr>
              <a:t>Сообщение П.В. </a:t>
            </a:r>
            <a:r>
              <a:rPr lang="ru-RU" sz="4400" b="1" dirty="0" err="1">
                <a:latin typeface="Monotype Corsiva" pitchFamily="66" charset="0"/>
              </a:rPr>
              <a:t>Нащокина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4104" name="Picture 10" descr="Naschokin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21861"/>
            <a:ext cx="2373494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2843808" y="1111627"/>
            <a:ext cx="6083985" cy="3539430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Monotype Corsiva" pitchFamily="66" charset="0"/>
              </a:rPr>
              <a:t>    </a:t>
            </a:r>
            <a:r>
              <a:rPr lang="ru-RU" sz="3200" b="1" dirty="0">
                <a:latin typeface="Monotype Corsiva" pitchFamily="66" charset="0"/>
              </a:rPr>
              <a:t>П. </a:t>
            </a:r>
            <a:r>
              <a:rPr lang="ru-RU" sz="3200" b="1" dirty="0" err="1">
                <a:latin typeface="Monotype Corsiva" pitchFamily="66" charset="0"/>
              </a:rPr>
              <a:t>Нащокин</a:t>
            </a:r>
            <a:r>
              <a:rPr lang="ru-RU" sz="3200" b="1" dirty="0">
                <a:latin typeface="Monotype Corsiva" pitchFamily="66" charset="0"/>
              </a:rPr>
              <a:t> Пушкину написал  «об одном небогатом дворянине по фамилии Островский…, который имел процесс с соседом за землю. Был вытеснен из имения и, оставшись с одними крестьянами, стал грабить сперва подьячих, а затем и других».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4" y="4192191"/>
            <a:ext cx="835183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7545" y="141481"/>
            <a:ext cx="82073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</a:rPr>
              <a:t>Теория литературы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7544" y="1059583"/>
            <a:ext cx="8136904" cy="1692771"/>
          </a:xfrm>
          <a:prstGeom prst="rect">
            <a:avLst/>
          </a:prstGeom>
          <a:solidFill>
            <a:schemeClr val="bg1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Роман</a:t>
            </a:r>
            <a:r>
              <a:rPr lang="ru-RU" dirty="0"/>
              <a:t> - </a:t>
            </a:r>
            <a:r>
              <a:rPr lang="ru-RU" sz="2400" dirty="0"/>
              <a:t>эпическое произведение большого объема, в котором основное внимание приковано к личности, ее развитию и становлению, а также отношениям с окружающим миром и обществом.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3508" y="2931790"/>
            <a:ext cx="8784976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100" b="1" dirty="0"/>
              <a:t>Разбойничьи романы были особенно популярны в XVIII–XIX вв</a:t>
            </a:r>
            <a:r>
              <a:rPr lang="ru-RU" sz="2100" dirty="0"/>
              <a:t>. Произведения в этом жанре создавали</a:t>
            </a:r>
            <a:r>
              <a:rPr lang="en-US" sz="2100" dirty="0"/>
              <a:t> </a:t>
            </a:r>
            <a:r>
              <a:rPr lang="ru-RU" sz="2100" dirty="0"/>
              <a:t>В. Скотт, В. Гюго. В своё время был знаменит роман </a:t>
            </a:r>
            <a:r>
              <a:rPr lang="ru-RU" sz="2100" dirty="0" err="1"/>
              <a:t>Кристиана</a:t>
            </a:r>
            <a:r>
              <a:rPr lang="ru-RU" sz="2100" dirty="0"/>
              <a:t> </a:t>
            </a:r>
            <a:r>
              <a:rPr lang="ru-RU" sz="2100" dirty="0" err="1"/>
              <a:t>Вульпиуса</a:t>
            </a:r>
            <a:r>
              <a:rPr lang="ru-RU" sz="2100" dirty="0"/>
              <a:t> «</a:t>
            </a:r>
            <a:r>
              <a:rPr lang="ru-RU" sz="2100" dirty="0" err="1"/>
              <a:t>Ринальдо</a:t>
            </a:r>
            <a:r>
              <a:rPr lang="ru-RU" sz="2100" dirty="0"/>
              <a:t> </a:t>
            </a:r>
            <a:r>
              <a:rPr lang="ru-RU" sz="2100" dirty="0" err="1"/>
              <a:t>Ринальдини</a:t>
            </a:r>
            <a:r>
              <a:rPr lang="ru-RU" sz="2100" dirty="0"/>
              <a:t>», который издавался в России в 1802–1803 гг. и, очевидно, был знаком А. С. Пушкину, поскольку князь </a:t>
            </a:r>
            <a:r>
              <a:rPr lang="ru-RU" sz="2100" dirty="0" err="1"/>
              <a:t>Верейский</a:t>
            </a:r>
            <a:r>
              <a:rPr lang="ru-RU" sz="2100" dirty="0"/>
              <a:t> в «Дубровском» прямо называет главного героя «нашим </a:t>
            </a:r>
            <a:r>
              <a:rPr lang="ru-RU" sz="2100" dirty="0" err="1"/>
              <a:t>Ринальдо</a:t>
            </a:r>
            <a:r>
              <a:rPr lang="ru-RU" sz="2100" dirty="0"/>
              <a:t>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24300" y="1815704"/>
            <a:ext cx="4895850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4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68314" y="4192191"/>
            <a:ext cx="8351837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7545" y="141481"/>
            <a:ext cx="8207375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4800" b="1" dirty="0">
                <a:latin typeface="Monotype Corsiva" pitchFamily="66" charset="0"/>
              </a:rPr>
              <a:t>Теория 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740" y="1145203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Композиция – построение художественного произведения, расположение и взаимосвязь всех его частей, образов, эпизодов. </a:t>
            </a:r>
            <a:r>
              <a:rPr lang="ru-RU" sz="2400" b="1" dirty="0"/>
              <a:t>Элементы композиции:</a:t>
            </a:r>
          </a:p>
          <a:p>
            <a:r>
              <a:rPr lang="ru-RU" sz="2400" dirty="0"/>
              <a:t>1. Экспозиция – начало.</a:t>
            </a:r>
          </a:p>
          <a:p>
            <a:r>
              <a:rPr lang="ru-RU" sz="2400" dirty="0"/>
              <a:t>2. Завязка – развитие действия.</a:t>
            </a:r>
          </a:p>
          <a:p>
            <a:r>
              <a:rPr lang="ru-RU" sz="2400" dirty="0"/>
              <a:t>3. Кульминация – острый, напряжённый момент произведения.</a:t>
            </a:r>
          </a:p>
          <a:p>
            <a:r>
              <a:rPr lang="ru-RU" sz="2400" dirty="0"/>
              <a:t>4. Развязка – окончание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53840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909103-AA81-4B77-BB08-8D69DD06CE0D}"/>
              </a:ext>
            </a:extLst>
          </p:cNvPr>
          <p:cNvSpPr/>
          <p:nvPr/>
        </p:nvSpPr>
        <p:spPr>
          <a:xfrm>
            <a:off x="413538" y="1653648"/>
            <a:ext cx="8406934" cy="1592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ru-RU" sz="3300" dirty="0">
                <a:cs typeface="Times New Roman" panose="02020603050405020304" pitchFamily="18" charset="0"/>
              </a:rPr>
              <a:t>… - это близкий знакомый, с которым состоят в дружеских отношениях.</a:t>
            </a:r>
          </a:p>
          <a:p>
            <a:pPr eaLnBrk="1" hangingPunct="1">
              <a:defRPr/>
            </a:pPr>
            <a:r>
              <a:rPr lang="ru-RU" sz="3300" dirty="0">
                <a:cs typeface="Times New Roman" panose="02020603050405020304" pitchFamily="18" charset="0"/>
              </a:rPr>
              <a:t>… - это тот, о ком знали раньше.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18EDC5-8FE0-41F4-B4B2-451C0D5279C8}"/>
              </a:ext>
            </a:extLst>
          </p:cNvPr>
          <p:cNvSpPr/>
          <p:nvPr/>
        </p:nvSpPr>
        <p:spPr>
          <a:xfrm>
            <a:off x="413537" y="201727"/>
            <a:ext cx="8406933" cy="136191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800" b="1" dirty="0">
                <a:cs typeface="Times New Roman" panose="02020603050405020304" pitchFamily="18" charset="0"/>
              </a:rPr>
              <a:t>Прочитайте два определения и назовите пропущенные слова. В чём разница между этими словами? </a:t>
            </a:r>
          </a:p>
        </p:txBody>
      </p:sp>
      <p:pic>
        <p:nvPicPr>
          <p:cNvPr id="7172" name="Рисунок 3">
            <a:extLst>
              <a:ext uri="{FF2B5EF4-FFF2-40B4-BE49-F238E27FC236}">
                <a16:creationId xmlns:a16="http://schemas.microsoft.com/office/drawing/2014/main" id="{EB5BF07D-3A7F-4B36-B856-8FED450F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0" y="3975498"/>
            <a:ext cx="2137172" cy="107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9" y="1563638"/>
            <a:ext cx="8981791" cy="376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14B29F-98BF-49D8-86B4-D9B4116FDAEA}"/>
              </a:ext>
            </a:extLst>
          </p:cNvPr>
          <p:cNvSpPr/>
          <p:nvPr/>
        </p:nvSpPr>
        <p:spPr>
          <a:xfrm>
            <a:off x="118428" y="766249"/>
            <a:ext cx="5760640" cy="31162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just">
              <a:defRPr/>
            </a:pPr>
            <a:r>
              <a:rPr lang="ru-RU" b="1" dirty="0">
                <a:cs typeface="Times New Roman" panose="02020603050405020304" pitchFamily="18" charset="0"/>
              </a:rPr>
              <a:t>ГЕНЕРАЛ-АНШЕФ</a:t>
            </a:r>
            <a:r>
              <a:rPr lang="ru-RU" dirty="0">
                <a:cs typeface="Times New Roman" panose="02020603050405020304" pitchFamily="18" charset="0"/>
              </a:rPr>
              <a:t> (франц. </a:t>
            </a:r>
            <a:r>
              <a:rPr lang="ru-RU" dirty="0" err="1">
                <a:cs typeface="Times New Roman" panose="02020603050405020304" pitchFamily="18" charset="0"/>
              </a:rPr>
              <a:t>en-chef</a:t>
            </a:r>
            <a:r>
              <a:rPr lang="ru-RU" dirty="0">
                <a:cs typeface="Times New Roman" panose="02020603050405020304" pitchFamily="18" charset="0"/>
              </a:rPr>
              <a:t> - гл. </a:t>
            </a:r>
            <a:r>
              <a:rPr lang="ru-RU" dirty="0" err="1">
                <a:cs typeface="Times New Roman" panose="02020603050405020304" pitchFamily="18" charset="0"/>
              </a:rPr>
              <a:t>нач</a:t>
            </a:r>
            <a:r>
              <a:rPr lang="ru-RU" dirty="0">
                <a:cs typeface="Times New Roman" panose="02020603050405020304" pitchFamily="18" charset="0"/>
              </a:rPr>
              <a:t>-к, глава), воен. чин генералов рус. армии в 1716 - 96. Первоначально соответствовал чину ген.-фельдмаршала. С кон. 20-х гг. 18 в. постепенно заменён чином т.н. полного генерала.</a:t>
            </a:r>
            <a:r>
              <a:rPr lang="ru-RU" b="1" dirty="0"/>
              <a:t> </a:t>
            </a:r>
          </a:p>
          <a:p>
            <a:pPr algn="just">
              <a:defRPr/>
            </a:pPr>
            <a:endParaRPr lang="ru-RU" b="1" dirty="0"/>
          </a:p>
          <a:p>
            <a:pPr algn="just">
              <a:defRPr/>
            </a:pPr>
            <a:r>
              <a:rPr lang="ru-RU" b="1" dirty="0"/>
              <a:t>ОТСТАВНОЙ ПОРУЧИК ГВАРДИИ </a:t>
            </a:r>
            <a:r>
              <a:rPr lang="ru-RU" dirty="0"/>
              <a:t>— это чин, который был присваиваемый офицерам, не имеющим действующего положения в военной службе в России XVIII-XIX веков. Это были офицеры, которые были отстранены от службы по различным причинам.</a:t>
            </a:r>
          </a:p>
          <a:p>
            <a:pPr algn="just">
              <a:defRPr/>
            </a:pP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5486"/>
            <a:ext cx="3022228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3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059582"/>
            <a:ext cx="5550442" cy="3394472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400" dirty="0"/>
              <a:t>С кем знакомимся мы в 1-ой </a:t>
            </a:r>
            <a:r>
              <a:rPr lang="ru-RU" sz="2400" dirty="0" err="1"/>
              <a:t>главе?В</a:t>
            </a:r>
            <a:r>
              <a:rPr lang="ru-RU" sz="2400" dirty="0"/>
              <a:t> каких поместьях они живут?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Что мы узнаём о Троекурове?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Что давало Троекурову большой вес в соседних губерниях?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Как к нему относились соседи? губернские чиновники?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Какой образ жизни он вёл?</a:t>
            </a:r>
          </a:p>
          <a:p>
            <a:pPr>
              <a:buFont typeface="+mj-lt"/>
              <a:buAutoNum type="arabicPeriod"/>
            </a:pPr>
            <a:r>
              <a:rPr lang="ru-RU" sz="2400" dirty="0"/>
              <a:t>Каков он был в домашнем быту?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8261"/>
            <a:ext cx="3024336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66922" y="172763"/>
            <a:ext cx="5400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Кирила</a:t>
            </a:r>
            <a:r>
              <a:rPr lang="ru-RU" sz="2400" b="1" dirty="0"/>
              <a:t> Петрович Троекуров и </a:t>
            </a:r>
          </a:p>
          <a:p>
            <a:pPr algn="ctr"/>
            <a:r>
              <a:rPr lang="ru-RU" sz="2400" b="1" dirty="0"/>
              <a:t>Андрей Гаврилович Дубровский</a:t>
            </a:r>
          </a:p>
        </p:txBody>
      </p:sp>
    </p:spTree>
    <p:extLst>
      <p:ext uri="{BB962C8B-B14F-4D97-AF65-F5344CB8AC3E}">
        <p14:creationId xmlns:p14="http://schemas.microsoft.com/office/powerpoint/2010/main" val="129455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932" y="1195463"/>
            <a:ext cx="5832648" cy="374441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2000" dirty="0"/>
              <a:t>Как </a:t>
            </a:r>
            <a:r>
              <a:rPr lang="ru-RU" sz="2000" dirty="0" err="1"/>
              <a:t>Кирила</a:t>
            </a:r>
            <a:r>
              <a:rPr lang="ru-RU" sz="2000" dirty="0"/>
              <a:t> Петрович обходился с крестьянами и дворовыми?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Как автор характеризует дворовых Троекурова?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Каковы были занятия </a:t>
            </a:r>
            <a:r>
              <a:rPr lang="ru-RU" sz="2000" dirty="0" err="1"/>
              <a:t>Кирилы</a:t>
            </a:r>
            <a:r>
              <a:rPr lang="ru-RU" sz="2000" dirty="0"/>
              <a:t> Петровича?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Что является гордостью Троекурова?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Кто был его старинным другом? Что мы о нём узнаём?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Обратимся к тексту. Что говорит автор о сходстве и различии этих героев? </a:t>
            </a: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58" y="483518"/>
            <a:ext cx="3024336" cy="40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267494"/>
            <a:ext cx="54006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Кирила</a:t>
            </a:r>
            <a:r>
              <a:rPr lang="ru-RU" sz="2400" b="1" dirty="0"/>
              <a:t> Петрович Троекуров и </a:t>
            </a:r>
          </a:p>
          <a:p>
            <a:pPr algn="ctr"/>
            <a:r>
              <a:rPr lang="ru-RU" sz="2400" b="1" dirty="0"/>
              <a:t>Андрей Гаврилович Дубровский</a:t>
            </a:r>
          </a:p>
        </p:txBody>
      </p:sp>
    </p:spTree>
    <p:extLst>
      <p:ext uri="{BB962C8B-B14F-4D97-AF65-F5344CB8AC3E}">
        <p14:creationId xmlns:p14="http://schemas.microsoft.com/office/powerpoint/2010/main" val="143761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1705</Words>
  <Application>Microsoft Office PowerPoint</Application>
  <PresentationFormat>Экран (16:9)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 глава </vt:lpstr>
      <vt:lpstr>7 глава </vt:lpstr>
      <vt:lpstr>8 глава </vt:lpstr>
      <vt:lpstr>9 глава </vt:lpstr>
      <vt:lpstr>10 глава </vt:lpstr>
      <vt:lpstr>11 глава</vt:lpstr>
      <vt:lpstr>12 глава</vt:lpstr>
      <vt:lpstr>13 глава</vt:lpstr>
      <vt:lpstr>14 глава</vt:lpstr>
      <vt:lpstr>15 глава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asd</dc:creator>
  <cp:lastModifiedBy>USER</cp:lastModifiedBy>
  <cp:revision>153</cp:revision>
  <dcterms:created xsi:type="dcterms:W3CDTF">2010-10-08T17:25:01Z</dcterms:created>
  <dcterms:modified xsi:type="dcterms:W3CDTF">2023-11-16T04:32:05Z</dcterms:modified>
</cp:coreProperties>
</file>