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326" r:id="rId2"/>
    <p:sldId id="332" r:id="rId3"/>
    <p:sldId id="327" r:id="rId4"/>
    <p:sldId id="372" r:id="rId5"/>
    <p:sldId id="373" r:id="rId6"/>
    <p:sldId id="374" r:id="rId7"/>
    <p:sldId id="330" r:id="rId8"/>
    <p:sldId id="328" r:id="rId9"/>
    <p:sldId id="333" r:id="rId10"/>
    <p:sldId id="376" r:id="rId11"/>
    <p:sldId id="377" r:id="rId12"/>
    <p:sldId id="334" r:id="rId13"/>
    <p:sldId id="378" r:id="rId14"/>
    <p:sldId id="335" r:id="rId15"/>
    <p:sldId id="336" r:id="rId16"/>
    <p:sldId id="379" r:id="rId17"/>
    <p:sldId id="337" r:id="rId18"/>
    <p:sldId id="380" r:id="rId19"/>
    <p:sldId id="381" r:id="rId20"/>
    <p:sldId id="382" r:id="rId21"/>
    <p:sldId id="338" r:id="rId22"/>
    <p:sldId id="383" r:id="rId23"/>
    <p:sldId id="384" r:id="rId24"/>
    <p:sldId id="339" r:id="rId25"/>
    <p:sldId id="385" r:id="rId26"/>
    <p:sldId id="386" r:id="rId27"/>
    <p:sldId id="387" r:id="rId28"/>
    <p:sldId id="388" r:id="rId29"/>
    <p:sldId id="389" r:id="rId30"/>
    <p:sldId id="391" r:id="rId31"/>
    <p:sldId id="390" r:id="rId32"/>
    <p:sldId id="392" r:id="rId33"/>
    <p:sldId id="340" r:id="rId34"/>
    <p:sldId id="393" r:id="rId35"/>
    <p:sldId id="341" r:id="rId36"/>
    <p:sldId id="394" r:id="rId37"/>
    <p:sldId id="395" r:id="rId38"/>
    <p:sldId id="396" r:id="rId39"/>
    <p:sldId id="397" r:id="rId40"/>
    <p:sldId id="342" r:id="rId41"/>
    <p:sldId id="398" r:id="rId42"/>
    <p:sldId id="399" r:id="rId43"/>
    <p:sldId id="400" r:id="rId44"/>
    <p:sldId id="343" r:id="rId45"/>
    <p:sldId id="401" r:id="rId46"/>
    <p:sldId id="402" r:id="rId47"/>
    <p:sldId id="403" r:id="rId48"/>
    <p:sldId id="404" r:id="rId49"/>
    <p:sldId id="344" r:id="rId50"/>
    <p:sldId id="405" r:id="rId51"/>
    <p:sldId id="406" r:id="rId52"/>
    <p:sldId id="345" r:id="rId53"/>
    <p:sldId id="456" r:id="rId54"/>
    <p:sldId id="346" r:id="rId55"/>
    <p:sldId id="407" r:id="rId56"/>
    <p:sldId id="408" r:id="rId57"/>
    <p:sldId id="409" r:id="rId58"/>
    <p:sldId id="347" r:id="rId59"/>
    <p:sldId id="414" r:id="rId60"/>
    <p:sldId id="348" r:id="rId61"/>
    <p:sldId id="410" r:id="rId62"/>
    <p:sldId id="411" r:id="rId63"/>
    <p:sldId id="412" r:id="rId64"/>
    <p:sldId id="413" r:id="rId65"/>
    <p:sldId id="351" r:id="rId66"/>
    <p:sldId id="352" r:id="rId67"/>
    <p:sldId id="353" r:id="rId68"/>
    <p:sldId id="354" r:id="rId69"/>
    <p:sldId id="424" r:id="rId70"/>
    <p:sldId id="438" r:id="rId71"/>
    <p:sldId id="360" r:id="rId72"/>
    <p:sldId id="428" r:id="rId73"/>
    <p:sldId id="429" r:id="rId74"/>
    <p:sldId id="430" r:id="rId75"/>
    <p:sldId id="431" r:id="rId76"/>
    <p:sldId id="432" r:id="rId77"/>
    <p:sldId id="361" r:id="rId78"/>
    <p:sldId id="434" r:id="rId79"/>
    <p:sldId id="433" r:id="rId80"/>
    <p:sldId id="435" r:id="rId81"/>
    <p:sldId id="436" r:id="rId82"/>
    <p:sldId id="437" r:id="rId83"/>
    <p:sldId id="452" r:id="rId84"/>
    <p:sldId id="426" r:id="rId85"/>
    <p:sldId id="427" r:id="rId86"/>
    <p:sldId id="362" r:id="rId87"/>
    <p:sldId id="453" r:id="rId88"/>
    <p:sldId id="454" r:id="rId89"/>
    <p:sldId id="455" r:id="rId90"/>
    <p:sldId id="439" r:id="rId91"/>
    <p:sldId id="440" r:id="rId92"/>
    <p:sldId id="441" r:id="rId93"/>
    <p:sldId id="442" r:id="rId94"/>
    <p:sldId id="443" r:id="rId95"/>
    <p:sldId id="444" r:id="rId96"/>
    <p:sldId id="445" r:id="rId97"/>
    <p:sldId id="446" r:id="rId98"/>
    <p:sldId id="447" r:id="rId99"/>
    <p:sldId id="448" r:id="rId100"/>
    <p:sldId id="449" r:id="rId101"/>
    <p:sldId id="450" r:id="rId102"/>
    <p:sldId id="451" r:id="rId103"/>
    <p:sldId id="371" r:id="rId10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312"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70DD2-2513-433B-B4F6-1DA9816B03A8}" type="datetimeFigureOut">
              <a:rPr lang="ru-RU" smtClean="0"/>
              <a:t>16.12.2025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B42CD-7265-4139-B66A-F919C72F8DAE}" type="slidenum">
              <a:rPr lang="ru-RU" smtClean="0"/>
              <a:t>‹#›</a:t>
            </a:fld>
            <a:endParaRPr lang="ru-RU"/>
          </a:p>
        </p:txBody>
      </p:sp>
    </p:spTree>
    <p:extLst>
      <p:ext uri="{BB962C8B-B14F-4D97-AF65-F5344CB8AC3E}">
        <p14:creationId xmlns:p14="http://schemas.microsoft.com/office/powerpoint/2010/main" val="408774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DB42CD-7265-4139-B66A-F919C72F8DAE}" type="slidenum">
              <a:rPr lang="ru-RU" smtClean="0"/>
              <a:t>49</a:t>
            </a:fld>
            <a:endParaRPr lang="ru-RU"/>
          </a:p>
        </p:txBody>
      </p:sp>
    </p:spTree>
    <p:extLst>
      <p:ext uri="{BB962C8B-B14F-4D97-AF65-F5344CB8AC3E}">
        <p14:creationId xmlns:p14="http://schemas.microsoft.com/office/powerpoint/2010/main" val="252878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DB42CD-7265-4139-B66A-F919C72F8DAE}" type="slidenum">
              <a:rPr lang="ru-RU" smtClean="0"/>
              <a:t>50</a:t>
            </a:fld>
            <a:endParaRPr lang="ru-RU"/>
          </a:p>
        </p:txBody>
      </p:sp>
    </p:spTree>
    <p:extLst>
      <p:ext uri="{BB962C8B-B14F-4D97-AF65-F5344CB8AC3E}">
        <p14:creationId xmlns:p14="http://schemas.microsoft.com/office/powerpoint/2010/main" val="252878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DB42CD-7265-4139-B66A-F919C72F8DAE}" type="slidenum">
              <a:rPr lang="ru-RU" smtClean="0"/>
              <a:t>51</a:t>
            </a:fld>
            <a:endParaRPr lang="ru-RU"/>
          </a:p>
        </p:txBody>
      </p:sp>
    </p:spTree>
    <p:extLst>
      <p:ext uri="{BB962C8B-B14F-4D97-AF65-F5344CB8AC3E}">
        <p14:creationId xmlns:p14="http://schemas.microsoft.com/office/powerpoint/2010/main" val="252878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9FDB43-4644-494D-82F0-8DBB4D4200FC}" type="datetime1">
              <a:rPr lang="ru-RU" smtClean="0"/>
              <a:t>16.12.2025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2DF5B-C00C-4932-B2F5-9D6E4571794C}" type="slidenum">
              <a:rPr lang="ru-RU" smtClean="0"/>
              <a:t>‹#›</a:t>
            </a:fld>
            <a:endParaRPr lang="ru-RU"/>
          </a:p>
        </p:txBody>
      </p:sp>
    </p:spTree>
    <p:extLst>
      <p:ext uri="{BB962C8B-B14F-4D97-AF65-F5344CB8AC3E}">
        <p14:creationId xmlns:p14="http://schemas.microsoft.com/office/powerpoint/2010/main" val="25999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D1D465-D3F8-437A-9BBA-AA16DB98B839}" type="datetime1">
              <a:rPr lang="ru-RU" smtClean="0"/>
              <a:t>16.12.2025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2DF5B-C00C-4932-B2F5-9D6E4571794C}" type="slidenum">
              <a:rPr lang="ru-RU" smtClean="0"/>
              <a:t>‹#›</a:t>
            </a:fld>
            <a:endParaRPr lang="ru-RU"/>
          </a:p>
        </p:txBody>
      </p:sp>
    </p:spTree>
    <p:extLst>
      <p:ext uri="{BB962C8B-B14F-4D97-AF65-F5344CB8AC3E}">
        <p14:creationId xmlns:p14="http://schemas.microsoft.com/office/powerpoint/2010/main" val="136678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06B81E-1F7B-4558-A14B-23458ED28097}" type="datetime1">
              <a:rPr lang="ru-RU" smtClean="0"/>
              <a:t>16.12.2025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2DF5B-C00C-4932-B2F5-9D6E4571794C}" type="slidenum">
              <a:rPr lang="ru-RU" smtClean="0"/>
              <a:t>‹#›</a:t>
            </a:fld>
            <a:endParaRPr lang="ru-RU"/>
          </a:p>
        </p:txBody>
      </p:sp>
    </p:spTree>
    <p:extLst>
      <p:ext uri="{BB962C8B-B14F-4D97-AF65-F5344CB8AC3E}">
        <p14:creationId xmlns:p14="http://schemas.microsoft.com/office/powerpoint/2010/main" val="375393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3D8824-31AB-4A9C-8CC6-97E396F2456F}" type="datetime1">
              <a:rPr lang="ru-RU" smtClean="0"/>
              <a:t>16.12.2025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2DF5B-C00C-4932-B2F5-9D6E4571794C}" type="slidenum">
              <a:rPr lang="ru-RU" smtClean="0"/>
              <a:t>‹#›</a:t>
            </a:fld>
            <a:endParaRPr lang="ru-RU"/>
          </a:p>
        </p:txBody>
      </p:sp>
    </p:spTree>
    <p:extLst>
      <p:ext uri="{BB962C8B-B14F-4D97-AF65-F5344CB8AC3E}">
        <p14:creationId xmlns:p14="http://schemas.microsoft.com/office/powerpoint/2010/main" val="291539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C493A5-46D0-4ABC-8844-531F2EDAF1FE}" type="datetime1">
              <a:rPr lang="ru-RU" smtClean="0"/>
              <a:t>16.12.2025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2DF5B-C00C-4932-B2F5-9D6E4571794C}" type="slidenum">
              <a:rPr lang="ru-RU" smtClean="0"/>
              <a:t>‹#›</a:t>
            </a:fld>
            <a:endParaRPr lang="ru-RU"/>
          </a:p>
        </p:txBody>
      </p:sp>
    </p:spTree>
    <p:extLst>
      <p:ext uri="{BB962C8B-B14F-4D97-AF65-F5344CB8AC3E}">
        <p14:creationId xmlns:p14="http://schemas.microsoft.com/office/powerpoint/2010/main" val="38678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78C5B0F-2B6C-4B2E-8FFA-07B12473880B}" type="datetime1">
              <a:rPr lang="ru-RU" smtClean="0"/>
              <a:t>16.12.2025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2DF5B-C00C-4932-B2F5-9D6E4571794C}" type="slidenum">
              <a:rPr lang="ru-RU" smtClean="0"/>
              <a:t>‹#›</a:t>
            </a:fld>
            <a:endParaRPr lang="ru-RU"/>
          </a:p>
        </p:txBody>
      </p:sp>
    </p:spTree>
    <p:extLst>
      <p:ext uri="{BB962C8B-B14F-4D97-AF65-F5344CB8AC3E}">
        <p14:creationId xmlns:p14="http://schemas.microsoft.com/office/powerpoint/2010/main" val="326859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D851DB8-95BA-45B7-A763-045DA8F1B699}" type="datetime1">
              <a:rPr lang="ru-RU" smtClean="0"/>
              <a:t>16.12.2025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C2DF5B-C00C-4932-B2F5-9D6E4571794C}" type="slidenum">
              <a:rPr lang="ru-RU" smtClean="0"/>
              <a:t>‹#›</a:t>
            </a:fld>
            <a:endParaRPr lang="ru-RU"/>
          </a:p>
        </p:txBody>
      </p:sp>
    </p:spTree>
    <p:extLst>
      <p:ext uri="{BB962C8B-B14F-4D97-AF65-F5344CB8AC3E}">
        <p14:creationId xmlns:p14="http://schemas.microsoft.com/office/powerpoint/2010/main" val="98494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9C7A48-6FBD-4CDC-B021-5BAB8972C6B7}" type="datetime1">
              <a:rPr lang="ru-RU" smtClean="0"/>
              <a:t>16.12.2025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C2DF5B-C00C-4932-B2F5-9D6E4571794C}" type="slidenum">
              <a:rPr lang="ru-RU" smtClean="0"/>
              <a:t>‹#›</a:t>
            </a:fld>
            <a:endParaRPr lang="ru-RU"/>
          </a:p>
        </p:txBody>
      </p:sp>
    </p:spTree>
    <p:extLst>
      <p:ext uri="{BB962C8B-B14F-4D97-AF65-F5344CB8AC3E}">
        <p14:creationId xmlns:p14="http://schemas.microsoft.com/office/powerpoint/2010/main" val="22212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24038E-F682-47EE-80C4-604D20C6784D}" type="datetime1">
              <a:rPr lang="ru-RU" smtClean="0"/>
              <a:t>16.12.2025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C2DF5B-C00C-4932-B2F5-9D6E4571794C}" type="slidenum">
              <a:rPr lang="ru-RU" smtClean="0"/>
              <a:t>‹#›</a:t>
            </a:fld>
            <a:endParaRPr lang="ru-RU"/>
          </a:p>
        </p:txBody>
      </p:sp>
    </p:spTree>
    <p:extLst>
      <p:ext uri="{BB962C8B-B14F-4D97-AF65-F5344CB8AC3E}">
        <p14:creationId xmlns:p14="http://schemas.microsoft.com/office/powerpoint/2010/main" val="71821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83BCAC2-71D2-4F59-80A8-6123F8697A66}" type="datetime1">
              <a:rPr lang="ru-RU" smtClean="0"/>
              <a:t>16.12.2025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2DF5B-C00C-4932-B2F5-9D6E4571794C}" type="slidenum">
              <a:rPr lang="ru-RU" smtClean="0"/>
              <a:t>‹#›</a:t>
            </a:fld>
            <a:endParaRPr lang="ru-RU"/>
          </a:p>
        </p:txBody>
      </p:sp>
    </p:spTree>
    <p:extLst>
      <p:ext uri="{BB962C8B-B14F-4D97-AF65-F5344CB8AC3E}">
        <p14:creationId xmlns:p14="http://schemas.microsoft.com/office/powerpoint/2010/main" val="313538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019BBE-6BC9-4FD2-B2D2-82F7BCA5E9F2}" type="datetime1">
              <a:rPr lang="ru-RU" smtClean="0"/>
              <a:t>16.12.2025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2DF5B-C00C-4932-B2F5-9D6E4571794C}" type="slidenum">
              <a:rPr lang="ru-RU" smtClean="0"/>
              <a:t>‹#›</a:t>
            </a:fld>
            <a:endParaRPr lang="ru-RU"/>
          </a:p>
        </p:txBody>
      </p:sp>
    </p:spTree>
    <p:extLst>
      <p:ext uri="{BB962C8B-B14F-4D97-AF65-F5344CB8AC3E}">
        <p14:creationId xmlns:p14="http://schemas.microsoft.com/office/powerpoint/2010/main" val="241192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E83FD-7CF7-4D6C-8B5A-5EE1B5D4E053}" type="datetime1">
              <a:rPr lang="ru-RU" smtClean="0"/>
              <a:t>16.12.2025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2DF5B-C00C-4932-B2F5-9D6E4571794C}" type="slidenum">
              <a:rPr lang="ru-RU" smtClean="0"/>
              <a:t>‹#›</a:t>
            </a:fld>
            <a:endParaRPr lang="ru-RU"/>
          </a:p>
        </p:txBody>
      </p:sp>
    </p:spTree>
    <p:extLst>
      <p:ext uri="{BB962C8B-B14F-4D97-AF65-F5344CB8AC3E}">
        <p14:creationId xmlns:p14="http://schemas.microsoft.com/office/powerpoint/2010/main" val="3175782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70119" y="368460"/>
            <a:ext cx="7077694" cy="4893647"/>
          </a:xfrm>
          <a:prstGeom prst="rect">
            <a:avLst/>
          </a:prstGeom>
        </p:spPr>
        <p:txBody>
          <a:bodyPr wrap="square">
            <a:spAutoFit/>
          </a:bodyPr>
          <a:lstStyle/>
          <a:p>
            <a:pPr algn="ctr"/>
            <a:r>
              <a:rPr lang="ru-RU" sz="3200" b="1" dirty="0">
                <a:solidFill>
                  <a:schemeClr val="accent1">
                    <a:lumMod val="50000"/>
                  </a:schemeClr>
                </a:solidFill>
                <a:latin typeface="Times New Roman" pitchFamily="18" charset="0"/>
                <a:cs typeface="Times New Roman" pitchFamily="18" charset="0"/>
              </a:rPr>
              <a:t>Психогимнастика для детей дошкольного и младшего школьного возраста: развивающие игры </a:t>
            </a:r>
            <a:endParaRPr lang="ru-RU" sz="3200" b="1" dirty="0" smtClean="0">
              <a:solidFill>
                <a:schemeClr val="accent1">
                  <a:lumMod val="50000"/>
                </a:schemeClr>
              </a:solidFill>
              <a:latin typeface="Times New Roman" pitchFamily="18" charset="0"/>
              <a:cs typeface="Times New Roman" pitchFamily="18" charset="0"/>
            </a:endParaRPr>
          </a:p>
          <a:p>
            <a:pPr algn="ctr"/>
            <a:r>
              <a:rPr lang="ru-RU" sz="3200" b="1" dirty="0" smtClean="0">
                <a:solidFill>
                  <a:schemeClr val="accent1">
                    <a:lumMod val="50000"/>
                  </a:schemeClr>
                </a:solidFill>
                <a:latin typeface="Times New Roman" pitchFamily="18" charset="0"/>
                <a:cs typeface="Times New Roman" pitchFamily="18" charset="0"/>
              </a:rPr>
              <a:t>и </a:t>
            </a:r>
            <a:r>
              <a:rPr lang="ru-RU" sz="3200" b="1" dirty="0">
                <a:solidFill>
                  <a:schemeClr val="accent1">
                    <a:lumMod val="50000"/>
                  </a:schemeClr>
                </a:solidFill>
                <a:latin typeface="Times New Roman" pitchFamily="18" charset="0"/>
                <a:cs typeface="Times New Roman" pitchFamily="18" charset="0"/>
              </a:rPr>
              <a:t>упражнения, методика проведения </a:t>
            </a:r>
            <a:r>
              <a:rPr lang="ru-RU" sz="3200" b="1" dirty="0" smtClean="0">
                <a:solidFill>
                  <a:schemeClr val="accent1">
                    <a:lumMod val="50000"/>
                  </a:schemeClr>
                </a:solidFill>
                <a:latin typeface="Times New Roman" pitchFamily="18" charset="0"/>
                <a:cs typeface="Times New Roman" pitchFamily="18" charset="0"/>
              </a:rPr>
              <a:t>занятий</a:t>
            </a:r>
          </a:p>
          <a:p>
            <a:pPr algn="ctr"/>
            <a:endParaRPr lang="ru-RU" sz="3200" b="1" dirty="0">
              <a:solidFill>
                <a:schemeClr val="accent1">
                  <a:lumMod val="50000"/>
                </a:schemeClr>
              </a:solidFill>
              <a:latin typeface="Times New Roman" pitchFamily="18" charset="0"/>
              <a:cs typeface="Times New Roman" pitchFamily="18" charset="0"/>
            </a:endParaRPr>
          </a:p>
          <a:p>
            <a:pPr algn="ctr"/>
            <a:endParaRPr lang="ru-RU" sz="3200" b="1" dirty="0" smtClean="0">
              <a:solidFill>
                <a:schemeClr val="accent1">
                  <a:lumMod val="50000"/>
                </a:schemeClr>
              </a:solidFill>
              <a:latin typeface="Times New Roman" pitchFamily="18" charset="0"/>
              <a:cs typeface="Times New Roman" pitchFamily="18" charset="0"/>
            </a:endParaRPr>
          </a:p>
          <a:p>
            <a:pPr algn="ctr"/>
            <a:endParaRPr lang="ru-RU" sz="3200" b="1" dirty="0">
              <a:solidFill>
                <a:schemeClr val="accent1">
                  <a:lumMod val="50000"/>
                </a:schemeClr>
              </a:solidFill>
              <a:latin typeface="Times New Roman" pitchFamily="18" charset="0"/>
              <a:cs typeface="Times New Roman" pitchFamily="18" charset="0"/>
            </a:endParaRPr>
          </a:p>
          <a:p>
            <a:pPr algn="ctr"/>
            <a:endParaRPr lang="ru-RU" sz="3200" b="1" dirty="0" smtClean="0">
              <a:solidFill>
                <a:schemeClr val="accent1">
                  <a:lumMod val="50000"/>
                </a:schemeClr>
              </a:solidFill>
              <a:latin typeface="Times New Roman" pitchFamily="18" charset="0"/>
              <a:cs typeface="Times New Roman" pitchFamily="18" charset="0"/>
            </a:endParaRPr>
          </a:p>
          <a:p>
            <a:pPr algn="r"/>
            <a:r>
              <a:rPr lang="ru-RU" sz="2400" b="1" dirty="0" smtClean="0">
                <a:solidFill>
                  <a:schemeClr val="accent1">
                    <a:lumMod val="50000"/>
                  </a:schemeClr>
                </a:solidFill>
                <a:latin typeface="Times New Roman" pitchFamily="18" charset="0"/>
                <a:cs typeface="Times New Roman" pitchFamily="18" charset="0"/>
              </a:rPr>
              <a:t>Выполнила : Иванова Валентина Петровна</a:t>
            </a:r>
            <a:endParaRPr lang="ru-RU" sz="2400" b="1" dirty="0">
              <a:solidFill>
                <a:schemeClr val="accent1">
                  <a:lumMod val="50000"/>
                </a:schemeClr>
              </a:solidFill>
              <a:latin typeface="Times New Roman" pitchFamily="18" charset="0"/>
              <a:cs typeface="Times New Roman" pitchFamily="18" charset="0"/>
            </a:endParaRPr>
          </a:p>
        </p:txBody>
      </p:sp>
      <p:pic>
        <p:nvPicPr>
          <p:cNvPr id="4" name="Picture 4" descr="http://www.robot-gosha.ru/_sh/52/527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8" y="1165123"/>
            <a:ext cx="4925961" cy="4660489"/>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AFC2DF5B-C00C-4932-B2F5-9D6E4571794C}" type="slidenum">
              <a:rPr lang="ru-RU" smtClean="0"/>
              <a:t>1</a:t>
            </a:fld>
            <a:endParaRPr lang="ru-RU"/>
          </a:p>
        </p:txBody>
      </p:sp>
    </p:spTree>
    <p:extLst>
      <p:ext uri="{BB962C8B-B14F-4D97-AF65-F5344CB8AC3E}">
        <p14:creationId xmlns:p14="http://schemas.microsoft.com/office/powerpoint/2010/main" val="4128979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smtClean="0">
                <a:latin typeface="Times New Roman" panose="02020603050405020304" pitchFamily="18" charset="0"/>
              </a:rPr>
              <a:t>Длительные </a:t>
            </a:r>
            <a:r>
              <a:rPr lang="ru-RU" sz="2400" dirty="0">
                <a:latin typeface="Times New Roman" panose="02020603050405020304" pitchFamily="18" charset="0"/>
              </a:rPr>
              <a:t>дискуссии о том, может ли психолог заниматься лечебной (психотерапевтической) работой, носили преимущественно теоретический  характер, потому что на практике психологи не только хотели, могли и успешно реализовывали эту возможность, но и были в то время за счет базового психологического образования более подготовлены к такого рода деятельности, в частности в области групповой психотерапии.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Однако </a:t>
            </a:r>
            <a:r>
              <a:rPr lang="ru-RU" sz="2400" dirty="0">
                <a:latin typeface="Times New Roman" panose="02020603050405020304" pitchFamily="18" charset="0"/>
              </a:rPr>
              <a:t>психотерапия является лечебной практикой, которой по закону может заниматься только лицо, имеющее высшее медицинское образование. Поэтому распространение термина </a:t>
            </a:r>
            <a:r>
              <a:rPr lang="ru-RU" sz="2400" dirty="0" err="1">
                <a:latin typeface="Times New Roman" panose="02020603050405020304" pitchFamily="18" charset="0"/>
              </a:rPr>
              <a:t>психокоррекция</a:t>
            </a:r>
            <a:r>
              <a:rPr lang="ru-RU" sz="2400" dirty="0">
                <a:latin typeface="Times New Roman" panose="02020603050405020304" pitchFamily="18" charset="0"/>
              </a:rPr>
              <a:t> в определенной мере было направлено на преодоление этой ситуации: врач занимается психотерапией, а психолог </a:t>
            </a:r>
            <a:r>
              <a:rPr lang="ru-RU" sz="2400" dirty="0" smtClean="0">
                <a:latin typeface="Times New Roman" panose="02020603050405020304" pitchFamily="18" charset="0"/>
              </a:rPr>
              <a:t>– </a:t>
            </a:r>
            <a:r>
              <a:rPr lang="ru-RU" sz="2400" dirty="0" err="1" smtClean="0">
                <a:latin typeface="Times New Roman" panose="02020603050405020304" pitchFamily="18" charset="0"/>
              </a:rPr>
              <a:t>психокоррекцией</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err="1">
                <a:latin typeface="Times New Roman" panose="02020603050405020304" pitchFamily="18" charset="0"/>
              </a:rPr>
              <a:t>Психокоррекционные</a:t>
            </a:r>
            <a:r>
              <a:rPr lang="ru-RU" sz="2400" dirty="0">
                <a:latin typeface="Times New Roman" panose="02020603050405020304" pitchFamily="18" charset="0"/>
              </a:rPr>
              <a:t> воздействия могут быть следующих видов: убеждение, внушение, подражание, подкрепление. Различают индивидуальную и групповую </a:t>
            </a:r>
            <a:r>
              <a:rPr lang="ru-RU" sz="2400" dirty="0" err="1">
                <a:latin typeface="Times New Roman" panose="02020603050405020304" pitchFamily="18" charset="0"/>
              </a:rPr>
              <a:t>психокоррекцию</a:t>
            </a:r>
            <a:r>
              <a:rPr lang="ru-RU" sz="2400" dirty="0">
                <a:latin typeface="Times New Roman" panose="02020603050405020304" pitchFamily="18" charset="0"/>
              </a:rPr>
              <a:t>. </a:t>
            </a:r>
          </a:p>
        </p:txBody>
      </p:sp>
      <p:sp>
        <p:nvSpPr>
          <p:cNvPr id="3" name="Номер слайда 2"/>
          <p:cNvSpPr>
            <a:spLocks noGrp="1"/>
          </p:cNvSpPr>
          <p:nvPr>
            <p:ph type="sldNum" sz="quarter" idx="12"/>
          </p:nvPr>
        </p:nvSpPr>
        <p:spPr/>
        <p:txBody>
          <a:bodyPr/>
          <a:lstStyle/>
          <a:p>
            <a:fld id="{AFC2DF5B-C00C-4932-B2F5-9D6E4571794C}" type="slidenum">
              <a:rPr lang="ru-RU" smtClean="0"/>
              <a:t>10</a:t>
            </a:fld>
            <a:endParaRPr lang="ru-RU"/>
          </a:p>
        </p:txBody>
      </p:sp>
    </p:spTree>
    <p:extLst>
      <p:ext uri="{BB962C8B-B14F-4D97-AF65-F5344CB8AC3E}">
        <p14:creationId xmlns:p14="http://schemas.microsoft.com/office/powerpoint/2010/main" val="17505005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marL="342900" indent="-342900" algn="just">
              <a:buFont typeface="Wingdings" panose="05000000000000000000" pitchFamily="2" charset="2"/>
              <a:buChar char="ü"/>
            </a:pPr>
            <a:r>
              <a:rPr lang="ru-RU" sz="2400" dirty="0" smtClean="0">
                <a:latin typeface="Times New Roman" panose="02020603050405020304" pitchFamily="18" charset="0"/>
              </a:rPr>
              <a:t>А </a:t>
            </a:r>
            <a:r>
              <a:rPr lang="ru-RU" sz="2400" dirty="0">
                <a:latin typeface="Times New Roman" panose="02020603050405020304" pitchFamily="18" charset="0"/>
              </a:rPr>
              <a:t>группа сверстников дает возможность удовлетворить потребность во взаимодействии с детьми, научиться учитывать мнения других и отстаивать свои, проявлять активность, сдерживаться и пр.</a:t>
            </a:r>
          </a:p>
          <a:p>
            <a:pPr indent="357188" algn="just"/>
            <a:r>
              <a:rPr lang="ru-RU" sz="2400" dirty="0">
                <a:latin typeface="Times New Roman" panose="02020603050405020304" pitchFamily="18" charset="0"/>
              </a:rPr>
              <a:t>Хорошие результаты наблюдаются, когда ребенок сначала проходит курс индивидуальной коррекции эмоционально-личностных особенностей, а потом включается в группу, но не всем детям требуется такая длительная работа</a:t>
            </a:r>
            <a:r>
              <a:rPr lang="ru-RU" sz="2400" dirty="0" smtClean="0">
                <a:latin typeface="Times New Roman" panose="02020603050405020304" pitchFamily="18" charset="0"/>
              </a:rPr>
              <a:t>.</a:t>
            </a:r>
          </a:p>
          <a:p>
            <a:pPr indent="357188" algn="just"/>
            <a:r>
              <a:rPr lang="ru-RU" sz="2400" dirty="0">
                <a:latin typeface="Times New Roman" panose="02020603050405020304" pitchFamily="18" charset="0"/>
              </a:rPr>
              <a:t>Рисуночные сессии с детьми не должны ограничиваться обычным набором изобразительных средств и традиционными способами их использования. Ребенок более охотно включается в процесс, отличный от того, к чему он привык.</a:t>
            </a:r>
          </a:p>
          <a:p>
            <a:pPr indent="357188" algn="just"/>
            <a:r>
              <a:rPr lang="ru-RU" sz="2400" b="1" i="1" dirty="0">
                <a:latin typeface="Times New Roman" panose="02020603050405020304" pitchFamily="18" charset="0"/>
              </a:rPr>
              <a:t>Условия подбора техники приемов создания изображений, от которых зависит успешность арт-терапевтического процесса с детьми.</a:t>
            </a:r>
          </a:p>
          <a:p>
            <a:pPr marL="342900" indent="-342900" algn="just">
              <a:buFont typeface="Wingdings" panose="05000000000000000000" pitchFamily="2" charset="2"/>
              <a:buChar char="ü"/>
            </a:pPr>
            <a:r>
              <a:rPr lang="ru-RU" sz="2400" dirty="0" smtClean="0">
                <a:latin typeface="Times New Roman" panose="02020603050405020304" pitchFamily="18" charset="0"/>
              </a:rPr>
              <a:t>Техники </a:t>
            </a:r>
            <a:r>
              <a:rPr lang="ru-RU" sz="2400" dirty="0">
                <a:latin typeface="Times New Roman" panose="02020603050405020304" pitchFamily="18" charset="0"/>
              </a:rPr>
              <a:t>и приемы должны подбираться по принципу простоты и </a:t>
            </a:r>
            <a:r>
              <a:rPr lang="ru-RU" sz="2400" dirty="0" smtClean="0">
                <a:latin typeface="Times New Roman" panose="02020603050405020304" pitchFamily="18" charset="0"/>
              </a:rPr>
              <a:t>эффективности.</a:t>
            </a:r>
          </a:p>
          <a:p>
            <a:pPr marL="342900" indent="-342900" algn="just">
              <a:buFont typeface="Wingdings" panose="05000000000000000000" pitchFamily="2" charset="2"/>
              <a:buChar char="ü"/>
            </a:pPr>
            <a:r>
              <a:rPr lang="ru-RU" sz="2400" dirty="0" smtClean="0">
                <a:latin typeface="Times New Roman" panose="02020603050405020304" pitchFamily="18" charset="0"/>
              </a:rPr>
              <a:t>Ребенок </a:t>
            </a:r>
            <a:r>
              <a:rPr lang="ru-RU" sz="2400" dirty="0">
                <a:latin typeface="Times New Roman" panose="02020603050405020304" pitchFamily="18" charset="0"/>
              </a:rPr>
              <a:t>не должен испытывать затруднения при создании изображения с помощью предлагаемой техники. Любые усилия в ходе работы должны быть интересны, оригинальны, приятны </a:t>
            </a:r>
            <a:r>
              <a:rPr lang="ru-RU" sz="2400" dirty="0" smtClean="0">
                <a:latin typeface="Times New Roman" panose="02020603050405020304" pitchFamily="18" charset="0"/>
              </a:rPr>
              <a:t>ребенку.</a:t>
            </a:r>
          </a:p>
        </p:txBody>
      </p:sp>
    </p:spTree>
    <p:extLst>
      <p:ext uri="{BB962C8B-B14F-4D97-AF65-F5344CB8AC3E}">
        <p14:creationId xmlns:p14="http://schemas.microsoft.com/office/powerpoint/2010/main" val="18416090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marL="342900" indent="-342900" algn="just">
              <a:buFont typeface="Wingdings" panose="05000000000000000000" pitchFamily="2" charset="2"/>
              <a:buChar char="ü"/>
            </a:pPr>
            <a:r>
              <a:rPr lang="ru-RU" sz="2400" dirty="0">
                <a:latin typeface="Times New Roman" panose="02020603050405020304" pitchFamily="18" charset="0"/>
              </a:rPr>
              <a:t>Арт-терапия предполагает создание безопасных условий, способствующих самовыражению и спонтанной активности, вызывает новые способы активности и помогает их закрепить.</a:t>
            </a:r>
          </a:p>
          <a:p>
            <a:pPr marL="342900" indent="-342900" algn="just">
              <a:buFont typeface="Wingdings" panose="05000000000000000000" pitchFamily="2" charset="2"/>
              <a:buChar char="ü"/>
            </a:pPr>
            <a:r>
              <a:rPr lang="ru-RU" sz="2400" dirty="0">
                <a:latin typeface="Times New Roman" panose="02020603050405020304" pitchFamily="18" charset="0"/>
              </a:rPr>
              <a:t>Интересными и привлекательными должны быть и процесс создания изображения, и результат.</a:t>
            </a:r>
          </a:p>
          <a:p>
            <a:pPr indent="357188" algn="just"/>
            <a:r>
              <a:rPr lang="ru-RU" sz="2400" b="1" i="1" dirty="0" smtClean="0">
                <a:latin typeface="Times New Roman" panose="02020603050405020304" pitchFamily="18" charset="0"/>
              </a:rPr>
              <a:t>Изобразительные </a:t>
            </a:r>
            <a:r>
              <a:rPr lang="ru-RU" sz="2400" b="1" i="1" dirty="0">
                <a:latin typeface="Times New Roman" panose="02020603050405020304" pitchFamily="18" charset="0"/>
              </a:rPr>
              <a:t>способы и техники должны быть нетрадиционными.</a:t>
            </a:r>
          </a:p>
          <a:p>
            <a:pPr marL="342900" indent="-342900" algn="just">
              <a:buFont typeface="Wingdings" panose="05000000000000000000" pitchFamily="2" charset="2"/>
              <a:buChar char="ü"/>
            </a:pPr>
            <a:r>
              <a:rPr lang="ru-RU" sz="2400" dirty="0" smtClean="0">
                <a:latin typeface="Times New Roman" panose="02020603050405020304" pitchFamily="18" charset="0"/>
              </a:rPr>
              <a:t>Во-первых</a:t>
            </a:r>
            <a:r>
              <a:rPr lang="ru-RU" sz="2400" dirty="0">
                <a:latin typeface="Times New Roman" panose="02020603050405020304" pitchFamily="18" charset="0"/>
              </a:rPr>
              <a:t>, новые изобразительные способы мотивируют деятельность, направляют и удерживают </a:t>
            </a:r>
            <a:r>
              <a:rPr lang="ru-RU" sz="2400" dirty="0" smtClean="0">
                <a:latin typeface="Times New Roman" panose="02020603050405020304" pitchFamily="18" charset="0"/>
              </a:rPr>
              <a:t>внимание.</a:t>
            </a:r>
          </a:p>
          <a:p>
            <a:pPr marL="342900" indent="-342900" algn="just">
              <a:buFont typeface="Wingdings" panose="05000000000000000000" pitchFamily="2" charset="2"/>
              <a:buChar char="ü"/>
            </a:pPr>
            <a:r>
              <a:rPr lang="ru-RU" sz="2400" dirty="0" smtClean="0">
                <a:latin typeface="Times New Roman" panose="02020603050405020304" pitchFamily="18" charset="0"/>
              </a:rPr>
              <a:t>Во-вторых</a:t>
            </a:r>
            <a:r>
              <a:rPr lang="ru-RU" sz="2400" dirty="0">
                <a:latin typeface="Times New Roman" panose="02020603050405020304" pitchFamily="18" charset="0"/>
              </a:rPr>
              <a:t>, имеет значение получение ребенком необычного опыта. Раз опыт необычен, то при его приобретении снижается контроль сознания, ослабевают механизмы защиты. В таком изображении присутствует больше свободы самовыражения, а значит, неосознанной информации.</a:t>
            </a:r>
          </a:p>
          <a:p>
            <a:pPr indent="357188" algn="just"/>
            <a:r>
              <a:rPr lang="ru-RU" sz="2400" dirty="0">
                <a:latin typeface="Times New Roman" panose="02020603050405020304" pitchFamily="18" charset="0"/>
              </a:rPr>
              <a:t>В работе с детьми можно использовать следующие изобразительные техники: марания, штриховка, каракули, монотипия, рисование пальцами, рисование сухими листьями, сыпучими материалами и продуктами, рисование предметами окружающего пространства, трехмерные изображения из газет, фольги</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6010797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smtClean="0">
                <a:latin typeface="Times New Roman" panose="02020603050405020304" pitchFamily="18" charset="0"/>
              </a:rPr>
              <a:t>Дети </a:t>
            </a:r>
            <a:r>
              <a:rPr lang="ru-RU" sz="2400" dirty="0">
                <a:latin typeface="Times New Roman" panose="02020603050405020304" pitchFamily="18" charset="0"/>
              </a:rPr>
              <a:t>выполняют задания индивидуально, каждый создает свой рисунок или трехмерное изображение. Но особое удовольствие доставляет создание коллективных работ – общих картин, композиций, где объединяются изображения, созданные всеми детьми группы. В процессе коллективного выполнения задания создаются условия для развития умений договариваться, уступать, вносить собственный вклад в общее дело, проявлять инициативу, выдвигать предложения, отстаивать собственное пространство, идею.</a:t>
            </a:r>
          </a:p>
          <a:p>
            <a:pPr indent="357188" algn="just"/>
            <a:r>
              <a:rPr lang="ru-RU" sz="2400" dirty="0">
                <a:latin typeface="Times New Roman" panose="02020603050405020304" pitchFamily="18" charset="0"/>
              </a:rPr>
              <a:t>Большое значение имеет внешний вид коллективной работы – зримый образ. Коллективное изображение всегда богаче по содержанию, производит более яркое впечатление, чем индивидуально выполненная работа. Дети понимают, что все вместе могут получить более значительное изображение, чем каждый в отдельности. Каждый может видеть в ней что-то свое, давать ему свое название. Однако чувство причастности создает ощущения единства с группой, право на пребывание в ней здесь и сейчас.</a:t>
            </a:r>
            <a:endParaRPr lang="ru-RU" sz="2400" dirty="0"/>
          </a:p>
        </p:txBody>
      </p:sp>
    </p:spTree>
    <p:extLst>
      <p:ext uri="{BB962C8B-B14F-4D97-AF65-F5344CB8AC3E}">
        <p14:creationId xmlns:p14="http://schemas.microsoft.com/office/powerpoint/2010/main" val="15124075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893647"/>
          </a:xfrm>
          <a:prstGeom prst="rect">
            <a:avLst/>
          </a:prstGeom>
        </p:spPr>
        <p:txBody>
          <a:bodyPr wrap="square">
            <a:spAutoFit/>
          </a:bodyPr>
          <a:lstStyle/>
          <a:p>
            <a:pPr indent="357188" algn="ctr"/>
            <a:r>
              <a:rPr lang="ru-RU" sz="2400" b="1" dirty="0">
                <a:latin typeface="Times New Roman" panose="02020603050405020304" pitchFamily="18" charset="0"/>
              </a:rPr>
              <a:t>Используемая литература</a:t>
            </a:r>
          </a:p>
          <a:p>
            <a:pPr indent="357188" algn="just"/>
            <a:r>
              <a:rPr lang="ru-RU" sz="2400" dirty="0">
                <a:latin typeface="Times New Roman" panose="02020603050405020304" pitchFamily="18" charset="0"/>
              </a:rPr>
              <a:t>1. </a:t>
            </a:r>
            <a:r>
              <a:rPr lang="ru-RU" sz="2400" dirty="0" err="1">
                <a:latin typeface="Times New Roman" panose="02020603050405020304" pitchFamily="18" charset="0"/>
              </a:rPr>
              <a:t>Башлакова</a:t>
            </a:r>
            <a:r>
              <a:rPr lang="ru-RU" sz="2400" dirty="0">
                <a:latin typeface="Times New Roman" panose="02020603050405020304" pitchFamily="18" charset="0"/>
              </a:rPr>
              <a:t>, Л.Н. Психологические занятия-тренинги в детском саду </a:t>
            </a:r>
            <a:r>
              <a:rPr lang="ru-RU" sz="2400" dirty="0" smtClean="0">
                <a:latin typeface="Times New Roman" panose="02020603050405020304" pitchFamily="18" charset="0"/>
              </a:rPr>
              <a:t>/ </a:t>
            </a:r>
            <a:r>
              <a:rPr lang="ru-RU" sz="2400" dirty="0" err="1" smtClean="0">
                <a:latin typeface="Times New Roman" panose="02020603050405020304" pitchFamily="18" charset="0"/>
              </a:rPr>
              <a:t>Л.Н.Башлакова</a:t>
            </a:r>
            <a:r>
              <a:rPr lang="ru-RU" sz="2400" dirty="0">
                <a:latin typeface="Times New Roman" panose="02020603050405020304" pitchFamily="18" charset="0"/>
              </a:rPr>
              <a:t>. – Мн.: </a:t>
            </a:r>
            <a:r>
              <a:rPr lang="ru-RU" sz="2400" dirty="0" err="1">
                <a:latin typeface="Times New Roman" panose="02020603050405020304" pitchFamily="18" charset="0"/>
              </a:rPr>
              <a:t>Технопринт</a:t>
            </a:r>
            <a:r>
              <a:rPr lang="ru-RU" sz="2400" dirty="0">
                <a:latin typeface="Times New Roman" panose="02020603050405020304" pitchFamily="18" charset="0"/>
              </a:rPr>
              <a:t>, 2005.</a:t>
            </a:r>
          </a:p>
          <a:p>
            <a:pPr indent="357188" algn="just"/>
            <a:r>
              <a:rPr lang="ru-RU" sz="2400" dirty="0">
                <a:latin typeface="Times New Roman" panose="02020603050405020304" pitchFamily="18" charset="0"/>
              </a:rPr>
              <a:t>2. Крюкова, С.В. Удивляюсь, злюсь, боюсь, хвастаюсь и радуюсь </a:t>
            </a:r>
            <a:r>
              <a:rPr lang="ru-RU" sz="2400" dirty="0" smtClean="0">
                <a:latin typeface="Times New Roman" panose="02020603050405020304" pitchFamily="18" charset="0"/>
              </a:rPr>
              <a:t>/ </a:t>
            </a:r>
            <a:r>
              <a:rPr lang="ru-RU" sz="2400" dirty="0" err="1" smtClean="0">
                <a:latin typeface="Times New Roman" panose="02020603050405020304" pitchFamily="18" charset="0"/>
              </a:rPr>
              <a:t>С.В.Крюкова</a:t>
            </a:r>
            <a:r>
              <a:rPr lang="ru-RU" sz="2400" dirty="0">
                <a:latin typeface="Times New Roman" panose="02020603050405020304" pitchFamily="18" charset="0"/>
              </a:rPr>
              <a:t>, </a:t>
            </a:r>
            <a:r>
              <a:rPr lang="ru-RU" sz="2400" dirty="0" err="1">
                <a:latin typeface="Times New Roman" panose="02020603050405020304" pitchFamily="18" charset="0"/>
              </a:rPr>
              <a:t>Н.П.Слободяник</a:t>
            </a:r>
            <a:r>
              <a:rPr lang="ru-RU" sz="2400" dirty="0">
                <a:latin typeface="Times New Roman" panose="02020603050405020304" pitchFamily="18" charset="0"/>
              </a:rPr>
              <a:t>. – </a:t>
            </a:r>
            <a:r>
              <a:rPr lang="ru-RU" sz="2400" dirty="0" err="1">
                <a:latin typeface="Times New Roman" panose="02020603050405020304" pitchFamily="18" charset="0"/>
              </a:rPr>
              <a:t>М.:»Генезис</a:t>
            </a:r>
            <a:r>
              <a:rPr lang="ru-RU" sz="2400" dirty="0">
                <a:latin typeface="Times New Roman" panose="02020603050405020304" pitchFamily="18" charset="0"/>
              </a:rPr>
              <a:t>», 1999.</a:t>
            </a:r>
          </a:p>
          <a:p>
            <a:pPr indent="357188" algn="just"/>
            <a:r>
              <a:rPr lang="ru-RU" sz="2400" dirty="0">
                <a:latin typeface="Times New Roman" panose="02020603050405020304" pitchFamily="18" charset="0"/>
              </a:rPr>
              <a:t>3. Минаева, В.М. Развитие эмоций дошкольников: занятия, игры </a:t>
            </a:r>
            <a:r>
              <a:rPr lang="ru-RU" sz="2400" dirty="0" smtClean="0">
                <a:latin typeface="Times New Roman" panose="02020603050405020304" pitchFamily="18" charset="0"/>
              </a:rPr>
              <a:t>/ </a:t>
            </a:r>
            <a:r>
              <a:rPr lang="ru-RU" sz="2400" dirty="0" err="1" smtClean="0">
                <a:latin typeface="Times New Roman" panose="02020603050405020304" pitchFamily="18" charset="0"/>
              </a:rPr>
              <a:t>В.М.Минаева</a:t>
            </a:r>
            <a:r>
              <a:rPr lang="ru-RU" sz="2400" dirty="0">
                <a:latin typeface="Times New Roman" panose="02020603050405020304" pitchFamily="18" charset="0"/>
              </a:rPr>
              <a:t>. – М.:АРКТИ, 1999.</a:t>
            </a:r>
          </a:p>
          <a:p>
            <a:pPr indent="357188" algn="just"/>
            <a:r>
              <a:rPr lang="ru-RU" sz="2400" dirty="0">
                <a:latin typeface="Times New Roman" panose="02020603050405020304" pitchFamily="18" charset="0"/>
              </a:rPr>
              <a:t>4. </a:t>
            </a:r>
            <a:r>
              <a:rPr lang="ru-RU" sz="2400" dirty="0" err="1">
                <a:latin typeface="Times New Roman" panose="02020603050405020304" pitchFamily="18" charset="0"/>
              </a:rPr>
              <a:t>Семенкова</a:t>
            </a:r>
            <a:r>
              <a:rPr lang="ru-RU" sz="2400" dirty="0">
                <a:latin typeface="Times New Roman" panose="02020603050405020304" pitchFamily="18" charset="0"/>
              </a:rPr>
              <a:t>, С.И. Уроки добра. Коррекционно-развивающая </a:t>
            </a:r>
            <a:r>
              <a:rPr lang="ru-RU" sz="2400" dirty="0" smtClean="0">
                <a:latin typeface="Times New Roman" panose="02020603050405020304" pitchFamily="18" charset="0"/>
              </a:rPr>
              <a:t>программа для </a:t>
            </a:r>
            <a:r>
              <a:rPr lang="ru-RU" sz="2400" dirty="0">
                <a:latin typeface="Times New Roman" panose="02020603050405020304" pitchFamily="18" charset="0"/>
              </a:rPr>
              <a:t>детей 5–7 лет / </a:t>
            </a:r>
            <a:r>
              <a:rPr lang="ru-RU" sz="2400" dirty="0" err="1">
                <a:latin typeface="Times New Roman" panose="02020603050405020304" pitchFamily="18" charset="0"/>
              </a:rPr>
              <a:t>С.И.Семенкова</a:t>
            </a:r>
            <a:r>
              <a:rPr lang="ru-RU" sz="2400" dirty="0">
                <a:latin typeface="Times New Roman" panose="02020603050405020304" pitchFamily="18" charset="0"/>
              </a:rPr>
              <a:t>. – М.: АРКТИ, 2002.</a:t>
            </a:r>
          </a:p>
          <a:p>
            <a:pPr indent="357188" algn="just"/>
            <a:r>
              <a:rPr lang="ru-RU" sz="2400" dirty="0">
                <a:latin typeface="Times New Roman" panose="02020603050405020304" pitchFamily="18" charset="0"/>
              </a:rPr>
              <a:t>5. </a:t>
            </a:r>
            <a:r>
              <a:rPr lang="ru-RU" sz="2400" dirty="0" err="1">
                <a:latin typeface="Times New Roman" panose="02020603050405020304" pitchFamily="18" charset="0"/>
              </a:rPr>
              <a:t>Хухлаева</a:t>
            </a:r>
            <a:r>
              <a:rPr lang="ru-RU" sz="2400" dirty="0">
                <a:latin typeface="Times New Roman" panose="02020603050405020304" pitchFamily="18" charset="0"/>
              </a:rPr>
              <a:t>, О.В. Лесенка радости / </a:t>
            </a:r>
            <a:r>
              <a:rPr lang="ru-RU" sz="2400" dirty="0" err="1">
                <a:latin typeface="Times New Roman" panose="02020603050405020304" pitchFamily="18" charset="0"/>
              </a:rPr>
              <a:t>О.В.Хухлаева</a:t>
            </a:r>
            <a:r>
              <a:rPr lang="ru-RU" sz="2400" dirty="0">
                <a:latin typeface="Times New Roman" panose="02020603050405020304" pitchFamily="18" charset="0"/>
              </a:rPr>
              <a:t>. – М., 1998.</a:t>
            </a:r>
          </a:p>
          <a:p>
            <a:pPr indent="357188" algn="just"/>
            <a:r>
              <a:rPr lang="ru-RU" sz="2400" dirty="0">
                <a:latin typeface="Times New Roman" panose="02020603050405020304" pitchFamily="18" charset="0"/>
              </a:rPr>
              <a:t>6. Чистякова, М.И. </a:t>
            </a:r>
            <a:r>
              <a:rPr lang="ru-RU" sz="2400" dirty="0" err="1">
                <a:latin typeface="Times New Roman" panose="02020603050405020304" pitchFamily="18" charset="0"/>
              </a:rPr>
              <a:t>Психогимнастика</a:t>
            </a:r>
            <a:r>
              <a:rPr lang="ru-RU" sz="2400" dirty="0">
                <a:latin typeface="Times New Roman" panose="02020603050405020304" pitchFamily="18" charset="0"/>
              </a:rPr>
              <a:t> / </a:t>
            </a:r>
            <a:r>
              <a:rPr lang="ru-RU" sz="2400" dirty="0" err="1">
                <a:latin typeface="Times New Roman" panose="02020603050405020304" pitchFamily="18" charset="0"/>
              </a:rPr>
              <a:t>М.И.Чистякова</a:t>
            </a:r>
            <a:r>
              <a:rPr lang="ru-RU" sz="2400" dirty="0">
                <a:latin typeface="Times New Roman" panose="02020603050405020304" pitchFamily="18" charset="0"/>
              </a:rPr>
              <a:t>. – М.: </a:t>
            </a:r>
            <a:r>
              <a:rPr lang="ru-RU" sz="2400" dirty="0" smtClean="0">
                <a:latin typeface="Times New Roman" panose="02020603050405020304" pitchFamily="18" charset="0"/>
              </a:rPr>
              <a:t>Просвещение, 1995</a:t>
            </a:r>
            <a:r>
              <a:rPr lang="ru-RU" sz="2400" dirty="0">
                <a:latin typeface="Times New Roman" panose="02020603050405020304" pitchFamily="18" charset="0"/>
              </a:rPr>
              <a:t>.</a:t>
            </a:r>
          </a:p>
          <a:p>
            <a:pPr indent="357188" algn="just"/>
            <a:r>
              <a:rPr lang="ru-RU" sz="2400" dirty="0">
                <a:latin typeface="Times New Roman" panose="02020603050405020304" pitchFamily="18" charset="0"/>
              </a:rPr>
              <a:t>7. Яковлева, Н. Психологическая помощь дошкольнику / </a:t>
            </a:r>
            <a:r>
              <a:rPr lang="ru-RU" sz="2400" dirty="0" err="1">
                <a:latin typeface="Times New Roman" panose="02020603050405020304" pitchFamily="18" charset="0"/>
              </a:rPr>
              <a:t>Н.Яковлева</a:t>
            </a:r>
            <a:r>
              <a:rPr lang="ru-RU" sz="2400" dirty="0">
                <a:latin typeface="Times New Roman" panose="02020603050405020304" pitchFamily="18" charset="0"/>
              </a:rPr>
              <a:t>. </a:t>
            </a:r>
            <a:r>
              <a:rPr lang="ru-RU" sz="2400" dirty="0" smtClean="0">
                <a:latin typeface="Times New Roman" panose="02020603050405020304" pitchFamily="18" charset="0"/>
              </a:rPr>
              <a:t>– </a:t>
            </a:r>
            <a:r>
              <a:rPr lang="ru-RU" sz="2400" dirty="0" err="1" smtClean="0">
                <a:latin typeface="Times New Roman" panose="02020603050405020304" pitchFamily="18" charset="0"/>
              </a:rPr>
              <a:t>Спб</a:t>
            </a:r>
            <a:r>
              <a:rPr lang="ru-RU" sz="2400" dirty="0">
                <a:latin typeface="Times New Roman" panose="02020603050405020304" pitchFamily="18" charset="0"/>
              </a:rPr>
              <a:t>: Валерии СПД, 2001.</a:t>
            </a:r>
            <a:endParaRPr lang="ru-RU" sz="2400" dirty="0"/>
          </a:p>
        </p:txBody>
      </p:sp>
    </p:spTree>
    <p:extLst>
      <p:ext uri="{BB962C8B-B14F-4D97-AF65-F5344CB8AC3E}">
        <p14:creationId xmlns:p14="http://schemas.microsoft.com/office/powerpoint/2010/main" val="4006546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370975"/>
          </a:xfrm>
          <a:prstGeom prst="rect">
            <a:avLst/>
          </a:prstGeom>
        </p:spPr>
        <p:txBody>
          <a:bodyPr wrap="square">
            <a:spAutoFit/>
          </a:bodyPr>
          <a:lstStyle/>
          <a:p>
            <a:pPr indent="357188" algn="just"/>
            <a:r>
              <a:rPr lang="ru-RU" sz="2400" dirty="0">
                <a:latin typeface="Times New Roman" panose="02020603050405020304" pitchFamily="18" charset="0"/>
              </a:rPr>
              <a:t>В индивидуальной психолог работает с клиентом один на один при отсутствии посторонних лиц.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В </a:t>
            </a:r>
            <a:r>
              <a:rPr lang="ru-RU" sz="2400" dirty="0">
                <a:latin typeface="Times New Roman" panose="02020603050405020304" pitchFamily="18" charset="0"/>
              </a:rPr>
              <a:t>групповой – работа происходит сразу с группой </a:t>
            </a:r>
            <a:r>
              <a:rPr lang="ru-RU" sz="2400" dirty="0" smtClean="0">
                <a:latin typeface="Times New Roman" panose="02020603050405020304" pitchFamily="18" charset="0"/>
              </a:rPr>
              <a:t>детей </a:t>
            </a:r>
            <a:r>
              <a:rPr lang="ru-RU" sz="2400" dirty="0">
                <a:latin typeface="Times New Roman" panose="02020603050405020304" pitchFamily="18" charset="0"/>
              </a:rPr>
              <a:t>со схожими проблемами, эффект достигается за счёт взаимодействия и взаимовлияния людей друг на друга.</a:t>
            </a:r>
          </a:p>
          <a:p>
            <a:pPr indent="357188" algn="just"/>
            <a:r>
              <a:rPr lang="ru-RU" sz="2400" dirty="0" smtClean="0">
                <a:latin typeface="Times New Roman" panose="02020603050405020304" pitchFamily="18" charset="0"/>
              </a:rPr>
              <a:t>По </a:t>
            </a:r>
            <a:r>
              <a:rPr lang="ru-RU" sz="2400" dirty="0">
                <a:latin typeface="Times New Roman" panose="02020603050405020304" pitchFamily="18" charset="0"/>
              </a:rPr>
              <a:t>содержанию различают коррекцию: познавательной сферы личности; аффективно-волевой сферы; поведенческой сферы.</a:t>
            </a:r>
          </a:p>
          <a:p>
            <a:pPr indent="357188" algn="just"/>
            <a:r>
              <a:rPr lang="ru-RU" sz="2400" dirty="0">
                <a:latin typeface="Times New Roman" panose="02020603050405020304" pitchFamily="18" charset="0"/>
              </a:rPr>
              <a:t>Детский возраст является наиболее благоприятным и </a:t>
            </a:r>
            <a:r>
              <a:rPr lang="ru-RU" sz="2400" dirty="0" err="1">
                <a:latin typeface="Times New Roman" panose="02020603050405020304" pitchFamily="18" charset="0"/>
              </a:rPr>
              <a:t>сензитивным</a:t>
            </a:r>
            <a:r>
              <a:rPr lang="ru-RU" sz="2400" dirty="0">
                <a:latin typeface="Times New Roman" panose="02020603050405020304" pitchFamily="18" charset="0"/>
              </a:rPr>
              <a:t> к </a:t>
            </a:r>
            <a:r>
              <a:rPr lang="ru-RU" sz="2400" dirty="0" err="1">
                <a:latin typeface="Times New Roman" panose="02020603050405020304" pitchFamily="18" charset="0"/>
              </a:rPr>
              <a:t>психокоррекционным</a:t>
            </a:r>
            <a:r>
              <a:rPr lang="ru-RU" sz="2400" dirty="0">
                <a:latin typeface="Times New Roman" panose="02020603050405020304" pitchFamily="18" charset="0"/>
              </a:rPr>
              <a:t> и психотерапевтическим воздействиям.</a:t>
            </a:r>
          </a:p>
          <a:p>
            <a:pPr indent="357188" algn="just"/>
            <a:r>
              <a:rPr lang="ru-RU" sz="2400" b="1" i="1" dirty="0">
                <a:latin typeface="Times New Roman" panose="02020603050405020304" pitchFamily="18" charset="0"/>
              </a:rPr>
              <a:t>Основные методы, </a:t>
            </a:r>
            <a:r>
              <a:rPr lang="ru-RU" sz="2400" dirty="0">
                <a:latin typeface="Times New Roman" panose="02020603050405020304" pitchFamily="18" charset="0"/>
              </a:rPr>
              <a:t>используемые в </a:t>
            </a:r>
            <a:r>
              <a:rPr lang="ru-RU" sz="2400" dirty="0" err="1">
                <a:latin typeface="Times New Roman" panose="02020603050405020304" pitchFamily="18" charset="0"/>
              </a:rPr>
              <a:t>психокоррекционной</a:t>
            </a:r>
            <a:r>
              <a:rPr lang="ru-RU" sz="2400" dirty="0">
                <a:latin typeface="Times New Roman" panose="02020603050405020304" pitchFamily="18" charset="0"/>
              </a:rPr>
              <a:t> практике в дошкольном возрасте, условно можно объединить в </a:t>
            </a:r>
            <a:r>
              <a:rPr lang="ru-RU" sz="2400" dirty="0" smtClean="0">
                <a:latin typeface="Times New Roman" panose="02020603050405020304" pitchFamily="18" charset="0"/>
              </a:rPr>
              <a:t>четыре </a:t>
            </a:r>
            <a:r>
              <a:rPr lang="ru-RU" sz="2400" dirty="0">
                <a:latin typeface="Times New Roman" panose="02020603050405020304" pitchFamily="18" charset="0"/>
              </a:rPr>
              <a:t>большие группы (Г.В. </a:t>
            </a:r>
            <a:r>
              <a:rPr lang="ru-RU" sz="2400" dirty="0" err="1">
                <a:latin typeface="Times New Roman" panose="02020603050405020304" pitchFamily="18" charset="0"/>
              </a:rPr>
              <a:t>Бурменская</a:t>
            </a:r>
            <a:r>
              <a:rPr lang="ru-RU" sz="2400" dirty="0">
                <a:latin typeface="Times New Roman" panose="02020603050405020304" pitchFamily="18" charset="0"/>
              </a:rPr>
              <a:t>,  Е.И. Захарова, О.А. </a:t>
            </a:r>
            <a:r>
              <a:rPr lang="ru-RU" sz="2400" dirty="0" smtClean="0">
                <a:latin typeface="Times New Roman" panose="02020603050405020304" pitchFamily="18" charset="0"/>
              </a:rPr>
              <a:t>Карабанова):</a:t>
            </a:r>
            <a:endParaRPr lang="ru-RU" sz="2400" dirty="0">
              <a:latin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rPr>
              <a:t>методы </a:t>
            </a:r>
            <a:r>
              <a:rPr lang="ru-RU" sz="2400" dirty="0">
                <a:latin typeface="Times New Roman" panose="02020603050405020304" pitchFamily="18" charset="0"/>
              </a:rPr>
              <a:t>игровой </a:t>
            </a:r>
            <a:r>
              <a:rPr lang="ru-RU" sz="2400" dirty="0" smtClean="0">
                <a:latin typeface="Times New Roman" panose="02020603050405020304" pitchFamily="18" charset="0"/>
              </a:rPr>
              <a:t>терапии;</a:t>
            </a:r>
          </a:p>
          <a:p>
            <a:pPr marL="342900" indent="-342900" algn="just">
              <a:buFont typeface="Wingdings" panose="05000000000000000000" pitchFamily="2" charset="2"/>
              <a:buChar char="ü"/>
            </a:pPr>
            <a:r>
              <a:rPr lang="ru-RU" sz="2400" dirty="0" smtClean="0">
                <a:latin typeface="Times New Roman" panose="02020603050405020304" pitchFamily="18" charset="0"/>
              </a:rPr>
              <a:t>методы </a:t>
            </a:r>
            <a:r>
              <a:rPr lang="ru-RU" sz="2400" dirty="0" err="1" smtClean="0">
                <a:latin typeface="Times New Roman" panose="02020603050405020304" pitchFamily="18" charset="0"/>
              </a:rPr>
              <a:t>арттерапии</a:t>
            </a:r>
            <a:r>
              <a:rPr lang="ru-RU" sz="2400" dirty="0" smtClean="0">
                <a:latin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rPr>
              <a:t>методы </a:t>
            </a:r>
            <a:r>
              <a:rPr lang="ru-RU" sz="2400" dirty="0">
                <a:latin typeface="Times New Roman" panose="02020603050405020304" pitchFamily="18" charset="0"/>
              </a:rPr>
              <a:t>поведенческой </a:t>
            </a:r>
            <a:r>
              <a:rPr lang="ru-RU" sz="2400" dirty="0" smtClean="0">
                <a:latin typeface="Times New Roman" panose="02020603050405020304" pitchFamily="18" charset="0"/>
              </a:rPr>
              <a:t>терапии;</a:t>
            </a:r>
          </a:p>
          <a:p>
            <a:pPr marL="342900" indent="-342900" algn="just">
              <a:buFont typeface="Wingdings" panose="05000000000000000000" pitchFamily="2" charset="2"/>
              <a:buChar char="ü"/>
            </a:pPr>
            <a:r>
              <a:rPr lang="ru-RU" sz="2400" dirty="0" smtClean="0">
                <a:latin typeface="Times New Roman" panose="02020603050405020304" pitchFamily="18" charset="0"/>
              </a:rPr>
              <a:t>методы </a:t>
            </a:r>
            <a:r>
              <a:rPr lang="ru-RU" sz="2400" dirty="0">
                <a:latin typeface="Times New Roman" panose="02020603050405020304" pitchFamily="18" charset="0"/>
              </a:rPr>
              <a:t>социальной терапии</a:t>
            </a:r>
            <a:r>
              <a:rPr lang="ru-RU" sz="2400" dirty="0" smtClean="0">
                <a:latin typeface="Times New Roman" panose="02020603050405020304" pitchFamily="18" charset="0"/>
              </a:rPr>
              <a:t>.</a:t>
            </a:r>
          </a:p>
          <a:p>
            <a:pPr marL="342900" indent="-342900" algn="just">
              <a:buFontTx/>
              <a:buChar char="-"/>
            </a:pPr>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11</a:t>
            </a:fld>
            <a:endParaRPr lang="ru-RU"/>
          </a:p>
        </p:txBody>
      </p:sp>
    </p:spTree>
    <p:extLst>
      <p:ext uri="{BB962C8B-B14F-4D97-AF65-F5344CB8AC3E}">
        <p14:creationId xmlns:p14="http://schemas.microsoft.com/office/powerpoint/2010/main" val="70516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b="1" i="1" dirty="0" smtClean="0">
                <a:latin typeface="Times New Roman" panose="02020603050405020304" pitchFamily="18" charset="0"/>
              </a:rPr>
              <a:t>Игровая </a:t>
            </a:r>
            <a:r>
              <a:rPr lang="ru-RU" sz="2400" b="1" i="1" dirty="0">
                <a:latin typeface="Times New Roman" panose="02020603050405020304" pitchFamily="18" charset="0"/>
              </a:rPr>
              <a:t>терапия </a:t>
            </a:r>
            <a:r>
              <a:rPr lang="ru-RU" sz="2400" dirty="0">
                <a:latin typeface="Times New Roman" panose="02020603050405020304" pitchFamily="18" charset="0"/>
              </a:rPr>
              <a:t>– метод психотерапевтического воздействия на детей и взрослых с использованием игры. </a:t>
            </a:r>
            <a:r>
              <a:rPr lang="ru-RU" sz="2400" dirty="0" err="1">
                <a:latin typeface="Times New Roman" panose="02020603050405020304" pitchFamily="18" charset="0"/>
              </a:rPr>
              <a:t>Игротерапия</a:t>
            </a:r>
            <a:r>
              <a:rPr lang="ru-RU" sz="2400" dirty="0">
                <a:latin typeface="Times New Roman" panose="02020603050405020304" pitchFamily="18" charset="0"/>
              </a:rPr>
              <a:t> направлена на облегчение </a:t>
            </a:r>
            <a:r>
              <a:rPr lang="ru-RU" sz="2400" dirty="0" err="1">
                <a:latin typeface="Times New Roman" panose="02020603050405020304" pitchFamily="18" charset="0"/>
              </a:rPr>
              <a:t>эмоциональ-ного</a:t>
            </a:r>
            <a:r>
              <a:rPr lang="ru-RU" sz="2400" dirty="0">
                <a:latin typeface="Times New Roman" panose="02020603050405020304" pitchFamily="18" charset="0"/>
              </a:rPr>
              <a:t> стресса у детей с помощью разнообразных выразительных игровых материалов. Игра для ребенка – это одна из форм </a:t>
            </a:r>
            <a:r>
              <a:rPr lang="ru-RU" sz="2400" dirty="0" err="1">
                <a:latin typeface="Times New Roman" panose="02020603050405020304" pitchFamily="18" charset="0"/>
              </a:rPr>
              <a:t>самотерапии</a:t>
            </a:r>
            <a:r>
              <a:rPr lang="ru-RU" sz="2400" dirty="0">
                <a:latin typeface="Times New Roman" panose="02020603050405020304" pitchFamily="18" charset="0"/>
              </a:rPr>
              <a:t>, благодаря которой могут быть отрегулированы различные конфликты и неурядицы (</a:t>
            </a:r>
            <a:r>
              <a:rPr lang="ru-RU" sz="2400" dirty="0" err="1">
                <a:latin typeface="Times New Roman" panose="02020603050405020304" pitchFamily="18" charset="0"/>
              </a:rPr>
              <a:t>Вебб</a:t>
            </a:r>
            <a:r>
              <a:rPr lang="ru-RU" sz="2400" dirty="0">
                <a:latin typeface="Times New Roman" panose="02020603050405020304" pitchFamily="18" charset="0"/>
              </a:rPr>
              <a:t>, 1991; </a:t>
            </a:r>
            <a:r>
              <a:rPr lang="ru-RU" sz="2400" dirty="0" err="1">
                <a:latin typeface="Times New Roman" panose="02020603050405020304" pitchFamily="18" charset="0"/>
              </a:rPr>
              <a:t>Оклендер</a:t>
            </a:r>
            <a:r>
              <a:rPr lang="ru-RU" sz="2400" dirty="0">
                <a:latin typeface="Times New Roman" panose="02020603050405020304" pitchFamily="18" charset="0"/>
              </a:rPr>
              <a:t> В., 1997).</a:t>
            </a:r>
          </a:p>
          <a:p>
            <a:pPr indent="357188" algn="just"/>
            <a:r>
              <a:rPr lang="ru-RU" sz="2400" b="1" i="1" dirty="0" err="1" smtClean="0">
                <a:latin typeface="Times New Roman" panose="02020603050405020304" pitchFamily="18" charset="0"/>
              </a:rPr>
              <a:t>Арттерапия</a:t>
            </a:r>
            <a:r>
              <a:rPr lang="ru-RU" sz="2400" dirty="0" smtClean="0">
                <a:latin typeface="Times New Roman" panose="02020603050405020304" pitchFamily="18" charset="0"/>
              </a:rPr>
              <a:t> – это группа </a:t>
            </a:r>
            <a:r>
              <a:rPr lang="ru-RU" sz="2400" dirty="0">
                <a:latin typeface="Times New Roman" panose="02020603050405020304" pitchFamily="18" charset="0"/>
              </a:rPr>
              <a:t>методов  психологической коррекции, основанная на искусстве и творчестве. Термин "арт-терапия" (</a:t>
            </a:r>
            <a:r>
              <a:rPr lang="ru-RU" sz="2400" dirty="0" err="1">
                <a:latin typeface="Times New Roman" panose="02020603050405020304" pitchFamily="18" charset="0"/>
              </a:rPr>
              <a:t>Art</a:t>
            </a:r>
            <a:r>
              <a:rPr lang="ru-RU" sz="2400" dirty="0">
                <a:latin typeface="Times New Roman" panose="02020603050405020304" pitchFamily="18" charset="0"/>
              </a:rPr>
              <a:t> </a:t>
            </a:r>
            <a:r>
              <a:rPr lang="ru-RU" sz="2400" dirty="0" err="1">
                <a:latin typeface="Times New Roman" panose="02020603050405020304" pitchFamily="18" charset="0"/>
              </a:rPr>
              <a:t>Therapy</a:t>
            </a:r>
            <a:r>
              <a:rPr lang="ru-RU" sz="2400" dirty="0">
                <a:latin typeface="Times New Roman" panose="02020603050405020304" pitchFamily="18" charset="0"/>
              </a:rPr>
              <a:t>) был введен художником Адрианом Хиллом в 1938 г. Работая с больными, он заметил, что творческие занятия отвлекают пациентов от переживаний и помогают справляться с болезнью.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Сочетание </a:t>
            </a:r>
            <a:r>
              <a:rPr lang="ru-RU" sz="2400" dirty="0">
                <a:latin typeface="Times New Roman" panose="02020603050405020304" pitchFamily="18" charset="0"/>
              </a:rPr>
              <a:t>слов "арт-терапия" (</a:t>
            </a:r>
            <a:r>
              <a:rPr lang="ru-RU" sz="2400" dirty="0" err="1">
                <a:latin typeface="Times New Roman" panose="02020603050405020304" pitchFamily="18" charset="0"/>
              </a:rPr>
              <a:t>аrt</a:t>
            </a:r>
            <a:r>
              <a:rPr lang="ru-RU" sz="2400" dirty="0">
                <a:latin typeface="Times New Roman" panose="02020603050405020304" pitchFamily="18" charset="0"/>
              </a:rPr>
              <a:t> (англ.) </a:t>
            </a:r>
            <a:r>
              <a:rPr lang="ru-RU" sz="2400" dirty="0" smtClean="0">
                <a:latin typeface="Times New Roman" panose="02020603050405020304" pitchFamily="18" charset="0"/>
              </a:rPr>
              <a:t>– искусство, </a:t>
            </a:r>
            <a:r>
              <a:rPr lang="ru-RU" sz="2400" dirty="0" err="1">
                <a:latin typeface="Times New Roman" panose="02020603050405020304" pitchFamily="18" charset="0"/>
              </a:rPr>
              <a:t>therapеia</a:t>
            </a:r>
            <a:r>
              <a:rPr lang="ru-RU" sz="2400" dirty="0">
                <a:latin typeface="Times New Roman" panose="02020603050405020304" pitchFamily="18" charset="0"/>
              </a:rPr>
              <a:t> (греч.) –</a:t>
            </a:r>
            <a:r>
              <a:rPr lang="ru-RU" sz="2400" dirty="0" smtClean="0">
                <a:latin typeface="Times New Roman" panose="02020603050405020304" pitchFamily="18" charset="0"/>
              </a:rPr>
              <a:t> </a:t>
            </a:r>
            <a:r>
              <a:rPr lang="ru-RU" sz="2400" dirty="0">
                <a:latin typeface="Times New Roman" panose="02020603050405020304" pitchFamily="18" charset="0"/>
              </a:rPr>
              <a:t>забота, лечение) понимают как заботу о психологическом здоровье и эмоциональном самочувствии человека посредством творчества.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В </a:t>
            </a:r>
            <a:r>
              <a:rPr lang="ru-RU" sz="2400" dirty="0" err="1">
                <a:latin typeface="Times New Roman" panose="02020603050405020304" pitchFamily="18" charset="0"/>
              </a:rPr>
              <a:t>арттерапии</a:t>
            </a:r>
            <a:r>
              <a:rPr lang="ru-RU" sz="2400" dirty="0">
                <a:latin typeface="Times New Roman" panose="02020603050405020304" pitchFamily="18" charset="0"/>
              </a:rPr>
              <a:t> широко применяется рисование, лепка, музыка, фотография, кино, литературное творчество, актерское мастерство. </a:t>
            </a:r>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12</a:t>
            </a:fld>
            <a:endParaRPr lang="ru-RU"/>
          </a:p>
        </p:txBody>
      </p:sp>
    </p:spTree>
    <p:extLst>
      <p:ext uri="{BB962C8B-B14F-4D97-AF65-F5344CB8AC3E}">
        <p14:creationId xmlns:p14="http://schemas.microsoft.com/office/powerpoint/2010/main" val="98222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С </a:t>
            </a:r>
            <a:r>
              <a:rPr lang="ru-RU" sz="2400" dirty="0">
                <a:latin typeface="Times New Roman" panose="02020603050405020304" pitchFamily="18" charset="0"/>
              </a:rPr>
              <a:t>помощью методов </a:t>
            </a:r>
            <a:r>
              <a:rPr lang="ru-RU" sz="2400" dirty="0" err="1">
                <a:latin typeface="Times New Roman" panose="02020603050405020304" pitchFamily="18" charset="0"/>
              </a:rPr>
              <a:t>арттерапии</a:t>
            </a:r>
            <a:r>
              <a:rPr lang="ru-RU" sz="2400" dirty="0">
                <a:latin typeface="Times New Roman" panose="02020603050405020304" pitchFamily="18" charset="0"/>
              </a:rPr>
              <a:t> успешно разрешаются внутри- и межличностные конфликты, кризисные состояния, проводится работа с травмами, потерями, тревогами, а также развивается креативность, повышается целостность личности. </a:t>
            </a:r>
            <a:r>
              <a:rPr lang="ru-RU" sz="2400" dirty="0" err="1">
                <a:latin typeface="Times New Roman" panose="02020603050405020304" pitchFamily="18" charset="0"/>
              </a:rPr>
              <a:t>Арттерапия</a:t>
            </a:r>
            <a:r>
              <a:rPr lang="ru-RU" sz="2400" dirty="0">
                <a:latin typeface="Times New Roman" panose="02020603050405020304" pitchFamily="18" charset="0"/>
              </a:rPr>
              <a:t> облегчается эмоциональное состояние человека. </a:t>
            </a:r>
            <a:r>
              <a:rPr lang="ru-RU" sz="2400" dirty="0" err="1">
                <a:latin typeface="Times New Roman" panose="02020603050405020304" pitchFamily="18" charset="0"/>
              </a:rPr>
              <a:t>Арттерапия</a:t>
            </a:r>
            <a:r>
              <a:rPr lang="ru-RU" sz="2400" dirty="0">
                <a:latin typeface="Times New Roman" panose="02020603050405020304" pitchFamily="18" charset="0"/>
              </a:rPr>
              <a:t> предоставляет ребенку практически неограниченные возможности для самовыражения и самореализации в продуктах творчества для утверждения и познания своего Я, оптимизирует его отношения с окружающими людьми.</a:t>
            </a:r>
          </a:p>
          <a:p>
            <a:pPr indent="357188" algn="just"/>
            <a:r>
              <a:rPr lang="ru-RU" sz="2400" dirty="0">
                <a:latin typeface="Times New Roman" panose="02020603050405020304" pitchFamily="18" charset="0"/>
              </a:rPr>
              <a:t>Рассматривая </a:t>
            </a:r>
            <a:r>
              <a:rPr lang="ru-RU" sz="2400" dirty="0" err="1">
                <a:latin typeface="Times New Roman" panose="02020603050405020304" pitchFamily="18" charset="0"/>
              </a:rPr>
              <a:t>арттерапию</a:t>
            </a:r>
            <a:r>
              <a:rPr lang="ru-RU" sz="2400" dirty="0">
                <a:latin typeface="Times New Roman" panose="02020603050405020304" pitchFamily="18" charset="0"/>
              </a:rPr>
              <a:t> как совокупность </a:t>
            </a:r>
            <a:r>
              <a:rPr lang="ru-RU" sz="2400" dirty="0" err="1">
                <a:latin typeface="Times New Roman" panose="02020603050405020304" pitchFamily="18" charset="0"/>
              </a:rPr>
              <a:t>психокоррекционных</a:t>
            </a:r>
            <a:r>
              <a:rPr lang="ru-RU" sz="2400" dirty="0">
                <a:latin typeface="Times New Roman" panose="02020603050405020304" pitchFamily="18" charset="0"/>
              </a:rPr>
              <a:t> методик можно выделить следующие виды </a:t>
            </a:r>
            <a:r>
              <a:rPr lang="ru-RU" sz="2400" dirty="0" err="1">
                <a:latin typeface="Times New Roman" panose="02020603050405020304" pitchFamily="18" charset="0"/>
              </a:rPr>
              <a:t>арттерапии</a:t>
            </a:r>
            <a:r>
              <a:rPr lang="ru-RU" sz="2400" dirty="0">
                <a:latin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rPr>
              <a:t>музыкотерапия </a:t>
            </a:r>
            <a:r>
              <a:rPr lang="ru-RU" sz="2400" dirty="0">
                <a:latin typeface="Times New Roman" panose="02020603050405020304" pitchFamily="18" charset="0"/>
              </a:rPr>
              <a:t>(через восприятие музыки</a:t>
            </a:r>
            <a:r>
              <a:rPr lang="ru-RU" sz="2400" dirty="0" smtClean="0">
                <a:latin typeface="Times New Roman" panose="02020603050405020304" pitchFamily="18" charset="0"/>
              </a:rPr>
              <a:t>);</a:t>
            </a:r>
          </a:p>
          <a:p>
            <a:pPr marL="342900" indent="-342900" algn="just">
              <a:buFont typeface="Wingdings" panose="05000000000000000000" pitchFamily="2" charset="2"/>
              <a:buChar char="ü"/>
            </a:pPr>
            <a:r>
              <a:rPr lang="ru-RU" sz="2400" dirty="0" err="1" smtClean="0">
                <a:latin typeface="Times New Roman" panose="02020603050405020304" pitchFamily="18" charset="0"/>
              </a:rPr>
              <a:t>кинезитерапия</a:t>
            </a:r>
            <a:r>
              <a:rPr lang="ru-RU" sz="2400" dirty="0" smtClean="0">
                <a:latin typeface="Times New Roman" panose="02020603050405020304" pitchFamily="18" charset="0"/>
              </a:rPr>
              <a:t> </a:t>
            </a:r>
            <a:r>
              <a:rPr lang="ru-RU" sz="2400" dirty="0">
                <a:latin typeface="Times New Roman" panose="02020603050405020304" pitchFamily="18" charset="0"/>
              </a:rPr>
              <a:t>(танцевальная терапия, коррекционная ритмика, </a:t>
            </a:r>
            <a:r>
              <a:rPr lang="ru-RU" sz="2400" dirty="0" err="1">
                <a:latin typeface="Times New Roman" panose="02020603050405020304" pitchFamily="18" charset="0"/>
              </a:rPr>
              <a:t>психогимнастика</a:t>
            </a:r>
            <a:r>
              <a:rPr lang="ru-RU" sz="2400" dirty="0">
                <a:latin typeface="Times New Roman" panose="02020603050405020304" pitchFamily="18" charset="0"/>
              </a:rPr>
              <a:t> – лечебное воздействие движениями</a:t>
            </a:r>
            <a:r>
              <a:rPr lang="ru-RU" sz="2400" dirty="0" smtClean="0">
                <a:latin typeface="Times New Roman" panose="02020603050405020304" pitchFamily="18" charset="0"/>
              </a:rPr>
              <a:t>);</a:t>
            </a:r>
          </a:p>
          <a:p>
            <a:pPr marL="342900" indent="-342900" algn="just">
              <a:buFont typeface="Wingdings" panose="05000000000000000000" pitchFamily="2" charset="2"/>
              <a:buChar char="ü"/>
            </a:pPr>
            <a:r>
              <a:rPr lang="ru-RU" sz="2400" dirty="0" err="1" smtClean="0">
                <a:latin typeface="Times New Roman" panose="02020603050405020304" pitchFamily="18" charset="0"/>
              </a:rPr>
              <a:t>библиотерапия</a:t>
            </a:r>
            <a:r>
              <a:rPr lang="ru-RU" sz="2400" dirty="0" smtClean="0">
                <a:latin typeface="Times New Roman" panose="02020603050405020304" pitchFamily="18" charset="0"/>
              </a:rPr>
              <a:t> </a:t>
            </a:r>
            <a:r>
              <a:rPr lang="ru-RU" sz="2400" dirty="0">
                <a:latin typeface="Times New Roman" panose="02020603050405020304" pitchFamily="18" charset="0"/>
              </a:rPr>
              <a:t>(коррекционное воздействие чтением</a:t>
            </a:r>
            <a:r>
              <a:rPr lang="ru-RU" sz="2400" dirty="0" smtClean="0">
                <a:latin typeface="Times New Roman" panose="02020603050405020304" pitchFamily="18" charset="0"/>
              </a:rPr>
              <a:t>);</a:t>
            </a:r>
          </a:p>
          <a:p>
            <a:pPr marL="342900" indent="-342900" algn="just">
              <a:buFont typeface="Wingdings" panose="05000000000000000000" pitchFamily="2" charset="2"/>
              <a:buChar char="ü"/>
            </a:pPr>
            <a:r>
              <a:rPr lang="ru-RU" sz="2400" dirty="0" err="1" smtClean="0">
                <a:latin typeface="Times New Roman" panose="02020603050405020304" pitchFamily="18" charset="0"/>
              </a:rPr>
              <a:t>сказкотерапия</a:t>
            </a:r>
            <a:r>
              <a:rPr lang="ru-RU" sz="2400" dirty="0" smtClean="0">
                <a:latin typeface="Times New Roman" panose="02020603050405020304" pitchFamily="18" charset="0"/>
              </a:rPr>
              <a:t>;</a:t>
            </a:r>
          </a:p>
          <a:p>
            <a:pPr marL="342900" indent="-342900" algn="just">
              <a:buFont typeface="Wingdings" panose="05000000000000000000" pitchFamily="2" charset="2"/>
              <a:buChar char="ü"/>
            </a:pPr>
            <a:r>
              <a:rPr lang="ru-RU" sz="2400" dirty="0" err="1" smtClean="0">
                <a:latin typeface="Times New Roman" panose="02020603050405020304" pitchFamily="18" charset="0"/>
              </a:rPr>
              <a:t>имаготерапия</a:t>
            </a:r>
            <a:r>
              <a:rPr lang="ru-RU" sz="2400" dirty="0" smtClean="0">
                <a:latin typeface="Times New Roman" panose="02020603050405020304" pitchFamily="18" charset="0"/>
              </a:rPr>
              <a:t> </a:t>
            </a:r>
            <a:r>
              <a:rPr lang="ru-RU" sz="2400" dirty="0">
                <a:latin typeface="Times New Roman" panose="02020603050405020304" pitchFamily="18" charset="0"/>
              </a:rPr>
              <a:t>(воздействие через образ, театрализацию): </a:t>
            </a:r>
            <a:r>
              <a:rPr lang="ru-RU" sz="2400" dirty="0" err="1">
                <a:latin typeface="Times New Roman" panose="02020603050405020304" pitchFamily="18" charset="0"/>
              </a:rPr>
              <a:t>куклотерапия</a:t>
            </a:r>
            <a:r>
              <a:rPr lang="ru-RU" sz="2400" dirty="0">
                <a:latin typeface="Times New Roman" panose="02020603050405020304" pitchFamily="18" charset="0"/>
              </a:rPr>
              <a:t>, образно-ролевая драматизация, </a:t>
            </a:r>
            <a:r>
              <a:rPr lang="ru-RU" sz="2400" dirty="0" err="1" smtClean="0">
                <a:latin typeface="Times New Roman" panose="02020603050405020304" pitchFamily="18" charset="0"/>
              </a:rPr>
              <a:t>психодрама</a:t>
            </a:r>
            <a:r>
              <a:rPr lang="ru-RU" sz="2400" dirty="0" smtClean="0">
                <a:latin typeface="Times New Roman" panose="02020603050405020304" pitchFamily="18" charset="0"/>
              </a:rPr>
              <a:t>;</a:t>
            </a:r>
          </a:p>
        </p:txBody>
      </p:sp>
      <p:sp>
        <p:nvSpPr>
          <p:cNvPr id="3" name="Номер слайда 2"/>
          <p:cNvSpPr>
            <a:spLocks noGrp="1"/>
          </p:cNvSpPr>
          <p:nvPr>
            <p:ph type="sldNum" sz="quarter" idx="12"/>
          </p:nvPr>
        </p:nvSpPr>
        <p:spPr/>
        <p:txBody>
          <a:bodyPr/>
          <a:lstStyle/>
          <a:p>
            <a:fld id="{AFC2DF5B-C00C-4932-B2F5-9D6E4571794C}" type="slidenum">
              <a:rPr lang="ru-RU" smtClean="0"/>
              <a:t>13</a:t>
            </a:fld>
            <a:endParaRPr lang="ru-RU"/>
          </a:p>
        </p:txBody>
      </p:sp>
    </p:spTree>
    <p:extLst>
      <p:ext uri="{BB962C8B-B14F-4D97-AF65-F5344CB8AC3E}">
        <p14:creationId xmlns:p14="http://schemas.microsoft.com/office/powerpoint/2010/main" val="191815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marL="342900" indent="-342900" algn="just">
              <a:buFont typeface="Wingdings" panose="05000000000000000000" pitchFamily="2" charset="2"/>
              <a:buChar char="ü"/>
            </a:pPr>
            <a:r>
              <a:rPr lang="ru-RU" sz="2400" dirty="0">
                <a:latin typeface="Times New Roman" panose="02020603050405020304" pitchFamily="18" charset="0"/>
              </a:rPr>
              <a:t>изотерапия (рисуночная терапия) – коррекционное воздействие средствами изобразительного искусства: рисованием, лепкой, декоративно-прикладным искусством;</a:t>
            </a:r>
          </a:p>
          <a:p>
            <a:pPr marL="342900" indent="-342900" algn="just">
              <a:buFont typeface="Wingdings" panose="05000000000000000000" pitchFamily="2" charset="2"/>
              <a:buChar char="ü"/>
            </a:pPr>
            <a:r>
              <a:rPr lang="ru-RU" sz="2400" dirty="0">
                <a:latin typeface="Times New Roman" panose="02020603050405020304" pitchFamily="18" charset="0"/>
              </a:rPr>
              <a:t>песочная терапия;</a:t>
            </a:r>
          </a:p>
          <a:p>
            <a:pPr marL="342900" indent="-342900" algn="just">
              <a:buFont typeface="Wingdings" panose="05000000000000000000" pitchFamily="2" charset="2"/>
              <a:buChar char="ü"/>
            </a:pPr>
            <a:r>
              <a:rPr lang="ru-RU" sz="2400" dirty="0" err="1">
                <a:latin typeface="Times New Roman" panose="02020603050405020304" pitchFamily="18" charset="0"/>
              </a:rPr>
              <a:t>цветотерапия</a:t>
            </a:r>
            <a:r>
              <a:rPr lang="ru-RU" sz="2400" dirty="0">
                <a:latin typeface="Times New Roman" panose="02020603050405020304" pitchFamily="18" charset="0"/>
              </a:rPr>
              <a:t>.</a:t>
            </a:r>
            <a:endParaRPr lang="ru-RU" sz="2400" dirty="0"/>
          </a:p>
          <a:p>
            <a:pPr indent="357188" algn="just"/>
            <a:r>
              <a:rPr lang="ru-RU" sz="2400" b="1" i="1" dirty="0" smtClean="0">
                <a:latin typeface="Times New Roman" panose="02020603050405020304" pitchFamily="18" charset="0"/>
              </a:rPr>
              <a:t>Поведенческая </a:t>
            </a:r>
            <a:r>
              <a:rPr lang="ru-RU" sz="2400" b="1" i="1" dirty="0">
                <a:latin typeface="Times New Roman" panose="02020603050405020304" pitchFamily="18" charset="0"/>
              </a:rPr>
              <a:t>терапия </a:t>
            </a:r>
            <a:r>
              <a:rPr lang="ru-RU" sz="2400" dirty="0">
                <a:latin typeface="Times New Roman" panose="02020603050405020304" pitchFamily="18" charset="0"/>
              </a:rPr>
              <a:t>(от англ. </a:t>
            </a:r>
            <a:r>
              <a:rPr lang="ru-RU" sz="2400" dirty="0" err="1">
                <a:latin typeface="Times New Roman" panose="02020603050405020304" pitchFamily="18" charset="0"/>
              </a:rPr>
              <a:t>behaviour</a:t>
            </a:r>
            <a:r>
              <a:rPr lang="ru-RU" sz="2400" dirty="0">
                <a:latin typeface="Times New Roman" panose="02020603050405020304" pitchFamily="18" charset="0"/>
              </a:rPr>
              <a:t> –</a:t>
            </a:r>
            <a:r>
              <a:rPr lang="ru-RU" sz="2400" dirty="0" smtClean="0">
                <a:latin typeface="Times New Roman" panose="02020603050405020304" pitchFamily="18" charset="0"/>
              </a:rPr>
              <a:t> </a:t>
            </a:r>
            <a:r>
              <a:rPr lang="ru-RU" sz="2400" dirty="0">
                <a:latin typeface="Times New Roman" panose="02020603050405020304" pitchFamily="18" charset="0"/>
              </a:rPr>
              <a:t>«поведение») –</a:t>
            </a:r>
            <a:r>
              <a:rPr lang="ru-RU" sz="2400" dirty="0" smtClean="0">
                <a:latin typeface="Times New Roman" panose="02020603050405020304" pitchFamily="18" charset="0"/>
              </a:rPr>
              <a:t> </a:t>
            </a:r>
            <a:r>
              <a:rPr lang="ru-RU" sz="2400" dirty="0">
                <a:latin typeface="Times New Roman" panose="02020603050405020304" pitchFamily="18" charset="0"/>
              </a:rPr>
              <a:t>это группа психотерапевтических методов, которые базируются на теориях научения (по И.П. Павлову и Д. Уотсону). Поведенческая психотерапия ставит своей целью устранение нежелательных форм поведения и выработку полезных для клиента навыков поведения.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Методы </a:t>
            </a:r>
            <a:r>
              <a:rPr lang="ru-RU" sz="2400" dirty="0">
                <a:latin typeface="Times New Roman" panose="02020603050405020304" pitchFamily="18" charset="0"/>
              </a:rPr>
              <a:t>поведенческой терапии:</a:t>
            </a:r>
          </a:p>
          <a:p>
            <a:pPr marL="342900" indent="-342900" algn="just">
              <a:buFont typeface="Wingdings" panose="05000000000000000000" pitchFamily="2" charset="2"/>
              <a:buChar char="ü"/>
            </a:pPr>
            <a:r>
              <a:rPr lang="ru-RU" sz="2400" dirty="0">
                <a:latin typeface="Times New Roman" panose="02020603050405020304" pitchFamily="18" charset="0"/>
              </a:rPr>
              <a:t>Имитационное </a:t>
            </a:r>
            <a:r>
              <a:rPr lang="ru-RU" sz="2400" dirty="0" smtClean="0">
                <a:latin typeface="Times New Roman" panose="02020603050405020304" pitchFamily="18" charset="0"/>
              </a:rPr>
              <a:t>научение.</a:t>
            </a:r>
          </a:p>
          <a:p>
            <a:pPr marL="342900" indent="-342900" algn="just">
              <a:buFont typeface="Wingdings" panose="05000000000000000000" pitchFamily="2" charset="2"/>
              <a:buChar char="ü"/>
            </a:pPr>
            <a:r>
              <a:rPr lang="ru-RU" sz="2400" dirty="0" smtClean="0">
                <a:latin typeface="Times New Roman" panose="02020603050405020304" pitchFamily="18" charset="0"/>
              </a:rPr>
              <a:t>Ролевой тренинг.</a:t>
            </a:r>
          </a:p>
          <a:p>
            <a:pPr marL="342900" indent="-342900" algn="just">
              <a:buFont typeface="Wingdings" panose="05000000000000000000" pitchFamily="2" charset="2"/>
              <a:buChar char="ü"/>
            </a:pPr>
            <a:r>
              <a:rPr lang="ru-RU" sz="2400" dirty="0" smtClean="0">
                <a:latin typeface="Times New Roman" panose="02020603050405020304" pitchFamily="18" charset="0"/>
              </a:rPr>
              <a:t>Методы отучивания.</a:t>
            </a:r>
          </a:p>
          <a:p>
            <a:pPr marL="342900" indent="-342900" algn="just">
              <a:buFont typeface="Wingdings" panose="05000000000000000000" pitchFamily="2" charset="2"/>
              <a:buChar char="ü"/>
            </a:pPr>
            <a:r>
              <a:rPr lang="ru-RU" sz="2400" dirty="0" smtClean="0">
                <a:latin typeface="Times New Roman" panose="02020603050405020304" pitchFamily="18" charset="0"/>
              </a:rPr>
              <a:t>Биологическая </a:t>
            </a:r>
            <a:r>
              <a:rPr lang="ru-RU" sz="2400" dirty="0">
                <a:latin typeface="Times New Roman" panose="02020603050405020304" pitchFamily="18" charset="0"/>
              </a:rPr>
              <a:t>обратная </a:t>
            </a:r>
            <a:r>
              <a:rPr lang="ru-RU" sz="2400" dirty="0" smtClean="0">
                <a:latin typeface="Times New Roman" panose="02020603050405020304" pitchFamily="18" charset="0"/>
              </a:rPr>
              <a:t>связь.</a:t>
            </a:r>
          </a:p>
          <a:p>
            <a:pPr marL="342900" indent="-342900" algn="just">
              <a:buFont typeface="Wingdings" panose="05000000000000000000" pitchFamily="2" charset="2"/>
              <a:buChar char="ü"/>
            </a:pPr>
            <a:r>
              <a:rPr lang="ru-RU" sz="2400" dirty="0" smtClean="0">
                <a:latin typeface="Times New Roman" panose="02020603050405020304" pitchFamily="18" charset="0"/>
              </a:rPr>
              <a:t>Имплозивная терапия.</a:t>
            </a:r>
          </a:p>
        </p:txBody>
      </p:sp>
      <p:sp>
        <p:nvSpPr>
          <p:cNvPr id="3" name="Номер слайда 2"/>
          <p:cNvSpPr>
            <a:spLocks noGrp="1"/>
          </p:cNvSpPr>
          <p:nvPr>
            <p:ph type="sldNum" sz="quarter" idx="12"/>
          </p:nvPr>
        </p:nvSpPr>
        <p:spPr/>
        <p:txBody>
          <a:bodyPr/>
          <a:lstStyle/>
          <a:p>
            <a:fld id="{AFC2DF5B-C00C-4932-B2F5-9D6E4571794C}" type="slidenum">
              <a:rPr lang="ru-RU" smtClean="0"/>
              <a:t>14</a:t>
            </a:fld>
            <a:endParaRPr lang="ru-RU"/>
          </a:p>
        </p:txBody>
      </p:sp>
      <p:sp>
        <p:nvSpPr>
          <p:cNvPr id="5" name="Прямоугольник 4"/>
          <p:cNvSpPr/>
          <p:nvPr/>
        </p:nvSpPr>
        <p:spPr>
          <a:xfrm>
            <a:off x="6096000" y="4549148"/>
            <a:ext cx="6096000" cy="1569660"/>
          </a:xfrm>
          <a:prstGeom prst="rect">
            <a:avLst/>
          </a:prstGeom>
        </p:spPr>
        <p:txBody>
          <a:bodyPr>
            <a:spAutoFit/>
          </a:bodyPr>
          <a:lstStyle/>
          <a:p>
            <a:pPr marL="342900" indent="-342900" algn="just">
              <a:buFont typeface="Wingdings" panose="05000000000000000000" pitchFamily="2" charset="2"/>
              <a:buChar char="ü"/>
            </a:pPr>
            <a:r>
              <a:rPr lang="ru-RU" sz="2400" dirty="0">
                <a:latin typeface="Times New Roman" panose="02020603050405020304" pitchFamily="18" charset="0"/>
              </a:rPr>
              <a:t>Шейпинг (моделирование поведения).</a:t>
            </a:r>
          </a:p>
          <a:p>
            <a:pPr marL="342900" indent="-342900" algn="just">
              <a:buFont typeface="Wingdings" panose="05000000000000000000" pitchFamily="2" charset="2"/>
              <a:buChar char="ü"/>
            </a:pPr>
            <a:r>
              <a:rPr lang="ru-RU" sz="2400" dirty="0">
                <a:latin typeface="Times New Roman" panose="02020603050405020304" pitchFamily="18" charset="0"/>
              </a:rPr>
              <a:t>Метод </a:t>
            </a:r>
            <a:r>
              <a:rPr lang="ru-RU" sz="2400" dirty="0" err="1">
                <a:latin typeface="Times New Roman" panose="02020603050405020304" pitchFamily="18" charset="0"/>
              </a:rPr>
              <a:t>аутоинструкций</a:t>
            </a:r>
            <a:r>
              <a:rPr lang="ru-RU" sz="2400" dirty="0">
                <a:latin typeface="Times New Roman" panose="02020603050405020304" pitchFamily="18" charset="0"/>
              </a:rPr>
              <a:t>.</a:t>
            </a:r>
          </a:p>
          <a:p>
            <a:pPr marL="342900" indent="-342900" algn="just">
              <a:buFont typeface="Wingdings" panose="05000000000000000000" pitchFamily="2" charset="2"/>
              <a:buChar char="ü"/>
            </a:pPr>
            <a:r>
              <a:rPr lang="ru-RU" sz="2400" dirty="0">
                <a:latin typeface="Times New Roman" panose="02020603050405020304" pitchFamily="18" charset="0"/>
              </a:rPr>
              <a:t>Стресс-прививочная терапия.</a:t>
            </a:r>
          </a:p>
          <a:p>
            <a:pPr marL="342900" indent="-342900" algn="just">
              <a:buFont typeface="Wingdings" panose="05000000000000000000" pitchFamily="2" charset="2"/>
              <a:buChar char="ü"/>
            </a:pPr>
            <a:r>
              <a:rPr lang="ru-RU" sz="2400" dirty="0">
                <a:latin typeface="Times New Roman" panose="02020603050405020304" pitchFamily="18" charset="0"/>
              </a:rPr>
              <a:t>Метод «остановки мысли».</a:t>
            </a:r>
            <a:endParaRPr lang="ru-RU" sz="2400" dirty="0"/>
          </a:p>
        </p:txBody>
      </p:sp>
    </p:spTree>
    <p:extLst>
      <p:ext uri="{BB962C8B-B14F-4D97-AF65-F5344CB8AC3E}">
        <p14:creationId xmlns:p14="http://schemas.microsoft.com/office/powerpoint/2010/main" val="373175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b="1" i="1" dirty="0">
                <a:latin typeface="Times New Roman" panose="02020603050405020304" pitchFamily="18" charset="0"/>
              </a:rPr>
              <a:t>Социальная терапия </a:t>
            </a:r>
            <a:r>
              <a:rPr lang="ru-RU" sz="2400" dirty="0">
                <a:latin typeface="Times New Roman" panose="02020603050405020304" pitchFamily="18" charset="0"/>
              </a:rPr>
              <a:t>– это комплекс решений, процедур, мероприятий и действий, направленных на решение социальных проблем различного уровня организации.</a:t>
            </a:r>
          </a:p>
          <a:p>
            <a:pPr indent="357188" algn="just"/>
            <a:r>
              <a:rPr lang="ru-RU" sz="2400" dirty="0">
                <a:latin typeface="Times New Roman" panose="02020603050405020304" pitchFamily="18" charset="0"/>
              </a:rPr>
              <a:t>Социальная терапия обозначает деятельность конкретных социальных служб, облегчающих взаимоотношения индивида, групп людей с социальной средой и помогающих справиться с социальными проблемами и конфликтами. Существуют общие виды социальной терапии, такие как: трудовая терапия, терапия средой, терапия самовоспитания, пенитенциарная терапия и другие.</a:t>
            </a:r>
          </a:p>
          <a:p>
            <a:pPr indent="357188" algn="just"/>
            <a:r>
              <a:rPr lang="ru-RU" sz="2400" dirty="0">
                <a:latin typeface="Times New Roman" panose="02020603050405020304" pitchFamily="18" charset="0"/>
              </a:rPr>
              <a:t>В соответствии с объектом воздействия выделяются следующие виды социальной терапии: индивидуальная, групповая, семейная </a:t>
            </a:r>
            <a:r>
              <a:rPr lang="ru-RU" sz="2400" dirty="0" smtClean="0">
                <a:latin typeface="Times New Roman" panose="02020603050405020304" pitchFamily="18" charset="0"/>
              </a:rPr>
              <a:t>терапия целью </a:t>
            </a:r>
            <a:r>
              <a:rPr lang="ru-RU" sz="2400" dirty="0">
                <a:latin typeface="Times New Roman" panose="02020603050405020304" pitchFamily="18" charset="0"/>
              </a:rPr>
              <a:t>воздействия на психоэмоциональное состояние пациента.</a:t>
            </a:r>
          </a:p>
          <a:p>
            <a:pPr indent="357188" algn="just"/>
            <a:r>
              <a:rPr lang="ru-RU" sz="2400" dirty="0">
                <a:latin typeface="Times New Roman" panose="02020603050405020304" pitchFamily="18" charset="0"/>
              </a:rPr>
              <a:t>Рассматривая методы </a:t>
            </a:r>
            <a:r>
              <a:rPr lang="ru-RU" sz="2400" dirty="0" err="1">
                <a:latin typeface="Times New Roman" panose="02020603050405020304" pitchFamily="18" charset="0"/>
              </a:rPr>
              <a:t>психокоррекции</a:t>
            </a:r>
            <a:r>
              <a:rPr lang="ru-RU" sz="2400" dirty="0">
                <a:latin typeface="Times New Roman" panose="02020603050405020304" pitchFamily="18" charset="0"/>
              </a:rPr>
              <a:t> в работе с детьми подробнее остановимся на таком методе, как </a:t>
            </a:r>
            <a:r>
              <a:rPr lang="ru-RU" sz="2400" dirty="0" err="1">
                <a:latin typeface="Times New Roman" panose="02020603050405020304" pitchFamily="18" charset="0"/>
              </a:rPr>
              <a:t>арттерапия</a:t>
            </a:r>
            <a:r>
              <a:rPr lang="ru-RU" sz="2400" dirty="0">
                <a:latin typeface="Times New Roman" panose="02020603050405020304" pitchFamily="18" charset="0"/>
              </a:rPr>
              <a:t>, а точнее </a:t>
            </a:r>
            <a:r>
              <a:rPr lang="ru-RU" sz="2400" dirty="0" err="1">
                <a:latin typeface="Times New Roman" panose="02020603050405020304" pitchFamily="18" charset="0"/>
              </a:rPr>
              <a:t>кинезитерапия</a:t>
            </a:r>
            <a:r>
              <a:rPr lang="ru-RU" sz="2400" dirty="0">
                <a:latin typeface="Times New Roman" panose="02020603050405020304" pitchFamily="18" charset="0"/>
              </a:rPr>
              <a:t>. Одной из современных методик, относящихся к </a:t>
            </a:r>
            <a:r>
              <a:rPr lang="ru-RU" sz="2400" dirty="0" err="1">
                <a:latin typeface="Times New Roman" panose="02020603050405020304" pitchFamily="18" charset="0"/>
              </a:rPr>
              <a:t>кинезитерапии</a:t>
            </a:r>
            <a:r>
              <a:rPr lang="ru-RU" sz="2400" dirty="0">
                <a:latin typeface="Times New Roman" panose="02020603050405020304" pitchFamily="18" charset="0"/>
              </a:rPr>
              <a:t>, является </a:t>
            </a:r>
            <a:r>
              <a:rPr lang="ru-RU" sz="2400" dirty="0" err="1">
                <a:latin typeface="Times New Roman" panose="02020603050405020304" pitchFamily="18" charset="0"/>
              </a:rPr>
              <a:t>психогимнастика</a:t>
            </a:r>
            <a:r>
              <a:rPr lang="ru-RU" sz="2400" dirty="0">
                <a:latin typeface="Times New Roman" panose="02020603050405020304" pitchFamily="18" charset="0"/>
              </a:rPr>
              <a:t> – метод реконструктивной </a:t>
            </a:r>
            <a:r>
              <a:rPr lang="ru-RU" sz="2400" dirty="0" err="1">
                <a:latin typeface="Times New Roman" panose="02020603050405020304" pitchFamily="18" charset="0"/>
              </a:rPr>
              <a:t>психокоррекции</a:t>
            </a:r>
            <a:r>
              <a:rPr lang="ru-RU" sz="2400" dirty="0">
                <a:latin typeface="Times New Roman" panose="02020603050405020304" pitchFamily="18" charset="0"/>
              </a:rPr>
              <a:t>, при котором участники общаются без слов и цель которого – познание и изменение личности человека.</a:t>
            </a:r>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15</a:t>
            </a:fld>
            <a:endParaRPr lang="ru-RU"/>
          </a:p>
        </p:txBody>
      </p:sp>
    </p:spTree>
    <p:extLst>
      <p:ext uri="{BB962C8B-B14F-4D97-AF65-F5344CB8AC3E}">
        <p14:creationId xmlns:p14="http://schemas.microsoft.com/office/powerpoint/2010/main" val="243637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439258" y="1132117"/>
            <a:ext cx="6048672" cy="4608511"/>
          </a:xfrm>
          <a:solidFill>
            <a:schemeClr val="accent1">
              <a:lumMod val="40000"/>
              <a:lumOff val="60000"/>
            </a:schemeClr>
          </a:solidFill>
        </p:spPr>
        <p:txBody>
          <a:bodyPr>
            <a:normAutofit/>
          </a:bodyPr>
          <a:lstStyle/>
          <a:p>
            <a:pPr algn="ctr"/>
            <a:endParaRPr lang="ru-RU" sz="4800" dirty="0" smtClean="0">
              <a:latin typeface="Times New Roman" panose="02020603050405020304" pitchFamily="18" charset="0"/>
              <a:cs typeface="Times New Roman" panose="02020603050405020304" pitchFamily="18" charset="0"/>
            </a:endParaRPr>
          </a:p>
          <a:p>
            <a:pPr algn="ctr"/>
            <a:endParaRPr lang="ru-RU" sz="4800" dirty="0" smtClean="0">
              <a:latin typeface="Times New Roman" panose="02020603050405020304" pitchFamily="18" charset="0"/>
              <a:cs typeface="Times New Roman" panose="02020603050405020304" pitchFamily="18" charset="0"/>
            </a:endParaRPr>
          </a:p>
          <a:p>
            <a:pPr algn="ctr"/>
            <a:r>
              <a:rPr lang="ru-RU" sz="4800" dirty="0">
                <a:latin typeface="Times New Roman" panose="02020603050405020304" pitchFamily="18" charset="0"/>
                <a:cs typeface="Times New Roman" panose="02020603050405020304" pitchFamily="18" charset="0"/>
              </a:rPr>
              <a:t>Сущность и значение </a:t>
            </a:r>
            <a:r>
              <a:rPr lang="ru-RU" sz="4800" dirty="0" err="1">
                <a:latin typeface="Times New Roman" panose="02020603050405020304" pitchFamily="18" charset="0"/>
                <a:cs typeface="Times New Roman" panose="02020603050405020304" pitchFamily="18" charset="0"/>
              </a:rPr>
              <a:t>психогимнастики</a:t>
            </a:r>
            <a:endParaRPr lang="ru-RU" sz="4800" dirty="0">
              <a:latin typeface="Times New Roman" panose="02020603050405020304" pitchFamily="18" charset="0"/>
              <a:cs typeface="Times New Roman" panose="02020603050405020304" pitchFamily="18" charset="0"/>
            </a:endParaRPr>
          </a:p>
        </p:txBody>
      </p:sp>
      <p:pic>
        <p:nvPicPr>
          <p:cNvPr id="5" name="Picture 4" descr="http://www.robot-gosha.ru/_sh/52/527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8" y="1165123"/>
            <a:ext cx="4925961" cy="4660489"/>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AFC2DF5B-C00C-4932-B2F5-9D6E4571794C}" type="slidenum">
              <a:rPr lang="ru-RU" smtClean="0"/>
              <a:t>16</a:t>
            </a:fld>
            <a:endParaRPr lang="ru-RU"/>
          </a:p>
        </p:txBody>
      </p:sp>
    </p:spTree>
    <p:extLst>
      <p:ext uri="{BB962C8B-B14F-4D97-AF65-F5344CB8AC3E}">
        <p14:creationId xmlns:p14="http://schemas.microsoft.com/office/powerpoint/2010/main" val="392784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a:latin typeface="Times New Roman" panose="02020603050405020304" pitchFamily="18" charset="0"/>
              </a:rPr>
              <a:t>Психогимнастика </a:t>
            </a:r>
            <a:r>
              <a:rPr lang="ru-RU" sz="2400" dirty="0" smtClean="0">
                <a:latin typeface="Times New Roman" panose="02020603050405020304" pitchFamily="18" charset="0"/>
              </a:rPr>
              <a:t>– это метод</a:t>
            </a:r>
            <a:r>
              <a:rPr lang="ru-RU" sz="2400" dirty="0">
                <a:latin typeface="Times New Roman" panose="02020603050405020304" pitchFamily="18" charset="0"/>
              </a:rPr>
              <a:t>, при котором участники проявляют себя и общаются без помощи слов. Кто является автором термина,  не известно. Термин «</a:t>
            </a:r>
            <a:r>
              <a:rPr lang="ru-RU" sz="2400" dirty="0" err="1">
                <a:latin typeface="Times New Roman" panose="02020603050405020304" pitchFamily="18" charset="0"/>
              </a:rPr>
              <a:t>психогимнастика</a:t>
            </a:r>
            <a:r>
              <a:rPr lang="ru-RU" sz="2400" dirty="0">
                <a:latin typeface="Times New Roman" panose="02020603050405020304" pitchFamily="18" charset="0"/>
              </a:rPr>
              <a:t>» может иметь широкое и узкое значение, разные авторы вкладывают в него неодинаковое содержание.</a:t>
            </a:r>
          </a:p>
          <a:p>
            <a:pPr indent="357188" algn="just"/>
            <a:r>
              <a:rPr lang="ru-RU" sz="2400" dirty="0">
                <a:latin typeface="Times New Roman" panose="02020603050405020304" pitchFamily="18" charset="0"/>
              </a:rPr>
              <a:t>Цели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затрагивают основные задачи психического развития детей.</a:t>
            </a:r>
          </a:p>
          <a:p>
            <a:pPr indent="357188" algn="just"/>
            <a:r>
              <a:rPr lang="ru-RU" sz="2400" dirty="0">
                <a:latin typeface="Times New Roman" panose="02020603050405020304" pitchFamily="18" charset="0"/>
              </a:rPr>
              <a:t>Основная цель – научить ребенка справляться с жизненными трудностями. Ребенок должен осознать, что между мыслями, чувствами и поведением существует связь и что эмоциональные проблемы вызываются не только ситуациями, но и их неверным восприятием. В ходе занятий </a:t>
            </a:r>
            <a:r>
              <a:rPr lang="ru-RU" sz="2400" dirty="0" err="1">
                <a:latin typeface="Times New Roman" panose="02020603050405020304" pitchFamily="18" charset="0"/>
              </a:rPr>
              <a:t>психогимнастикой</a:t>
            </a:r>
            <a:r>
              <a:rPr lang="ru-RU" sz="2400" dirty="0">
                <a:latin typeface="Times New Roman" panose="02020603050405020304" pitchFamily="18" charset="0"/>
              </a:rPr>
              <a:t> дети изучают различные эмоции, возможность ими управлять.</a:t>
            </a:r>
          </a:p>
          <a:p>
            <a:pPr indent="357188" algn="just"/>
            <a:r>
              <a:rPr lang="ru-RU" sz="2400" dirty="0">
                <a:latin typeface="Times New Roman" panose="02020603050405020304" pitchFamily="18" charset="0"/>
              </a:rPr>
              <a:t>В книге М.И. Чистяковой «Психогимнастика» дано такое определение: </a:t>
            </a:r>
            <a:r>
              <a:rPr lang="ru-RU" sz="2400" dirty="0" err="1">
                <a:latin typeface="Times New Roman" panose="02020603050405020304" pitchFamily="18" charset="0"/>
              </a:rPr>
              <a:t>психогимнастика</a:t>
            </a:r>
            <a:r>
              <a:rPr lang="ru-RU" sz="2400" dirty="0">
                <a:latin typeface="Times New Roman" panose="02020603050405020304" pitchFamily="18" charset="0"/>
              </a:rPr>
              <a:t> </a:t>
            </a:r>
            <a:r>
              <a:rPr lang="ru-RU" sz="2400" dirty="0" smtClean="0">
                <a:latin typeface="Times New Roman" panose="02020603050405020304" pitchFamily="18" charset="0"/>
              </a:rPr>
              <a:t>– это курс </a:t>
            </a:r>
            <a:r>
              <a:rPr lang="ru-RU" sz="2400" dirty="0">
                <a:latin typeface="Times New Roman" panose="02020603050405020304" pitchFamily="18" charset="0"/>
              </a:rPr>
              <a:t>специальных занятий (этюдов, игр, упражнений), направленных на развитие и коррекцию различных сторон психики ребенка (как его познавательной, так и эмоционально-личностной сферы</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17</a:t>
            </a:fld>
            <a:endParaRPr lang="ru-RU"/>
          </a:p>
        </p:txBody>
      </p:sp>
    </p:spTree>
    <p:extLst>
      <p:ext uri="{BB962C8B-B14F-4D97-AF65-F5344CB8AC3E}">
        <p14:creationId xmlns:p14="http://schemas.microsoft.com/office/powerpoint/2010/main" val="241901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Психогимнастика </a:t>
            </a:r>
            <a:r>
              <a:rPr lang="ru-RU" sz="2400" dirty="0">
                <a:latin typeface="Times New Roman" panose="02020603050405020304" pitchFamily="18" charset="0"/>
              </a:rPr>
              <a:t>по методике М.И. Чистяковой прежде всего направлена на обучение элементам техники выразительных движений, на использование выразительных движений в воспитании эмоций и высших чувств и на приобретение навыков в </a:t>
            </a:r>
            <a:r>
              <a:rPr lang="ru-RU" sz="2400" dirty="0" err="1">
                <a:latin typeface="Times New Roman" panose="02020603050405020304" pitchFamily="18" charset="0"/>
              </a:rPr>
              <a:t>саморасслаблении</a:t>
            </a:r>
            <a:r>
              <a:rPr lang="ru-RU" sz="2400" dirty="0">
                <a:latin typeface="Times New Roman" panose="02020603050405020304" pitchFamily="18" charset="0"/>
              </a:rPr>
              <a:t>.</a:t>
            </a:r>
          </a:p>
          <a:p>
            <a:pPr indent="357188" algn="just"/>
            <a:r>
              <a:rPr lang="ru-RU" sz="2400" dirty="0">
                <a:latin typeface="Times New Roman" panose="02020603050405020304" pitchFamily="18" charset="0"/>
              </a:rPr>
              <a:t>Дети изучают различные эмоции и учатся управлять ими, овладевают азбукой выражения эмоций. Особое значение М.И. Чистякова придает положительным эмоциям ,поэтому все этюды и игры в содержании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включают эмоции радости.</a:t>
            </a:r>
          </a:p>
          <a:p>
            <a:pPr indent="357188" algn="just"/>
            <a:r>
              <a:rPr lang="ru-RU" sz="2400" dirty="0">
                <a:latin typeface="Times New Roman" panose="02020603050405020304" pitchFamily="18" charset="0"/>
              </a:rPr>
              <a:t>Психогимнастика помогает детям преодолевать барьеры в общении, лучше понять себя и других, снимать психическое напряжение, дает возможность самовыражения. Прежде всего такие занятия показаны детям с чрезмерной утомляемостью, истощаемостью, непоседливостью, вспыльчивым, замкнутым, с неврозами, нарушениями характера, легкими задержками психического развития и другими нервно-психическими расстройствами, находящимися на границе здоровья и болезни</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18</a:t>
            </a:fld>
            <a:endParaRPr lang="ru-RU"/>
          </a:p>
        </p:txBody>
      </p:sp>
    </p:spTree>
    <p:extLst>
      <p:ext uri="{BB962C8B-B14F-4D97-AF65-F5344CB8AC3E}">
        <p14:creationId xmlns:p14="http://schemas.microsoft.com/office/powerpoint/2010/main" val="92359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smtClean="0">
                <a:latin typeface="Times New Roman" panose="02020603050405020304" pitchFamily="18" charset="0"/>
              </a:rPr>
              <a:t>Не </a:t>
            </a:r>
            <a:r>
              <a:rPr lang="ru-RU" sz="2400" dirty="0">
                <a:latin typeface="Times New Roman" panose="02020603050405020304" pitchFamily="18" charset="0"/>
              </a:rPr>
              <a:t>менее важно использовать </a:t>
            </a:r>
            <a:r>
              <a:rPr lang="ru-RU" sz="2400" dirty="0" err="1">
                <a:latin typeface="Times New Roman" panose="02020603050405020304" pitchFamily="18" charset="0"/>
              </a:rPr>
              <a:t>психогимнастику</a:t>
            </a:r>
            <a:r>
              <a:rPr lang="ru-RU" sz="2400" dirty="0">
                <a:latin typeface="Times New Roman" panose="02020603050405020304" pitchFamily="18" charset="0"/>
              </a:rPr>
              <a:t> в психопрофилактической работе с практически здоровыми детьми с целью психофизической разрядки.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Нарушения </a:t>
            </a:r>
            <a:r>
              <a:rPr lang="ru-RU" sz="2400" dirty="0">
                <a:latin typeface="Times New Roman" panose="02020603050405020304" pitchFamily="18" charset="0"/>
              </a:rPr>
              <a:t>выразительности моторики заслуживают пристального внимания потому, что неумение правильно выразить свои чувства, скованность, неловкость или неадекватность мимико-жестовой речи затрудняют общение детей со сверстниками и взрослыми.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Особенно </a:t>
            </a:r>
            <a:r>
              <a:rPr lang="ru-RU" sz="2400" dirty="0">
                <a:latin typeface="Times New Roman" panose="02020603050405020304" pitchFamily="18" charset="0"/>
              </a:rPr>
              <a:t>в этом случае страдают дети с неврозами, органическими заболеваниями головного мозга и другими нервно-психическими заболеваниями. Такие дети часто являются контингентом логопедических групп и групп детей коррекционных классов начальной школы.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Дети </a:t>
            </a:r>
            <a:r>
              <a:rPr lang="ru-RU" sz="2400" dirty="0">
                <a:latin typeface="Times New Roman" panose="02020603050405020304" pitchFamily="18" charset="0"/>
              </a:rPr>
              <a:t>с бедной экспрессией, возможно, и сами полностью не улавливают, что им сообщается бессловесным образом другими людьми, неправильно оценивают и их отношение к себе, что, в свою очередь, может быть причиной углубления у них астенических черт характера и появления вторичных невротических наслоений</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19</a:t>
            </a:fld>
            <a:endParaRPr lang="ru-RU"/>
          </a:p>
        </p:txBody>
      </p:sp>
    </p:spTree>
    <p:extLst>
      <p:ext uri="{BB962C8B-B14F-4D97-AF65-F5344CB8AC3E}">
        <p14:creationId xmlns:p14="http://schemas.microsoft.com/office/powerpoint/2010/main" val="47682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a:latin typeface="Times New Roman" panose="02020603050405020304" pitchFamily="18" charset="0"/>
              </a:rPr>
              <a:t>В настоящее время в дошкольных учреждениях </a:t>
            </a:r>
            <a:r>
              <a:rPr lang="ru-RU" sz="2400" dirty="0" smtClean="0">
                <a:latin typeface="Times New Roman" panose="02020603050405020304" pitchFamily="18" charset="0"/>
              </a:rPr>
              <a:t>и в начальных классах широко </a:t>
            </a:r>
            <a:r>
              <a:rPr lang="ru-RU" sz="2400" dirty="0">
                <a:latin typeface="Times New Roman" panose="02020603050405020304" pitchFamily="18" charset="0"/>
              </a:rPr>
              <a:t>используются разные виды </a:t>
            </a:r>
            <a:r>
              <a:rPr lang="ru-RU" sz="2400" dirty="0" err="1">
                <a:latin typeface="Times New Roman" panose="02020603050405020304" pitchFamily="18" charset="0"/>
              </a:rPr>
              <a:t>психотренингов</a:t>
            </a:r>
            <a:r>
              <a:rPr lang="ru-RU" sz="2400" dirty="0">
                <a:latin typeface="Times New Roman" panose="02020603050405020304" pitchFamily="18" charset="0"/>
              </a:rPr>
              <a:t>, однако довольно редко </a:t>
            </a:r>
            <a:r>
              <a:rPr lang="ru-RU" sz="2400" dirty="0" smtClean="0">
                <a:latin typeface="Times New Roman" panose="02020603050405020304" pitchFamily="18" charset="0"/>
              </a:rPr>
              <a:t>– </a:t>
            </a:r>
            <a:r>
              <a:rPr lang="ru-RU" sz="2400" dirty="0" err="1" smtClean="0">
                <a:latin typeface="Times New Roman" panose="02020603050405020304" pitchFamily="18" charset="0"/>
              </a:rPr>
              <a:t>психогимнастика</a:t>
            </a:r>
            <a:r>
              <a:rPr lang="ru-RU" sz="2400" dirty="0" smtClean="0">
                <a:latin typeface="Times New Roman" panose="02020603050405020304" pitchFamily="18" charset="0"/>
              </a:rPr>
              <a:t> как </a:t>
            </a:r>
            <a:r>
              <a:rPr lang="ru-RU" sz="2400" dirty="0">
                <a:latin typeface="Times New Roman" panose="02020603050405020304" pitchFamily="18" charset="0"/>
              </a:rPr>
              <a:t>метод практической </a:t>
            </a:r>
            <a:r>
              <a:rPr lang="ru-RU" sz="2400" dirty="0" err="1">
                <a:latin typeface="Times New Roman" panose="02020603050405020304" pitchFamily="18" charset="0"/>
              </a:rPr>
              <a:t>психокоррекции</a:t>
            </a:r>
            <a:r>
              <a:rPr lang="ru-RU" sz="2400" dirty="0">
                <a:latin typeface="Times New Roman" panose="02020603050405020304" pitchFamily="18" charset="0"/>
              </a:rPr>
              <a:t>. Хотя именно она наиболее доступна в применении для психологов и родителей, так как в ее основе лежит игра, являющаяся основным видом деятельности детей</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Термин «Психогимнастика» появился в начале 1960-ых годов</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b="1" i="1" dirty="0">
                <a:latin typeface="Times New Roman" panose="02020603050405020304" pitchFamily="18" charset="0"/>
              </a:rPr>
              <a:t>Психогимнастика</a:t>
            </a:r>
            <a:r>
              <a:rPr lang="ru-RU" sz="2400" dirty="0">
                <a:latin typeface="Times New Roman" panose="02020603050405020304" pitchFamily="18" charset="0"/>
              </a:rPr>
              <a:t> </a:t>
            </a:r>
            <a:r>
              <a:rPr lang="ru-RU" sz="2400" dirty="0" smtClean="0">
                <a:latin typeface="Times New Roman" panose="02020603050405020304" pitchFamily="18" charset="0"/>
              </a:rPr>
              <a:t>– курс специальных </a:t>
            </a:r>
            <a:r>
              <a:rPr lang="ru-RU" sz="2400" dirty="0">
                <a:latin typeface="Times New Roman" panose="02020603050405020304" pitchFamily="18" charset="0"/>
              </a:rPr>
              <a:t>занятий (этюдов, игр, упражнений, направленных на развитие и коррекцию различных сторон психики ребенка (как его познавательной, так и эмоционально-личностной сферы</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Родителям тоже небесполезно знать ее основы, чтобы использовать в режиме дня в качестве психофизической разрядки и одновременно </a:t>
            </a:r>
            <a:r>
              <a:rPr lang="ru-RU" sz="2400" dirty="0" smtClean="0">
                <a:latin typeface="Times New Roman" panose="02020603050405020304" pitchFamily="18" charset="0"/>
              </a:rPr>
              <a:t>– развивающего средства.</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Психогимнастика направлена на устранение утомляемости, истощаемости, непоседливости у детей, обладающими вспыльчивым или замкнутым характером. Но не менее важно проигрывать эти комплексы упражнений с детьми в качестве психофизической разрядки и профилактики</a:t>
            </a:r>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2</a:t>
            </a:fld>
            <a:endParaRPr lang="ru-RU"/>
          </a:p>
        </p:txBody>
      </p:sp>
    </p:spTree>
    <p:extLst>
      <p:ext uri="{BB962C8B-B14F-4D97-AF65-F5344CB8AC3E}">
        <p14:creationId xmlns:p14="http://schemas.microsoft.com/office/powerpoint/2010/main" val="385267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smtClean="0">
                <a:latin typeface="Times New Roman" panose="02020603050405020304" pitchFamily="18" charset="0"/>
              </a:rPr>
              <a:t>Не </a:t>
            </a:r>
            <a:r>
              <a:rPr lang="ru-RU" sz="2400" dirty="0">
                <a:latin typeface="Times New Roman" panose="02020603050405020304" pitchFamily="18" charset="0"/>
              </a:rPr>
              <a:t>менее важен словесный язык чувств, который обозначает явления эмоциональной жизни. Называние эмоций в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ведет к эмоциональному осознанию ребенком себя. Ребенок, говорящий на хорошем, богатом языке, лучше мыслит, у него появляется больше оттенков для словесного обозначения чувств, он тоньше понимает себя, свои переживания, эмоции у него становятся более дифференцированными. </a:t>
            </a:r>
          </a:p>
          <a:p>
            <a:pPr indent="357188" algn="just"/>
            <a:r>
              <a:rPr lang="ru-RU" sz="2400" dirty="0" smtClean="0">
                <a:latin typeface="Times New Roman" panose="02020603050405020304" pitchFamily="18" charset="0"/>
              </a:rPr>
              <a:t>Психологи </a:t>
            </a:r>
            <a:r>
              <a:rPr lang="ru-RU" sz="2400" dirty="0">
                <a:latin typeface="Times New Roman" panose="02020603050405020304" pitchFamily="18" charset="0"/>
              </a:rPr>
              <a:t>считают, что резервы повышения действенности нравственных представлений ребенка лежат в эмоциональной насыщенности содержания оценочных суждений взрослых, в использовании ими оценок личностных свойств, оценок-состояний, оценок-предвосхищений, соответствующих уровню нравственного развития дошкольника.</a:t>
            </a:r>
          </a:p>
          <a:p>
            <a:pPr indent="357188" algn="just"/>
            <a:r>
              <a:rPr lang="ru-RU" sz="2400" dirty="0">
                <a:latin typeface="Times New Roman" panose="02020603050405020304" pitchFamily="18" charset="0"/>
              </a:rPr>
              <a:t>В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придается большое значение общению детей со сверстниками, что очень важно для нормального развития и эмоционального </a:t>
            </a:r>
            <a:r>
              <a:rPr lang="ru-RU" sz="2400" dirty="0" smtClean="0">
                <a:latin typeface="Times New Roman" panose="02020603050405020304" pitchFamily="18" charset="0"/>
              </a:rPr>
              <a:t>здоровья.</a:t>
            </a:r>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20</a:t>
            </a:fld>
            <a:endParaRPr lang="ru-RU"/>
          </a:p>
        </p:txBody>
      </p:sp>
    </p:spTree>
    <p:extLst>
      <p:ext uri="{BB962C8B-B14F-4D97-AF65-F5344CB8AC3E}">
        <p14:creationId xmlns:p14="http://schemas.microsoft.com/office/powerpoint/2010/main" val="3482538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893647"/>
          </a:xfrm>
          <a:prstGeom prst="rect">
            <a:avLst/>
          </a:prstGeom>
        </p:spPr>
        <p:txBody>
          <a:bodyPr wrap="square">
            <a:spAutoFit/>
          </a:bodyPr>
          <a:lstStyle/>
          <a:p>
            <a:pPr indent="357188" algn="just"/>
            <a:r>
              <a:rPr lang="ru-RU" sz="2400" dirty="0">
                <a:latin typeface="Times New Roman" panose="02020603050405020304" pitchFamily="18" charset="0"/>
              </a:rPr>
              <a:t>А. А. Осипова считает, что </a:t>
            </a:r>
            <a:r>
              <a:rPr lang="ru-RU" sz="2400" dirty="0" err="1">
                <a:latin typeface="Times New Roman" panose="02020603050405020304" pitchFamily="18" charset="0"/>
              </a:rPr>
              <a:t>психогимнастика</a:t>
            </a:r>
            <a:r>
              <a:rPr lang="ru-RU" sz="2400" dirty="0">
                <a:latin typeface="Times New Roman" panose="02020603050405020304" pitchFamily="18" charset="0"/>
              </a:rPr>
              <a:t> – это метод, при котором участники проявляют себя и общаются без помощи слов. Психогимнастика позволяет снимать эмоциональное напряжение и мышечные зажимы, корректировать настроение и отдельные черты характера, обучать ауторелаксации.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Сам </a:t>
            </a:r>
            <a:r>
              <a:rPr lang="ru-RU" sz="2400" dirty="0">
                <a:latin typeface="Times New Roman" panose="02020603050405020304" pitchFamily="18" charset="0"/>
              </a:rPr>
              <a:t>термин «</a:t>
            </a:r>
            <a:r>
              <a:rPr lang="ru-RU" sz="2400" dirty="0" err="1">
                <a:latin typeface="Times New Roman" panose="02020603050405020304" pitchFamily="18" charset="0"/>
              </a:rPr>
              <a:t>психогимнастика</a:t>
            </a:r>
            <a:r>
              <a:rPr lang="ru-RU" sz="2400" dirty="0">
                <a:latin typeface="Times New Roman" panose="02020603050405020304" pitchFamily="18" charset="0"/>
              </a:rPr>
              <a:t>», по мнению А. А. Осиповой, имеет широкое и узкое значение. В широком смысле </a:t>
            </a:r>
            <a:r>
              <a:rPr lang="ru-RU" sz="2400" dirty="0" err="1">
                <a:latin typeface="Times New Roman" panose="02020603050405020304" pitchFamily="18" charset="0"/>
              </a:rPr>
              <a:t>психогимнастика</a:t>
            </a:r>
            <a:r>
              <a:rPr lang="ru-RU" sz="2400" dirty="0">
                <a:latin typeface="Times New Roman" panose="02020603050405020304" pitchFamily="18" charset="0"/>
              </a:rPr>
              <a:t> – это курс специальных занятий, направленных на коррекцию и развитие различных сторон психики человека, в том числе и </a:t>
            </a:r>
            <a:r>
              <a:rPr lang="ru-RU" sz="2400" dirty="0" err="1">
                <a:latin typeface="Times New Roman" panose="02020603050405020304" pitchFamily="18" charset="0"/>
              </a:rPr>
              <a:t>эмоцианально</a:t>
            </a:r>
            <a:r>
              <a:rPr lang="ru-RU" sz="2400" dirty="0">
                <a:latin typeface="Times New Roman" panose="02020603050405020304" pitchFamily="18" charset="0"/>
              </a:rPr>
              <a:t>- личностной. В узком смысле под </a:t>
            </a:r>
            <a:r>
              <a:rPr lang="ru-RU" sz="2400" dirty="0" err="1">
                <a:latin typeface="Times New Roman" panose="02020603050405020304" pitchFamily="18" charset="0"/>
              </a:rPr>
              <a:t>психогимнастикой</a:t>
            </a:r>
            <a:r>
              <a:rPr lang="ru-RU" sz="2400" dirty="0">
                <a:latin typeface="Times New Roman" panose="02020603050405020304" pitchFamily="18" charset="0"/>
              </a:rPr>
              <a:t> понимают игры и этюды, в основе которых лежит использование двигательной экспрессии в качестве главного средства коммуникации.</a:t>
            </a:r>
          </a:p>
          <a:p>
            <a:pPr indent="357188" algn="just"/>
            <a:r>
              <a:rPr lang="ru-RU" sz="2400" dirty="0">
                <a:latin typeface="Times New Roman" panose="02020603050405020304" pitchFamily="18" charset="0"/>
              </a:rPr>
              <a:t>Метод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разработан Г. </a:t>
            </a:r>
            <a:r>
              <a:rPr lang="ru-RU" sz="2400" dirty="0" err="1">
                <a:latin typeface="Times New Roman" panose="02020603050405020304" pitchFamily="18" charset="0"/>
              </a:rPr>
              <a:t>Юновой</a:t>
            </a:r>
            <a:r>
              <a:rPr lang="ru-RU" sz="2400" dirty="0">
                <a:latin typeface="Times New Roman" panose="02020603050405020304" pitchFamily="18" charset="0"/>
              </a:rPr>
              <a:t> и модифицирован М. И. Чистяковой. Занятия по </a:t>
            </a:r>
            <a:r>
              <a:rPr lang="ru-RU" sz="2400" dirty="0" err="1">
                <a:latin typeface="Times New Roman" panose="02020603050405020304" pitchFamily="18" charset="0"/>
              </a:rPr>
              <a:t>психогимностике</a:t>
            </a:r>
            <a:r>
              <a:rPr lang="ru-RU" sz="2400" dirty="0">
                <a:latin typeface="Times New Roman" panose="02020603050405020304" pitchFamily="18" charset="0"/>
              </a:rPr>
              <a:t> включают в себя ритмику, пантомиму, коллективные танцы и игры. </a:t>
            </a:r>
            <a:endParaRPr lang="ru-RU" sz="2400" dirty="0" smtClean="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21</a:t>
            </a:fld>
            <a:endParaRPr lang="ru-RU"/>
          </a:p>
        </p:txBody>
      </p:sp>
    </p:spTree>
    <p:extLst>
      <p:ext uri="{BB962C8B-B14F-4D97-AF65-F5344CB8AC3E}">
        <p14:creationId xmlns:p14="http://schemas.microsoft.com/office/powerpoint/2010/main" val="2624847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b="1" i="1" dirty="0" smtClean="0">
                <a:latin typeface="Times New Roman" panose="02020603050405020304" pitchFamily="18" charset="0"/>
              </a:rPr>
              <a:t>Занятия </a:t>
            </a:r>
            <a:r>
              <a:rPr lang="ru-RU" sz="2400" b="1" i="1" dirty="0">
                <a:latin typeface="Times New Roman" panose="02020603050405020304" pitchFamily="18" charset="0"/>
              </a:rPr>
              <a:t>состоят из трех фаз. </a:t>
            </a:r>
            <a:endParaRPr lang="ru-RU" sz="2400" b="1" i="1" dirty="0" smtClean="0">
              <a:latin typeface="Times New Roman" panose="02020603050405020304" pitchFamily="18" charset="0"/>
            </a:endParaRPr>
          </a:p>
          <a:p>
            <a:pPr indent="357188" algn="just"/>
            <a:r>
              <a:rPr lang="ru-RU" sz="2400" dirty="0" smtClean="0">
                <a:latin typeface="Times New Roman" panose="02020603050405020304" pitchFamily="18" charset="0"/>
              </a:rPr>
              <a:t>Первая </a:t>
            </a:r>
            <a:r>
              <a:rPr lang="ru-RU" sz="2400" dirty="0">
                <a:latin typeface="Times New Roman" panose="02020603050405020304" pitchFamily="18" charset="0"/>
              </a:rPr>
              <a:t>фаза – это снятие напряжения с помощью различных вариантов бега, ходьбы.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Вторая </a:t>
            </a:r>
            <a:r>
              <a:rPr lang="ru-RU" sz="2400" dirty="0">
                <a:latin typeface="Times New Roman" panose="02020603050405020304" pitchFamily="18" charset="0"/>
              </a:rPr>
              <a:t>фаза – пантомима (изображение страха, растерянности, удивления).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Третья </a:t>
            </a:r>
            <a:r>
              <a:rPr lang="ru-RU" sz="2400" dirty="0">
                <a:latin typeface="Times New Roman" panose="02020603050405020304" pitchFamily="18" charset="0"/>
              </a:rPr>
              <a:t>фаза – заключительная, направлена на закрепление чувства принадлежности к группе.</a:t>
            </a:r>
          </a:p>
          <a:p>
            <a:pPr indent="357188" algn="just"/>
            <a:r>
              <a:rPr lang="ru-RU" sz="2400" dirty="0">
                <a:latin typeface="Times New Roman" panose="02020603050405020304" pitchFamily="18" charset="0"/>
              </a:rPr>
              <a:t>А.И. Захаров, в отличие от других авторов, выделяет в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a:t>
            </a:r>
            <a:r>
              <a:rPr lang="ru-RU" sz="2400" dirty="0" smtClean="0">
                <a:latin typeface="Times New Roman" panose="02020603050405020304" pitchFamily="18" charset="0"/>
              </a:rPr>
              <a:t>– метод беседы </a:t>
            </a:r>
            <a:r>
              <a:rPr lang="ru-RU" sz="2400" dirty="0">
                <a:latin typeface="Times New Roman" panose="02020603050405020304" pitchFamily="18" charset="0"/>
              </a:rPr>
              <a:t>и постановки проблемных ситуаций.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В </a:t>
            </a:r>
            <a:r>
              <a:rPr lang="ru-RU" sz="2400" dirty="0">
                <a:latin typeface="Times New Roman" panose="02020603050405020304" pitchFamily="18" charset="0"/>
              </a:rPr>
              <a:t>работе с детьми дошкольного возраста данный метод может использоваться только в сочетании с другими вследствие возрастных особенностей (недостаточная способность к вербализации своего внутреннего мира, особенности мышления и речи дошкольника). Но, с другой стороны, проблемные ситуации позволяют ребенку </a:t>
            </a:r>
            <a:r>
              <a:rPr lang="ru-RU" sz="2400" dirty="0" smtClean="0">
                <a:latin typeface="Times New Roman" panose="02020603050405020304" pitchFamily="18" charset="0"/>
              </a:rPr>
              <a:t>самостоятельно </a:t>
            </a:r>
            <a:r>
              <a:rPr lang="ru-RU" sz="2400" dirty="0">
                <a:latin typeface="Times New Roman" panose="02020603050405020304" pitchFamily="18" charset="0"/>
              </a:rPr>
              <a:t>найти решение, услышать многообразие мнений других детей по тому или иному поводу</a:t>
            </a:r>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22</a:t>
            </a:fld>
            <a:endParaRPr lang="ru-RU"/>
          </a:p>
        </p:txBody>
      </p:sp>
    </p:spTree>
    <p:extLst>
      <p:ext uri="{BB962C8B-B14F-4D97-AF65-F5344CB8AC3E}">
        <p14:creationId xmlns:p14="http://schemas.microsoft.com/office/powerpoint/2010/main" val="2324914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439258" y="1132117"/>
            <a:ext cx="6048672" cy="4608511"/>
          </a:xfrm>
          <a:solidFill>
            <a:schemeClr val="accent1">
              <a:lumMod val="40000"/>
              <a:lumOff val="60000"/>
            </a:schemeClr>
          </a:solidFill>
        </p:spPr>
        <p:txBody>
          <a:bodyPr>
            <a:normAutofit/>
          </a:bodyPr>
          <a:lstStyle/>
          <a:p>
            <a:pPr algn="ctr"/>
            <a:endParaRPr lang="ru-RU" sz="4800" dirty="0" smtClean="0">
              <a:latin typeface="Times New Roman" panose="02020603050405020304" pitchFamily="18" charset="0"/>
              <a:cs typeface="Times New Roman" panose="02020603050405020304" pitchFamily="18" charset="0"/>
            </a:endParaRPr>
          </a:p>
          <a:p>
            <a:pPr algn="ctr"/>
            <a:endParaRPr lang="ru-RU" sz="4800" dirty="0" smtClean="0">
              <a:latin typeface="Times New Roman" panose="02020603050405020304" pitchFamily="18" charset="0"/>
              <a:cs typeface="Times New Roman" panose="02020603050405020304" pitchFamily="18" charset="0"/>
            </a:endParaRPr>
          </a:p>
          <a:p>
            <a:pPr algn="ctr"/>
            <a:r>
              <a:rPr lang="ru-RU" sz="4800" dirty="0">
                <a:latin typeface="Times New Roman" panose="02020603050405020304" pitchFamily="18" charset="0"/>
                <a:cs typeface="Times New Roman" panose="02020603050405020304" pitchFamily="18" charset="0"/>
              </a:rPr>
              <a:t>Структура </a:t>
            </a:r>
            <a:r>
              <a:rPr lang="ru-RU" sz="4800" dirty="0" err="1">
                <a:latin typeface="Times New Roman" panose="02020603050405020304" pitchFamily="18" charset="0"/>
                <a:cs typeface="Times New Roman" panose="02020603050405020304" pitchFamily="18" charset="0"/>
              </a:rPr>
              <a:t>психогимнастики</a:t>
            </a:r>
            <a:endParaRPr lang="ru-RU" sz="4800" dirty="0">
              <a:latin typeface="Times New Roman" panose="02020603050405020304" pitchFamily="18" charset="0"/>
              <a:cs typeface="Times New Roman" panose="02020603050405020304" pitchFamily="18" charset="0"/>
            </a:endParaRPr>
          </a:p>
        </p:txBody>
      </p:sp>
      <p:pic>
        <p:nvPicPr>
          <p:cNvPr id="5" name="Picture 4" descr="http://www.robot-gosha.ru/_sh/52/527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8" y="1165123"/>
            <a:ext cx="4925961" cy="4660489"/>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AFC2DF5B-C00C-4932-B2F5-9D6E4571794C}" type="slidenum">
              <a:rPr lang="ru-RU" smtClean="0"/>
              <a:t>23</a:t>
            </a:fld>
            <a:endParaRPr lang="ru-RU"/>
          </a:p>
        </p:txBody>
      </p:sp>
    </p:spTree>
    <p:extLst>
      <p:ext uri="{BB962C8B-B14F-4D97-AF65-F5344CB8AC3E}">
        <p14:creationId xmlns:p14="http://schemas.microsoft.com/office/powerpoint/2010/main" val="2678736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43920" y="330212"/>
            <a:ext cx="11174278" cy="6370975"/>
          </a:xfrm>
          <a:prstGeom prst="rect">
            <a:avLst/>
          </a:prstGeom>
        </p:spPr>
        <p:txBody>
          <a:bodyPr wrap="square">
            <a:spAutoFit/>
          </a:bodyPr>
          <a:lstStyle/>
          <a:p>
            <a:pPr indent="357188" algn="just"/>
            <a:r>
              <a:rPr lang="ru-RU" sz="2400" dirty="0" smtClean="0">
                <a:latin typeface="Times New Roman" panose="02020603050405020304" pitchFamily="18" charset="0"/>
              </a:rPr>
              <a:t>Оптимальный вариант курса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состоит из 20 занятий, длительность всего курса – около 3 месяцев, частота встреч – 2 занятия в неделю, длительность каждого занятия – от 25 мин до 1 ч. 30 мин., продолжительность занятия зависит от возраста, свойств внимания и поведения детей. Занятия строятся по определенной схеме и состоят из четырех фаз:</a:t>
            </a:r>
          </a:p>
          <a:p>
            <a:pPr indent="357188" algn="just"/>
            <a:r>
              <a:rPr lang="ru-RU" sz="2400" b="1" i="1" dirty="0">
                <a:latin typeface="Times New Roman" panose="02020603050405020304" pitchFamily="18" charset="0"/>
              </a:rPr>
              <a:t>1. Мимические и пантомимические этюды.</a:t>
            </a:r>
          </a:p>
          <a:p>
            <a:pPr indent="357188" algn="just"/>
            <a:r>
              <a:rPr lang="ru-RU" sz="2400" dirty="0">
                <a:latin typeface="Times New Roman" panose="02020603050405020304" pitchFamily="18" charset="0"/>
              </a:rPr>
              <a:t>Цель – выразить изображение отдельных эмоциональных состояний, связанных с переживаниями телесного и психического довольства и недовольства. Модель выражения основных эмоций и некоторых социально окрашенных чувств. Дети знакомятся с элементами выразительных движений: мимикой, жестом, позой, походкой.</a:t>
            </a:r>
          </a:p>
          <a:p>
            <a:pPr indent="357188" algn="just"/>
            <a:r>
              <a:rPr lang="ru-RU" sz="2400" b="1" i="1" dirty="0">
                <a:latin typeface="Times New Roman" panose="02020603050405020304" pitchFamily="18" charset="0"/>
              </a:rPr>
              <a:t>2. Этюды и игры, направленные на выражение отдельных свойств личности и эмоций.</a:t>
            </a:r>
          </a:p>
          <a:p>
            <a:pPr indent="357188" algn="just"/>
            <a:r>
              <a:rPr lang="ru-RU" sz="2400" dirty="0">
                <a:latin typeface="Times New Roman" panose="02020603050405020304" pitchFamily="18" charset="0"/>
              </a:rPr>
              <a:t>Цель – моделирование поведения персонажей с теми или иными чертами характера, закрепление и расширение уже полученных детьми сведений о социальной компетентности, привлечение внимания детей ко всем компонентам выразительных движений одновременно</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24</a:t>
            </a:fld>
            <a:endParaRPr lang="ru-RU"/>
          </a:p>
        </p:txBody>
      </p:sp>
    </p:spTree>
    <p:extLst>
      <p:ext uri="{BB962C8B-B14F-4D97-AF65-F5344CB8AC3E}">
        <p14:creationId xmlns:p14="http://schemas.microsoft.com/office/powerpoint/2010/main" val="313841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b="1" i="1" dirty="0" smtClean="0">
                <a:latin typeface="Times New Roman" panose="02020603050405020304" pitchFamily="18" charset="0"/>
              </a:rPr>
              <a:t>3</a:t>
            </a:r>
            <a:r>
              <a:rPr lang="ru-RU" sz="2400" b="1" i="1" dirty="0">
                <a:latin typeface="Times New Roman" panose="02020603050405020304" pitchFamily="18" charset="0"/>
              </a:rPr>
              <a:t>. Этюды и игры, имеющие терапевтическую направленность на определенного ребенка или на группу в целом.</a:t>
            </a:r>
          </a:p>
          <a:p>
            <a:pPr indent="357188" algn="just"/>
            <a:r>
              <a:rPr lang="ru-RU" sz="2400" dirty="0">
                <a:latin typeface="Times New Roman" panose="02020603050405020304" pitchFamily="18" charset="0"/>
              </a:rPr>
              <a:t>Цель – коррекция настроения, отдельных черт характера ребенка, тренинг моделированных стандартных ситуаций.</a:t>
            </a:r>
          </a:p>
          <a:p>
            <a:pPr indent="357188" algn="just"/>
            <a:r>
              <a:rPr lang="ru-RU" sz="2400" b="1" i="1" dirty="0">
                <a:latin typeface="Times New Roman" panose="02020603050405020304" pitchFamily="18" charset="0"/>
              </a:rPr>
              <a:t>4. Фаза </a:t>
            </a:r>
            <a:r>
              <a:rPr lang="ru-RU" sz="2400" b="1" i="1" dirty="0" err="1">
                <a:latin typeface="Times New Roman" panose="02020603050405020304" pitchFamily="18" charset="0"/>
              </a:rPr>
              <a:t>психомышечной</a:t>
            </a:r>
            <a:r>
              <a:rPr lang="ru-RU" sz="2400" b="1" i="1" dirty="0">
                <a:latin typeface="Times New Roman" panose="02020603050405020304" pitchFamily="18" charset="0"/>
              </a:rPr>
              <a:t> тренировки.</a:t>
            </a:r>
          </a:p>
          <a:p>
            <a:pPr indent="357188" algn="just"/>
            <a:r>
              <a:rPr lang="ru-RU" sz="2400" dirty="0">
                <a:latin typeface="Times New Roman" panose="02020603050405020304" pitchFamily="18" charset="0"/>
              </a:rPr>
              <a:t>Цель – снятие эмоционального напряжения, внушение желательного настроения и поведения.</a:t>
            </a:r>
          </a:p>
          <a:p>
            <a:pPr indent="357188" algn="just"/>
            <a:r>
              <a:rPr lang="ru-RU" sz="2400" dirty="0">
                <a:latin typeface="Times New Roman" panose="02020603050405020304" pitchFamily="18" charset="0"/>
              </a:rPr>
              <a:t>Между первой и второй фазами делается перерыв на несколько минут, во время которого дети предоставляются сами себе. В пределах зала, где происходит </a:t>
            </a:r>
            <a:r>
              <a:rPr lang="ru-RU" sz="2400" dirty="0" err="1">
                <a:latin typeface="Times New Roman" panose="02020603050405020304" pitchFamily="18" charset="0"/>
              </a:rPr>
              <a:t>психогимнастика</a:t>
            </a:r>
            <a:r>
              <a:rPr lang="ru-RU" sz="2400" dirty="0">
                <a:latin typeface="Times New Roman" panose="02020603050405020304" pitchFamily="18" charset="0"/>
              </a:rPr>
              <a:t>, они могут делать все, что хотят. Ведущий не вмешивается в их общение. Необходимо договориться о сигнале (звонок, колокольчик, свисток и т.п.), сообщающем о возобновлении занятия. Сигнал может быть любым, но обязательно – постоянным.</a:t>
            </a:r>
          </a:p>
          <a:p>
            <a:pPr indent="357188" algn="just"/>
            <a:r>
              <a:rPr lang="ru-RU" sz="2400" dirty="0">
                <a:latin typeface="Times New Roman" panose="02020603050405020304" pitchFamily="18" charset="0"/>
              </a:rPr>
              <a:t>Между 3 и 4 фазами предлагается включать этюды на развитие внимания, памяти, подвижную игру</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25</a:t>
            </a:fld>
            <a:endParaRPr lang="ru-RU"/>
          </a:p>
        </p:txBody>
      </p:sp>
    </p:spTree>
    <p:extLst>
      <p:ext uri="{BB962C8B-B14F-4D97-AF65-F5344CB8AC3E}">
        <p14:creationId xmlns:p14="http://schemas.microsoft.com/office/powerpoint/2010/main" val="17206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smtClean="0">
                <a:latin typeface="Times New Roman" panose="02020603050405020304" pitchFamily="18" charset="0"/>
              </a:rPr>
              <a:t>Каждое </a:t>
            </a:r>
            <a:r>
              <a:rPr lang="ru-RU" sz="2400" dirty="0">
                <a:latin typeface="Times New Roman" panose="02020603050405020304" pitchFamily="18" charset="0"/>
              </a:rPr>
              <a:t>занятия состоит из ряда этюдов. Этюды должны быть коротки, разнообразны, доступны по содержанию (принцип от простого – к сложному</a:t>
            </a:r>
            <a:r>
              <a:rPr lang="ru-RU" sz="2400" dirty="0" smtClean="0">
                <a:latin typeface="Times New Roman" panose="02020603050405020304" pitchFamily="18" charset="0"/>
              </a:rPr>
              <a:t>). Количество </a:t>
            </a:r>
            <a:r>
              <a:rPr lang="ru-RU" sz="2400" dirty="0">
                <a:latin typeface="Times New Roman" panose="02020603050405020304" pitchFamily="18" charset="0"/>
              </a:rPr>
              <a:t>детей в группе дошкольников </a:t>
            </a:r>
            <a:r>
              <a:rPr lang="ru-RU" sz="2400" dirty="0" smtClean="0">
                <a:latin typeface="Times New Roman" panose="02020603050405020304" pitchFamily="18" charset="0"/>
              </a:rPr>
              <a:t> или младших школьников – </a:t>
            </a:r>
            <a:r>
              <a:rPr lang="ru-RU" sz="2400" dirty="0">
                <a:latin typeface="Times New Roman" panose="02020603050405020304" pitchFamily="18" charset="0"/>
              </a:rPr>
              <a:t>не более 6.</a:t>
            </a:r>
          </a:p>
          <a:p>
            <a:pPr indent="357188" algn="just"/>
            <a:r>
              <a:rPr lang="ru-RU" sz="2400" dirty="0">
                <a:latin typeface="Times New Roman" panose="02020603050405020304" pitchFamily="18" charset="0"/>
              </a:rPr>
              <a:t>Каждый этюд повторяется несколько раз, чтобы в нем могли принять участие все дети группы. По мнению М.И. Чистяковой, нет смысла составлять группы только по какому-то одному признаку: боязливые, </a:t>
            </a:r>
            <a:r>
              <a:rPr lang="ru-RU" sz="2400" dirty="0" err="1">
                <a:latin typeface="Times New Roman" panose="02020603050405020304" pitchFamily="18" charset="0"/>
              </a:rPr>
              <a:t>аммимичные</a:t>
            </a:r>
            <a:r>
              <a:rPr lang="ru-RU" sz="2400" dirty="0">
                <a:latin typeface="Times New Roman" panose="02020603050405020304" pitchFamily="18" charset="0"/>
              </a:rPr>
              <a:t>, дети с неустойчивым вниманием. Необходимо следить за тем, чтобы в группе было не более одного </a:t>
            </a:r>
            <a:r>
              <a:rPr lang="ru-RU" sz="2400" dirty="0" err="1">
                <a:latin typeface="Times New Roman" panose="02020603050405020304" pitchFamily="18" charset="0"/>
              </a:rPr>
              <a:t>гиперактивного</a:t>
            </a:r>
            <a:r>
              <a:rPr lang="ru-RU" sz="2400" dirty="0">
                <a:latin typeface="Times New Roman" panose="02020603050405020304" pitchFamily="18" charset="0"/>
              </a:rPr>
              <a:t>, аутичного или склонного к истерическим реакциям ребенка. Дети с раздражительностью, тиками, страхами, навязчивостью, заиканием, истощаемостью могут заниматься вместе.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Однако </a:t>
            </a:r>
            <a:r>
              <a:rPr lang="ru-RU" sz="2400" dirty="0">
                <a:latin typeface="Times New Roman" panose="02020603050405020304" pitchFamily="18" charset="0"/>
              </a:rPr>
              <a:t>детей с нормальным интеллектом и пограничной умственной отсталостью следует развести по разным группам, </a:t>
            </a:r>
            <a:r>
              <a:rPr lang="ru-RU" sz="2400" dirty="0" smtClean="0">
                <a:latin typeface="Times New Roman" panose="02020603050405020304" pitchFamily="18" charset="0"/>
              </a:rPr>
              <a:t>так как </a:t>
            </a:r>
            <a:r>
              <a:rPr lang="ru-RU" sz="2400" dirty="0">
                <a:latin typeface="Times New Roman" panose="02020603050405020304" pitchFamily="18" charset="0"/>
              </a:rPr>
              <a:t>вторые должны заниматься вдвое больше: используется время двух курсов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Также раздельно должны заниматься дети с ЗПР и дети с умственной отсталостью</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26</a:t>
            </a:fld>
            <a:endParaRPr lang="ru-RU"/>
          </a:p>
        </p:txBody>
      </p:sp>
    </p:spTree>
    <p:extLst>
      <p:ext uri="{BB962C8B-B14F-4D97-AF65-F5344CB8AC3E}">
        <p14:creationId xmlns:p14="http://schemas.microsoft.com/office/powerpoint/2010/main" val="119223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В </a:t>
            </a:r>
            <a:r>
              <a:rPr lang="ru-RU" sz="2400" dirty="0">
                <a:latin typeface="Times New Roman" panose="02020603050405020304" pitchFamily="18" charset="0"/>
              </a:rPr>
              <a:t>группу приглашаются 1–2 ребенка, не нуждающиеся в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а имеющие артистическую жилку. Они используются для создания эмоционального фона. Хорошо известно, что внешнее выражение эмоций выражает соответствующие подражательные реакции, поэтому с помощью артистичных детей легче заразить других детей нужной эмоцией.</a:t>
            </a:r>
          </a:p>
          <a:p>
            <a:pPr indent="357188" algn="just"/>
            <a:r>
              <a:rPr lang="ru-RU" sz="2400" dirty="0">
                <a:latin typeface="Times New Roman" panose="02020603050405020304" pitchFamily="18" charset="0"/>
              </a:rPr>
              <a:t>Необходимо вести журнал, в котором указываются: причина приглашения ребенка на занятие </a:t>
            </a:r>
            <a:r>
              <a:rPr lang="ru-RU" sz="2400" dirty="0" err="1">
                <a:latin typeface="Times New Roman" panose="02020603050405020304" pitchFamily="18" charset="0"/>
              </a:rPr>
              <a:t>психогимнастикой</a:t>
            </a:r>
            <a:r>
              <a:rPr lang="ru-RU" sz="2400" dirty="0">
                <a:latin typeface="Times New Roman" panose="02020603050405020304" pitchFamily="18" charset="0"/>
              </a:rPr>
              <a:t>, планирование игр, основные психологические цели для данной группы в целом</a:t>
            </a:r>
            <a:r>
              <a:rPr lang="ru-RU" sz="2400" dirty="0" smtClean="0">
                <a:latin typeface="Times New Roman" panose="02020603050405020304" pitchFamily="18" charset="0"/>
              </a:rPr>
              <a:t>. Рассмотрим пример ведения журнала.</a:t>
            </a:r>
          </a:p>
          <a:p>
            <a:pPr indent="357188" algn="just"/>
            <a:r>
              <a:rPr lang="ru-RU" sz="2400" dirty="0" smtClean="0">
                <a:latin typeface="Times New Roman" panose="02020603050405020304" pitchFamily="18" charset="0"/>
              </a:rPr>
              <a:t>Примерные цели </a:t>
            </a:r>
            <a:r>
              <a:rPr lang="ru-RU" sz="2400" dirty="0">
                <a:latin typeface="Times New Roman" panose="02020603050405020304" pitchFamily="18" charset="0"/>
              </a:rPr>
              <a:t>курса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для группы № 1.</a:t>
            </a:r>
          </a:p>
          <a:p>
            <a:pPr indent="357188" algn="just"/>
            <a:r>
              <a:rPr lang="ru-RU" sz="2400" dirty="0">
                <a:latin typeface="Times New Roman" panose="02020603050405020304" pitchFamily="18" charset="0"/>
              </a:rPr>
              <a:t>1. Обучение детей выразительным движениям.</a:t>
            </a:r>
          </a:p>
          <a:p>
            <a:pPr indent="357188" algn="just"/>
            <a:r>
              <a:rPr lang="ru-RU" sz="2400" dirty="0">
                <a:latin typeface="Times New Roman" panose="02020603050405020304" pitchFamily="18" charset="0"/>
              </a:rPr>
              <a:t>2. Тренаж узнавания эмоций по внешним сигналам.</a:t>
            </a:r>
          </a:p>
          <a:p>
            <a:pPr indent="357188" algn="just"/>
            <a:r>
              <a:rPr lang="ru-RU" sz="2400" dirty="0">
                <a:latin typeface="Times New Roman" panose="02020603050405020304" pitchFamily="18" charset="0"/>
              </a:rPr>
              <a:t>3. Формирование у детей моральных представлений.</a:t>
            </a:r>
          </a:p>
          <a:p>
            <a:pPr indent="357188" algn="just"/>
            <a:r>
              <a:rPr lang="ru-RU" sz="2400" dirty="0">
                <a:latin typeface="Times New Roman" panose="02020603050405020304" pitchFamily="18" charset="0"/>
              </a:rPr>
              <a:t>4. Коррекция поведения с помощью ролевых игр.</a:t>
            </a:r>
          </a:p>
          <a:p>
            <a:pPr indent="357188" algn="just"/>
            <a:r>
              <a:rPr lang="ru-RU" sz="2400" dirty="0">
                <a:latin typeface="Times New Roman" panose="02020603050405020304" pitchFamily="18" charset="0"/>
              </a:rPr>
              <a:t>5. Снятие эмоционального напряжения.</a:t>
            </a:r>
          </a:p>
          <a:p>
            <a:pPr indent="357188" algn="just"/>
            <a:r>
              <a:rPr lang="ru-RU" sz="2400" dirty="0">
                <a:latin typeface="Times New Roman" panose="02020603050405020304" pitchFamily="18" charset="0"/>
              </a:rPr>
              <a:t>6. Обучение ауторелаксации</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27</a:t>
            </a:fld>
            <a:endParaRPr lang="ru-RU"/>
          </a:p>
        </p:txBody>
      </p:sp>
    </p:spTree>
    <p:extLst>
      <p:ext uri="{BB962C8B-B14F-4D97-AF65-F5344CB8AC3E}">
        <p14:creationId xmlns:p14="http://schemas.microsoft.com/office/powerpoint/2010/main" val="3651968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При </a:t>
            </a:r>
            <a:r>
              <a:rPr lang="ru-RU" sz="2400" dirty="0">
                <a:latin typeface="Times New Roman" panose="02020603050405020304" pitchFamily="18" charset="0"/>
              </a:rPr>
              <a:t>изображении нежелательных черт характера положительные и отрицательные роли разыгрываются детьми в парах со сменой ролей.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Иногда </a:t>
            </a:r>
            <a:r>
              <a:rPr lang="ru-RU" sz="2400" dirty="0">
                <a:latin typeface="Times New Roman" panose="02020603050405020304" pitchFamily="18" charset="0"/>
              </a:rPr>
              <a:t>ребенок, у которого необходимо корригировать то или иное отклонение в поведении, сначала смотрит оценку, а потом выбирает себе любую роль. Но так как оценка повторяется несколько раз, ребенок получает сведения о том, как другие дети справляются с данной ситуацией.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Этюды </a:t>
            </a:r>
            <a:r>
              <a:rPr lang="ru-RU" sz="2400" dirty="0">
                <a:latin typeface="Times New Roman" panose="02020603050405020304" pitchFamily="18" charset="0"/>
              </a:rPr>
              <a:t>и игры на эмоции радости должны обязательно быть на каждом занятии. Заканчивается занятие успокоением детей, обучением их </a:t>
            </a:r>
            <a:r>
              <a:rPr lang="ru-RU" sz="2400" dirty="0" err="1">
                <a:latin typeface="Times New Roman" panose="02020603050405020304" pitchFamily="18" charset="0"/>
              </a:rPr>
              <a:t>саморегуляции</a:t>
            </a:r>
            <a:r>
              <a:rPr lang="ru-RU" sz="2400" dirty="0">
                <a:latin typeface="Times New Roman" panose="02020603050405020304" pitchFamily="18" charset="0"/>
              </a:rPr>
              <a:t>.</a:t>
            </a:r>
          </a:p>
          <a:p>
            <a:pPr indent="357188" algn="just"/>
            <a:r>
              <a:rPr lang="ru-RU" sz="2400" dirty="0">
                <a:latin typeface="Times New Roman" panose="02020603050405020304" pitchFamily="18" charset="0"/>
              </a:rPr>
              <a:t>На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для сброса психоэмоционального напряжения используется детский вариант </a:t>
            </a:r>
            <a:r>
              <a:rPr lang="ru-RU" sz="2400" dirty="0" err="1">
                <a:latin typeface="Times New Roman" panose="02020603050405020304" pitchFamily="18" charset="0"/>
              </a:rPr>
              <a:t>психомышечной</a:t>
            </a:r>
            <a:r>
              <a:rPr lang="ru-RU" sz="2400" dirty="0">
                <a:latin typeface="Times New Roman" panose="02020603050405020304" pitchFamily="18" charset="0"/>
              </a:rPr>
              <a:t> тренировки, разработанный А.В. Алексеевым для юных спортсменов, в свою очередь адаптированный для </a:t>
            </a:r>
            <a:r>
              <a:rPr lang="ru-RU" sz="2400" dirty="0" smtClean="0">
                <a:latin typeface="Times New Roman" panose="02020603050405020304" pitchFamily="18" charset="0"/>
              </a:rPr>
              <a:t>дошкольников</a:t>
            </a:r>
            <a:r>
              <a:rPr lang="ru-RU" sz="2400" dirty="0">
                <a:latin typeface="Times New Roman" panose="02020603050405020304" pitchFamily="18" charset="0"/>
              </a:rPr>
              <a:t> и</a:t>
            </a:r>
            <a:r>
              <a:rPr lang="ru-RU" sz="2400" dirty="0" smtClean="0">
                <a:latin typeface="Times New Roman" panose="02020603050405020304" pitchFamily="18" charset="0"/>
              </a:rPr>
              <a:t> младших школьников.</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Мышцы напрягаются и расслабляются в определенной последовательности: мышцы рук, ног, туловища, шеи, лица. </a:t>
            </a:r>
            <a:endParaRPr lang="ru-RU" sz="2400" dirty="0" smtClean="0">
              <a:latin typeface="Times New Roman" panose="02020603050405020304" pitchFamily="18" charset="0"/>
            </a:endParaRPr>
          </a:p>
          <a:p>
            <a:pPr indent="357188" algn="just"/>
            <a:endParaRPr lang="ru-RU" sz="2400" dirty="0" smtClean="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28</a:t>
            </a:fld>
            <a:endParaRPr lang="ru-RU"/>
          </a:p>
        </p:txBody>
      </p:sp>
    </p:spTree>
    <p:extLst>
      <p:ext uri="{BB962C8B-B14F-4D97-AF65-F5344CB8AC3E}">
        <p14:creationId xmlns:p14="http://schemas.microsoft.com/office/powerpoint/2010/main" val="4203369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Нельзя </a:t>
            </a:r>
            <a:r>
              <a:rPr lang="ru-RU" sz="2400" dirty="0">
                <a:latin typeface="Times New Roman" panose="02020603050405020304" pitchFamily="18" charset="0"/>
              </a:rPr>
              <a:t>переходить к следующей группе мышц, пока предыдущая не станет «послушной». При проведении </a:t>
            </a:r>
            <a:r>
              <a:rPr lang="ru-RU" sz="2400" dirty="0" err="1">
                <a:latin typeface="Times New Roman" panose="02020603050405020304" pitchFamily="18" charset="0"/>
              </a:rPr>
              <a:t>психомышечной</a:t>
            </a:r>
            <a:r>
              <a:rPr lang="ru-RU" sz="2400" dirty="0">
                <a:latin typeface="Times New Roman" panose="02020603050405020304" pitchFamily="18" charset="0"/>
              </a:rPr>
              <a:t> тренировки, особенно в заключительной ее части, необходимо соблюдать чувство меры, не затягивать отдых и дозировать внушение.</a:t>
            </a:r>
          </a:p>
          <a:p>
            <a:pPr indent="357188" algn="just"/>
            <a:r>
              <a:rPr lang="ru-RU" sz="2400" dirty="0">
                <a:latin typeface="Times New Roman" panose="02020603050405020304" pitchFamily="18" charset="0"/>
              </a:rPr>
              <a:t>В пособии М.И. Чистяковой представлены два комплекса: «Медвежата в берлоге», «На берегу моря».</a:t>
            </a:r>
          </a:p>
          <a:p>
            <a:pPr indent="357188" algn="just"/>
            <a:r>
              <a:rPr lang="ru-RU" sz="2400" dirty="0">
                <a:latin typeface="Times New Roman" panose="02020603050405020304" pitchFamily="18" charset="0"/>
              </a:rPr>
              <a:t>Почти каждый этюд у М.И. Чистяковой сопровождается музыкой, которая может предварять его, помогая ребенку войти в нужное эмоциональное состояние или быть фоном, усиливающим эмоции, образные представления детей, снимающим психоэмоциональное напряжение.</a:t>
            </a:r>
          </a:p>
          <a:p>
            <a:pPr indent="357188" algn="just"/>
            <a:r>
              <a:rPr lang="ru-RU" sz="2400" dirty="0">
                <a:latin typeface="Times New Roman" panose="02020603050405020304" pitchFamily="18" charset="0"/>
              </a:rPr>
              <a:t>В книге М.И. Чистяковой представлены 201 систематизированный этюд и игры, направленные как на развитие у детей различных психических функций (внимание, память, автоматизированная и выразительная моторика), так и на обучение элементам </a:t>
            </a:r>
            <a:r>
              <a:rPr lang="ru-RU" sz="2400" dirty="0" err="1">
                <a:latin typeface="Times New Roman" panose="02020603050405020304" pitchFamily="18" charset="0"/>
              </a:rPr>
              <a:t>саморасслабления</a:t>
            </a:r>
            <a:r>
              <a:rPr lang="ru-RU" sz="2400" dirty="0">
                <a:latin typeface="Times New Roman" panose="02020603050405020304" pitchFamily="18" charset="0"/>
              </a:rPr>
              <a:t> и умения выражать различные эмоциональные состояния</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29</a:t>
            </a:fld>
            <a:endParaRPr lang="ru-RU"/>
          </a:p>
        </p:txBody>
      </p:sp>
    </p:spTree>
    <p:extLst>
      <p:ext uri="{BB962C8B-B14F-4D97-AF65-F5344CB8AC3E}">
        <p14:creationId xmlns:p14="http://schemas.microsoft.com/office/powerpoint/2010/main" val="63482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524315"/>
          </a:xfrm>
          <a:prstGeom prst="rect">
            <a:avLst/>
          </a:prstGeom>
        </p:spPr>
        <p:txBody>
          <a:bodyPr wrap="square">
            <a:spAutoFit/>
          </a:bodyPr>
          <a:lstStyle/>
          <a:p>
            <a:pPr indent="357188" algn="just"/>
            <a:r>
              <a:rPr lang="ru-RU" sz="2400" dirty="0">
                <a:latin typeface="Times New Roman" panose="02020603050405020304" pitchFamily="18" charset="0"/>
              </a:rPr>
              <a:t>При колоссальном ритме жизни </a:t>
            </a:r>
            <a:r>
              <a:rPr lang="ru-RU" sz="2400" dirty="0" smtClean="0">
                <a:latin typeface="Times New Roman" panose="02020603050405020304" pitchFamily="18" charset="0"/>
              </a:rPr>
              <a:t>все </a:t>
            </a:r>
            <a:r>
              <a:rPr lang="ru-RU" sz="2400" dirty="0">
                <a:latin typeface="Times New Roman" panose="02020603050405020304" pitchFamily="18" charset="0"/>
              </a:rPr>
              <a:t>больше и больше детей нуждаются </a:t>
            </a:r>
            <a:r>
              <a:rPr lang="ru-RU" sz="2400" dirty="0" smtClean="0">
                <a:latin typeface="Times New Roman" panose="02020603050405020304" pitchFamily="18" charset="0"/>
              </a:rPr>
              <a:t>в психологической </a:t>
            </a:r>
            <a:r>
              <a:rPr lang="ru-RU" sz="2400" dirty="0">
                <a:latin typeface="Times New Roman" panose="02020603050405020304" pitchFamily="18" charset="0"/>
              </a:rPr>
              <a:t>помощи, и чем раньше она будет оказана, тем эффективнее будет.</a:t>
            </a:r>
          </a:p>
          <a:p>
            <a:pPr indent="357188" algn="just"/>
            <a:r>
              <a:rPr lang="ru-RU" sz="2400" dirty="0">
                <a:latin typeface="Times New Roman" panose="02020603050405020304" pitchFamily="18" charset="0"/>
              </a:rPr>
              <a:t>Помощь должна оказываться уже в дошкольном детстве и это доказал не </a:t>
            </a:r>
            <a:r>
              <a:rPr lang="ru-RU" sz="2400" dirty="0" smtClean="0">
                <a:latin typeface="Times New Roman" panose="02020603050405020304" pitchFamily="18" charset="0"/>
              </a:rPr>
              <a:t>один учёный. </a:t>
            </a:r>
            <a:r>
              <a:rPr lang="ru-RU" sz="2400" dirty="0">
                <a:latin typeface="Times New Roman" panose="02020603050405020304" pitchFamily="18" charset="0"/>
              </a:rPr>
              <a:t>Поэтому, очень важно, чтобы в дошкольном учреждении </a:t>
            </a:r>
            <a:r>
              <a:rPr lang="ru-RU" sz="2400" dirty="0" smtClean="0">
                <a:latin typeface="Times New Roman" panose="02020603050405020304" pitchFamily="18" charset="0"/>
              </a:rPr>
              <a:t>методами </a:t>
            </a:r>
            <a:r>
              <a:rPr lang="ru-RU" sz="2400" dirty="0" err="1" smtClean="0">
                <a:latin typeface="Times New Roman" panose="02020603050405020304" pitchFamily="18" charset="0"/>
              </a:rPr>
              <a:t>психопрофилактики</a:t>
            </a:r>
            <a:r>
              <a:rPr lang="ru-RU" sz="2400" dirty="0" smtClean="0">
                <a:latin typeface="Times New Roman" panose="02020603050405020304" pitchFamily="18" charset="0"/>
              </a:rPr>
              <a:t> </a:t>
            </a:r>
            <a:r>
              <a:rPr lang="ru-RU" sz="2400" dirty="0">
                <a:latin typeface="Times New Roman" panose="02020603050405020304" pitchFamily="18" charset="0"/>
              </a:rPr>
              <a:t>и </a:t>
            </a:r>
            <a:r>
              <a:rPr lang="ru-RU" sz="2400" dirty="0" err="1">
                <a:latin typeface="Times New Roman" panose="02020603050405020304" pitchFamily="18" charset="0"/>
              </a:rPr>
              <a:t>психокоррекции</a:t>
            </a:r>
            <a:r>
              <a:rPr lang="ru-RU" sz="2400" dirty="0">
                <a:latin typeface="Times New Roman" panose="02020603050405020304" pitchFamily="18" charset="0"/>
              </a:rPr>
              <a:t> владели не только педагоги-психологи, но </a:t>
            </a:r>
            <a:r>
              <a:rPr lang="ru-RU" sz="2400" dirty="0" smtClean="0">
                <a:latin typeface="Times New Roman" panose="02020603050405020304" pitchFamily="18" charset="0"/>
              </a:rPr>
              <a:t>и воспитатели </a:t>
            </a:r>
            <a:r>
              <a:rPr lang="ru-RU" sz="2400" dirty="0">
                <a:latin typeface="Times New Roman" panose="02020603050405020304" pitchFamily="18" charset="0"/>
              </a:rPr>
              <a:t>и использовали их в своей повседневной работе с детьми, учитывая </a:t>
            </a:r>
            <a:r>
              <a:rPr lang="ru-RU" sz="2400" dirty="0" smtClean="0">
                <a:latin typeface="Times New Roman" panose="02020603050405020304" pitchFamily="18" charset="0"/>
              </a:rPr>
              <a:t>их индивидуальные </a:t>
            </a:r>
            <a:r>
              <a:rPr lang="ru-RU" sz="2400" dirty="0">
                <a:latin typeface="Times New Roman" panose="02020603050405020304" pitchFamily="18" charset="0"/>
              </a:rPr>
              <a:t>особенности и проблемы.</a:t>
            </a:r>
          </a:p>
          <a:p>
            <a:pPr indent="357188" algn="just"/>
            <a:r>
              <a:rPr lang="ru-RU" sz="2400" b="1" i="1" dirty="0" err="1" smtClean="0">
                <a:latin typeface="Times New Roman" panose="02020603050405020304" pitchFamily="18" charset="0"/>
              </a:rPr>
              <a:t>Психогимнастика</a:t>
            </a:r>
            <a:r>
              <a:rPr lang="ru-RU" sz="2400" b="1" i="1" dirty="0" smtClean="0">
                <a:latin typeface="Times New Roman" panose="02020603050405020304" pitchFamily="18" charset="0"/>
              </a:rPr>
              <a:t> </a:t>
            </a:r>
            <a:r>
              <a:rPr lang="ru-RU" sz="2400" b="1" i="1" dirty="0">
                <a:latin typeface="Times New Roman" panose="02020603050405020304" pitchFamily="18" charset="0"/>
              </a:rPr>
              <a:t>позволяет </a:t>
            </a:r>
            <a:endParaRPr lang="ru-RU" sz="2400" b="1" i="1"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корректировать </a:t>
            </a:r>
            <a:r>
              <a:rPr lang="ru-RU" sz="2400" dirty="0">
                <a:latin typeface="Times New Roman" panose="02020603050405020304" pitchFamily="18" charset="0"/>
              </a:rPr>
              <a:t>детское поведение,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выровнять </a:t>
            </a:r>
            <a:r>
              <a:rPr lang="ru-RU" sz="2400" dirty="0">
                <a:latin typeface="Times New Roman" panose="02020603050405020304" pitchFamily="18" charset="0"/>
              </a:rPr>
              <a:t>эмоциональное состояние,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снять напряжение.</a:t>
            </a:r>
            <a:endParaRPr lang="ru-RU" sz="2400" dirty="0">
              <a:latin typeface="Times New Roman" panose="02020603050405020304" pitchFamily="18" charset="0"/>
            </a:endParaRPr>
          </a:p>
          <a:p>
            <a:pPr indent="357188" algn="just"/>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3</a:t>
            </a:fld>
            <a:endParaRPr lang="ru-RU"/>
          </a:p>
        </p:txBody>
      </p:sp>
    </p:spTree>
    <p:extLst>
      <p:ext uri="{BB962C8B-B14F-4D97-AF65-F5344CB8AC3E}">
        <p14:creationId xmlns:p14="http://schemas.microsoft.com/office/powerpoint/2010/main" val="1841033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Кроме </a:t>
            </a:r>
            <a:r>
              <a:rPr lang="ru-RU" sz="2400" dirty="0">
                <a:latin typeface="Times New Roman" panose="02020603050405020304" pitchFamily="18" charset="0"/>
              </a:rPr>
              <a:t>этюдов и </a:t>
            </a:r>
            <a:r>
              <a:rPr lang="ru-RU" sz="2400" dirty="0" smtClean="0">
                <a:latin typeface="Times New Roman" panose="02020603050405020304" pitchFamily="18" charset="0"/>
              </a:rPr>
              <a:t>игр </a:t>
            </a:r>
            <a:r>
              <a:rPr lang="ru-RU" sz="2400" dirty="0">
                <a:latin typeface="Times New Roman" panose="02020603050405020304" pitchFamily="18" charset="0"/>
              </a:rPr>
              <a:t>М.И. Чистякова предлагает использовать такой прием, как сочинение историй, в основе которых лежат актуальные проблемы детей. О том, как сочинять такие истории, и конкретное их содержание можно найти в книге Дорис </a:t>
            </a:r>
            <a:r>
              <a:rPr lang="ru-RU" sz="2400" dirty="0" err="1">
                <a:latin typeface="Times New Roman" panose="02020603050405020304" pitchFamily="18" charset="0"/>
              </a:rPr>
              <a:t>Бретт</a:t>
            </a:r>
            <a:r>
              <a:rPr lang="ru-RU" sz="2400" dirty="0">
                <a:latin typeface="Times New Roman" panose="02020603050405020304" pitchFamily="18" charset="0"/>
              </a:rPr>
              <a:t> «Жила-была девочка, похожая на тебя... Психотерапевтические истории для детей» (1996).</a:t>
            </a:r>
          </a:p>
          <a:p>
            <a:pPr indent="357188" algn="just"/>
            <a:r>
              <a:rPr lang="ru-RU" sz="2400" dirty="0">
                <a:latin typeface="Times New Roman" panose="02020603050405020304" pitchFamily="18" charset="0"/>
              </a:rPr>
              <a:t>Взрослый начинает историю, а дети ее продолжают. Взрослый помогает им связками: «однажды», «далеко-далеко», «давным-давно», «а потом что было», «чем закончилось», он вводит в повествование более «здоровые» способы адаптации и разрешения конфликтов, чем те, что были предложены детьми.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Юмор </a:t>
            </a:r>
            <a:r>
              <a:rPr lang="ru-RU" sz="2400" dirty="0">
                <a:latin typeface="Times New Roman" panose="02020603050405020304" pitchFamily="18" charset="0"/>
              </a:rPr>
              <a:t>и </a:t>
            </a:r>
            <a:r>
              <a:rPr lang="ru-RU" sz="2400" dirty="0" err="1">
                <a:latin typeface="Times New Roman" panose="02020603050405020304" pitchFamily="18" charset="0"/>
              </a:rPr>
              <a:t>театрализованность</a:t>
            </a:r>
            <a:r>
              <a:rPr lang="ru-RU" sz="2400" dirty="0">
                <a:latin typeface="Times New Roman" panose="02020603050405020304" pitchFamily="18" charset="0"/>
              </a:rPr>
              <a:t> повышают заинтересованность и удовольствие, получаемое ребенком.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В </a:t>
            </a:r>
            <a:r>
              <a:rPr lang="ru-RU" sz="2400" dirty="0">
                <a:latin typeface="Times New Roman" panose="02020603050405020304" pitchFamily="18" charset="0"/>
              </a:rPr>
              <a:t>конце каждой истории дети придумывают для нее заглавие, помогающее психологу или педагогу выделить наиболее важный аспект истории.</a:t>
            </a:r>
          </a:p>
          <a:p>
            <a:pPr indent="357188" algn="just"/>
            <a:r>
              <a:rPr lang="ru-RU" sz="2400" dirty="0">
                <a:latin typeface="Times New Roman" panose="02020603050405020304" pitchFamily="18" charset="0"/>
              </a:rPr>
              <a:t>В занятиях по методу М.И. Чистяковой широко используются элементы </a:t>
            </a:r>
            <a:r>
              <a:rPr lang="ru-RU" sz="2400" dirty="0" err="1">
                <a:latin typeface="Times New Roman" panose="02020603050405020304" pitchFamily="18" charset="0"/>
              </a:rPr>
              <a:t>изотерапии</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indent="357188" algn="just"/>
            <a:endParaRPr lang="ru-RU" sz="2400" dirty="0" smtClean="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30</a:t>
            </a:fld>
            <a:endParaRPr lang="ru-RU"/>
          </a:p>
        </p:txBody>
      </p:sp>
    </p:spTree>
    <p:extLst>
      <p:ext uri="{BB962C8B-B14F-4D97-AF65-F5344CB8AC3E}">
        <p14:creationId xmlns:p14="http://schemas.microsoft.com/office/powerpoint/2010/main" val="1612118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smtClean="0">
                <a:latin typeface="Times New Roman" panose="02020603050405020304" pitchFamily="18" charset="0"/>
              </a:rPr>
              <a:t>Дети </a:t>
            </a:r>
            <a:r>
              <a:rPr lang="ru-RU" sz="2400" dirty="0">
                <a:latin typeface="Times New Roman" panose="02020603050405020304" pitchFamily="18" charset="0"/>
              </a:rPr>
              <a:t>могут раскрашивать лицо изображаемого человека или фон вокруг него в тот цвет, с которым у них ассоциируется то или иное эмоциональное состояние.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Тематическое </a:t>
            </a:r>
            <a:r>
              <a:rPr lang="ru-RU" sz="2400" dirty="0">
                <a:latin typeface="Times New Roman" panose="02020603050405020304" pitchFamily="18" charset="0"/>
              </a:rPr>
              <a:t>рисование хорошо сочетается с мимическими и пантомимическими этюдами, что приводит к </a:t>
            </a:r>
            <a:r>
              <a:rPr lang="ru-RU" sz="2400" dirty="0" err="1">
                <a:latin typeface="Times New Roman" panose="02020603050405020304" pitchFamily="18" charset="0"/>
              </a:rPr>
              <a:t>взаимоусилению</a:t>
            </a:r>
            <a:r>
              <a:rPr lang="ru-RU" sz="2400" dirty="0">
                <a:latin typeface="Times New Roman" panose="02020603050405020304" pitchFamily="18" charset="0"/>
              </a:rPr>
              <a:t> влияния на ребенка и той и другой деятельности, что, в свою очередь, ведет к улучшению его общения со сверстниками.</a:t>
            </a:r>
          </a:p>
          <a:p>
            <a:pPr indent="357188" algn="just"/>
            <a:r>
              <a:rPr lang="ru-RU" sz="2400" dirty="0">
                <a:latin typeface="Times New Roman" panose="02020603050405020304" pitchFamily="18" charset="0"/>
              </a:rPr>
              <a:t>Наглядность в виде пиктограмм, разрезных шаблонов-пиктограмм, условных фигурок-</a:t>
            </a:r>
            <a:r>
              <a:rPr lang="ru-RU" sz="2400" dirty="0" err="1">
                <a:latin typeface="Times New Roman" panose="02020603050405020304" pitchFamily="18" charset="0"/>
              </a:rPr>
              <a:t>скелетиков</a:t>
            </a:r>
            <a:r>
              <a:rPr lang="ru-RU" sz="2400" dirty="0">
                <a:latin typeface="Times New Roman" panose="02020603050405020304" pitchFamily="18" charset="0"/>
              </a:rPr>
              <a:t>, изображающих различные позы, фотографий с изображением различных эмоциональных состояний и состояния напряжения и расслабления в мышцах используется для тренировки умения распознавать эмоциональное состояние по мимике и </a:t>
            </a:r>
            <a:r>
              <a:rPr lang="ru-RU" sz="2400" dirty="0" err="1">
                <a:latin typeface="Times New Roman" panose="02020603050405020304" pitchFamily="18" charset="0"/>
              </a:rPr>
              <a:t>панномимике</a:t>
            </a:r>
            <a:r>
              <a:rPr lang="ru-RU" sz="2400" dirty="0">
                <a:latin typeface="Times New Roman" panose="02020603050405020304" pitchFamily="18" charset="0"/>
              </a:rPr>
              <a:t>.</a:t>
            </a:r>
          </a:p>
          <a:p>
            <a:pPr indent="357188" algn="just"/>
            <a:r>
              <a:rPr lang="ru-RU" sz="2400" dirty="0">
                <a:latin typeface="Times New Roman" panose="02020603050405020304" pitchFamily="18" charset="0"/>
              </a:rPr>
              <a:t>Кандидат психологических наук, психотехник Г. </a:t>
            </a:r>
            <a:r>
              <a:rPr lang="ru-RU" sz="2400" dirty="0" err="1">
                <a:latin typeface="Times New Roman" panose="02020603050405020304" pitchFamily="18" charset="0"/>
              </a:rPr>
              <a:t>Бардиер</a:t>
            </a:r>
            <a:r>
              <a:rPr lang="ru-RU" sz="2400" dirty="0">
                <a:latin typeface="Times New Roman" panose="02020603050405020304" pitchFamily="18" charset="0"/>
              </a:rPr>
              <a:t>, психолог-диагност И. </a:t>
            </a:r>
            <a:r>
              <a:rPr lang="ru-RU" sz="2400" dirty="0" err="1">
                <a:latin typeface="Times New Roman" panose="02020603050405020304" pitchFamily="18" charset="0"/>
              </a:rPr>
              <a:t>Ромазан</a:t>
            </a:r>
            <a:r>
              <a:rPr lang="ru-RU" sz="2400" dirty="0">
                <a:latin typeface="Times New Roman" panose="02020603050405020304" pitchFamily="18" charset="0"/>
              </a:rPr>
              <a:t>, практический психолог, психотерапевт Т. Чередникова из Санкт-Петербурга разработали другое направление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a:t>
            </a:r>
            <a:endParaRPr lang="ru-RU" sz="2400" dirty="0" smtClean="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31</a:t>
            </a:fld>
            <a:endParaRPr lang="ru-RU"/>
          </a:p>
        </p:txBody>
      </p:sp>
    </p:spTree>
    <p:extLst>
      <p:ext uri="{BB962C8B-B14F-4D97-AF65-F5344CB8AC3E}">
        <p14:creationId xmlns:p14="http://schemas.microsoft.com/office/powerpoint/2010/main" val="1351485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840657"/>
            <a:ext cx="6537534" cy="5262979"/>
          </a:xfrm>
          <a:prstGeom prst="rect">
            <a:avLst/>
          </a:prstGeom>
        </p:spPr>
        <p:txBody>
          <a:bodyPr wrap="square">
            <a:spAutoFit/>
          </a:bodyPr>
          <a:lstStyle/>
          <a:p>
            <a:pPr indent="357188" algn="just"/>
            <a:r>
              <a:rPr lang="ru-RU" sz="2400" dirty="0" smtClean="0">
                <a:latin typeface="Times New Roman" panose="02020603050405020304" pitchFamily="18" charset="0"/>
              </a:rPr>
              <a:t>В </a:t>
            </a:r>
            <a:r>
              <a:rPr lang="ru-RU" sz="2400" dirty="0">
                <a:latin typeface="Times New Roman" panose="02020603050405020304" pitchFamily="18" charset="0"/>
              </a:rPr>
              <a:t>своей книге «Я хочу!» Психологическое сопровождение естественного развития маленьких детей» они представили методику организации занятий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три полных конспекта («Игры гномиков», «Магазин игрушек», «Встреча с Бабой Ягой») и три схемы занятий («Цирк», «Зоопарк», «Дождевые червячки»), которые можно использовать в работе с детьми, начиная с трехлетнего возраста.          </a:t>
            </a:r>
          </a:p>
          <a:p>
            <a:pPr indent="357188" algn="just"/>
            <a:r>
              <a:rPr lang="ru-RU" sz="2400" dirty="0">
                <a:latin typeface="Times New Roman" panose="02020603050405020304" pitchFamily="18" charset="0"/>
              </a:rPr>
              <a:t>В данном пособии разработки авторов методики дополнены семнадцатью конспектами занятий и сгруппированы в комплект.</a:t>
            </a:r>
          </a:p>
          <a:p>
            <a:pPr indent="357188" algn="just"/>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32</a:t>
            </a:fld>
            <a:endParaRPr lang="ru-RU"/>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38" t="15290" r="58000" b="6517"/>
          <a:stretch/>
        </p:blipFill>
        <p:spPr bwMode="auto">
          <a:xfrm>
            <a:off x="7521678" y="324234"/>
            <a:ext cx="3908322" cy="616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829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893647"/>
          </a:xfrm>
          <a:prstGeom prst="rect">
            <a:avLst/>
          </a:prstGeom>
        </p:spPr>
        <p:txBody>
          <a:bodyPr wrap="square">
            <a:spAutoFit/>
          </a:bodyPr>
          <a:lstStyle/>
          <a:p>
            <a:pPr indent="357188" algn="just"/>
            <a:r>
              <a:rPr lang="ru-RU" sz="2400" dirty="0">
                <a:latin typeface="Times New Roman" panose="02020603050405020304" pitchFamily="18" charset="0"/>
              </a:rPr>
              <a:t>Комплект данных занятий может использоваться автономно или в сочетании с конспектами по М. И. Чистяковой в зависимости от состава группы детей, полностью или частично (20-15-10 занятий).</a:t>
            </a:r>
          </a:p>
          <a:p>
            <a:pPr indent="357188" algn="just"/>
            <a:endParaRPr lang="ru-RU" sz="2400" b="1" i="1" dirty="0" smtClean="0">
              <a:latin typeface="Times New Roman" panose="02020603050405020304" pitchFamily="18" charset="0"/>
            </a:endParaRPr>
          </a:p>
          <a:p>
            <a:pPr indent="357188" algn="just"/>
            <a:r>
              <a:rPr lang="ru-RU" sz="2400" b="1" i="1" dirty="0" smtClean="0">
                <a:latin typeface="Times New Roman" panose="02020603050405020304" pitchFamily="18" charset="0"/>
              </a:rPr>
              <a:t>По </a:t>
            </a:r>
            <a:r>
              <a:rPr lang="ru-RU" sz="2400" b="1" i="1" dirty="0">
                <a:latin typeface="Times New Roman" panose="02020603050405020304" pitchFamily="18" charset="0"/>
              </a:rPr>
              <a:t>методике Г. </a:t>
            </a:r>
            <a:r>
              <a:rPr lang="ru-RU" sz="2400" b="1" i="1" dirty="0" err="1" smtClean="0">
                <a:latin typeface="Times New Roman" panose="02020603050405020304" pitchFamily="18" charset="0"/>
              </a:rPr>
              <a:t>Бардиера</a:t>
            </a:r>
            <a:r>
              <a:rPr lang="ru-RU" sz="2400" b="1" i="1" dirty="0" smtClean="0">
                <a:latin typeface="Times New Roman" panose="02020603050405020304" pitchFamily="18" charset="0"/>
              </a:rPr>
              <a:t>, И</a:t>
            </a:r>
            <a:r>
              <a:rPr lang="ru-RU" sz="2400" b="1" i="1" dirty="0">
                <a:latin typeface="Times New Roman" panose="02020603050405020304" pitchFamily="18" charset="0"/>
              </a:rPr>
              <a:t>. </a:t>
            </a:r>
            <a:r>
              <a:rPr lang="ru-RU" sz="2400" b="1" i="1" dirty="0" err="1" smtClean="0">
                <a:latin typeface="Times New Roman" panose="02020603050405020304" pitchFamily="18" charset="0"/>
              </a:rPr>
              <a:t>Ромазана</a:t>
            </a:r>
            <a:r>
              <a:rPr lang="ru-RU" sz="2400" b="1" i="1" dirty="0" smtClean="0">
                <a:latin typeface="Times New Roman" panose="02020603050405020304" pitchFamily="18" charset="0"/>
              </a:rPr>
              <a:t>, Т</a:t>
            </a:r>
            <a:r>
              <a:rPr lang="ru-RU" sz="2400" b="1" i="1" dirty="0">
                <a:latin typeface="Times New Roman" panose="02020603050405020304" pitchFamily="18" charset="0"/>
              </a:rPr>
              <a:t>. </a:t>
            </a:r>
            <a:r>
              <a:rPr lang="ru-RU" sz="2400" b="1" i="1" dirty="0" smtClean="0">
                <a:latin typeface="Times New Roman" panose="02020603050405020304" pitchFamily="18" charset="0"/>
              </a:rPr>
              <a:t>Чередниковой </a:t>
            </a:r>
            <a:r>
              <a:rPr lang="ru-RU" sz="2400" b="1" i="1" dirty="0">
                <a:latin typeface="Times New Roman" panose="02020603050405020304" pitchFamily="18" charset="0"/>
              </a:rPr>
              <a:t>цели психологической работы с детьми следующие:</a:t>
            </a:r>
          </a:p>
          <a:p>
            <a:pPr indent="357188" algn="just"/>
            <a:r>
              <a:rPr lang="ru-RU" sz="2400" dirty="0">
                <a:latin typeface="Times New Roman" panose="02020603050405020304" pitchFamily="18" charset="0"/>
              </a:rPr>
              <a:t>1. Сохранить естественные механизмы развития ребенка, сделать все для того, чтобы предотвратить всякое возможное их искажение и торможение.</a:t>
            </a:r>
          </a:p>
          <a:p>
            <a:pPr indent="357188" algn="just"/>
            <a:r>
              <a:rPr lang="ru-RU" sz="2400" dirty="0">
                <a:latin typeface="Times New Roman" panose="02020603050405020304" pitchFamily="18" charset="0"/>
              </a:rPr>
              <a:t>2. Составлять программы работы с детьми так, чтобы при сохранении цели того или иного занятия можно было варьировать всем остальным материалом, заданиями, инструкциями, временем, местом проведения занятий.</a:t>
            </a:r>
          </a:p>
          <a:p>
            <a:pPr indent="357188" algn="just"/>
            <a:r>
              <a:rPr lang="ru-RU" sz="2400" dirty="0">
                <a:latin typeface="Times New Roman" panose="02020603050405020304" pitchFamily="18" charset="0"/>
              </a:rPr>
              <a:t>3. Сопровождать и будить ростки самостоятельности ребенка, стараясь не управлять им, не обязывать его, не ограничивать его фантазию, не подавлять</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33</a:t>
            </a:fld>
            <a:endParaRPr lang="ru-RU"/>
          </a:p>
        </p:txBody>
      </p:sp>
    </p:spTree>
    <p:extLst>
      <p:ext uri="{BB962C8B-B14F-4D97-AF65-F5344CB8AC3E}">
        <p14:creationId xmlns:p14="http://schemas.microsoft.com/office/powerpoint/2010/main" val="2967428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370975"/>
          </a:xfrm>
          <a:prstGeom prst="rect">
            <a:avLst/>
          </a:prstGeom>
        </p:spPr>
        <p:txBody>
          <a:bodyPr wrap="square">
            <a:spAutoFit/>
          </a:bodyPr>
          <a:lstStyle/>
          <a:p>
            <a:pPr indent="357188" algn="just"/>
            <a:r>
              <a:rPr lang="ru-RU" sz="2400" b="1" i="1" dirty="0" smtClean="0">
                <a:latin typeface="Times New Roman" panose="02020603050405020304" pitchFamily="18" charset="0"/>
              </a:rPr>
              <a:t>Специфика </a:t>
            </a:r>
            <a:r>
              <a:rPr lang="ru-RU" sz="2400" b="1" i="1" dirty="0">
                <a:latin typeface="Times New Roman" panose="02020603050405020304" pitchFamily="18" charset="0"/>
              </a:rPr>
              <a:t>организации занятий.</a:t>
            </a:r>
          </a:p>
          <a:p>
            <a:pPr indent="357188" algn="just"/>
            <a:r>
              <a:rPr lang="ru-RU" sz="2400" dirty="0">
                <a:latin typeface="Times New Roman" panose="02020603050405020304" pitchFamily="18" charset="0"/>
              </a:rPr>
              <a:t>1. Каждое упражнение включает в деятельность фантазию (мысли, образы), чувства (эмоции), движения ребенка так, чтобы через механизм их функционального единства ребенок учился произвольно воздействовать на каждый из элементов этой триады.</a:t>
            </a:r>
          </a:p>
          <a:p>
            <a:pPr indent="357188" algn="just"/>
            <a:r>
              <a:rPr lang="ru-RU" sz="2400" dirty="0">
                <a:latin typeface="Times New Roman" panose="02020603050405020304" pitchFamily="18" charset="0"/>
              </a:rPr>
              <a:t>2. Все занятие строится на сюжетно-ролевом содержании.</a:t>
            </a:r>
          </a:p>
          <a:p>
            <a:pPr indent="357188" algn="just"/>
            <a:r>
              <a:rPr lang="ru-RU" sz="2400" dirty="0" smtClean="0">
                <a:latin typeface="Times New Roman" panose="02020603050405020304" pitchFamily="18" charset="0"/>
              </a:rPr>
              <a:t>3. Все </a:t>
            </a:r>
            <a:r>
              <a:rPr lang="ru-RU" sz="2400" dirty="0">
                <a:latin typeface="Times New Roman" panose="02020603050405020304" pitchFamily="18" charset="0"/>
              </a:rPr>
              <a:t>предметы и события должны быть воображаемыми. Это облегчает тренировку внутреннего внимания детей.</a:t>
            </a:r>
          </a:p>
          <a:p>
            <a:pPr indent="357188" algn="just"/>
            <a:r>
              <a:rPr lang="ru-RU" sz="2400" dirty="0">
                <a:latin typeface="Times New Roman" panose="02020603050405020304" pitchFamily="18" charset="0"/>
              </a:rPr>
              <a:t>4. Занятия можно проводить для детей, начиная с трехлетнего возраста, изменяя тему, сложность задач.</a:t>
            </a:r>
          </a:p>
          <a:p>
            <a:pPr indent="357188" algn="just"/>
            <a:r>
              <a:rPr lang="ru-RU" sz="2400" dirty="0">
                <a:latin typeface="Times New Roman" panose="02020603050405020304" pitchFamily="18" charset="0"/>
              </a:rPr>
              <a:t>5. В структуру занятия входят: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разминка</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гимнастика</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эмоции</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общение</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поведение</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завершение</a:t>
            </a:r>
            <a:r>
              <a:rPr lang="ru-RU" sz="2400" dirty="0">
                <a:latin typeface="Times New Roman" panose="02020603050405020304" pitchFamily="18" charset="0"/>
              </a:rPr>
              <a:t>.</a:t>
            </a:r>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34</a:t>
            </a:fld>
            <a:endParaRPr lang="ru-RU"/>
          </a:p>
        </p:txBody>
      </p:sp>
    </p:spTree>
    <p:extLst>
      <p:ext uri="{BB962C8B-B14F-4D97-AF65-F5344CB8AC3E}">
        <p14:creationId xmlns:p14="http://schemas.microsoft.com/office/powerpoint/2010/main" val="109693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ctr"/>
            <a:r>
              <a:rPr lang="ru-RU" sz="2400" b="1" i="1" dirty="0">
                <a:latin typeface="Times New Roman" panose="02020603050405020304" pitchFamily="18" charset="0"/>
              </a:rPr>
              <a:t>Структура занятия:</a:t>
            </a:r>
          </a:p>
          <a:p>
            <a:pPr indent="357188" algn="just"/>
            <a:r>
              <a:rPr lang="ru-RU" sz="2400" i="1" dirty="0" smtClean="0">
                <a:latin typeface="Times New Roman" panose="02020603050405020304" pitchFamily="18" charset="0"/>
              </a:rPr>
              <a:t>1 этап. Разминка</a:t>
            </a:r>
            <a:r>
              <a:rPr lang="ru-RU" sz="2400" i="1" dirty="0">
                <a:latin typeface="Times New Roman" panose="02020603050405020304" pitchFamily="18" charset="0"/>
              </a:rPr>
              <a:t>.</a:t>
            </a:r>
          </a:p>
          <a:p>
            <a:pPr indent="357188" algn="just"/>
            <a:r>
              <a:rPr lang="ru-RU" sz="2400" dirty="0">
                <a:latin typeface="Times New Roman" panose="02020603050405020304" pitchFamily="18" charset="0"/>
              </a:rPr>
              <a:t>Задачи: сбросить интенсивность физического и психического напряжения, нормализовать мышечный тонус, привлечь внимание и интерес ребенка к совместному занятию, настроить детей на активную работу и контакт друг с другом.</a:t>
            </a:r>
          </a:p>
          <a:p>
            <a:pPr indent="357188" algn="just"/>
            <a:r>
              <a:rPr lang="ru-RU" sz="2400" dirty="0">
                <a:latin typeface="Times New Roman" panose="02020603050405020304" pitchFamily="18" charset="0"/>
              </a:rPr>
              <a:t>Содержание: несколько упражнений-игр на внимание и подвижная игра.</a:t>
            </a:r>
          </a:p>
          <a:p>
            <a:pPr indent="357188" algn="just"/>
            <a:r>
              <a:rPr lang="ru-RU" sz="2400" dirty="0">
                <a:latin typeface="Times New Roman" panose="02020603050405020304" pitchFamily="18" charset="0"/>
              </a:rPr>
              <a:t>Упражнения-игры на внимание должны быть разнообразны по форме и характеру. Например; «Что изменилось в этой комнате?», «Какие звуки ты различаешь на улице, в соседнем помещении?», «Угадай, кто позвал?», «Кто к тебе прикоснулся?», «Кто крепче пожал руку?», «Какой предмет самый большой, теплый, шершавый?», «У кого из детей белые носочки?», «Кто самый веселый, грустный?» и др. Подвижная игра должна быть направлена на общую деятельность, совместные движения, контакт.</a:t>
            </a:r>
          </a:p>
          <a:p>
            <a:pPr indent="357188" algn="just"/>
            <a:r>
              <a:rPr lang="ru-RU" sz="2400" dirty="0">
                <a:latin typeface="Times New Roman" panose="02020603050405020304" pitchFamily="18" charset="0"/>
              </a:rPr>
              <a:t>Время разминки примерно </a:t>
            </a:r>
            <a:r>
              <a:rPr lang="ru-RU" sz="2400" dirty="0" smtClean="0">
                <a:latin typeface="Times New Roman" panose="02020603050405020304" pitchFamily="18" charset="0"/>
              </a:rPr>
              <a:t>5-6 </a:t>
            </a:r>
            <a:r>
              <a:rPr lang="ru-RU" sz="2400" dirty="0">
                <a:latin typeface="Times New Roman" panose="02020603050405020304" pitchFamily="18" charset="0"/>
              </a:rPr>
              <a:t>минут.</a:t>
            </a:r>
          </a:p>
          <a:p>
            <a:pPr indent="357188" algn="just"/>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35</a:t>
            </a:fld>
            <a:endParaRPr lang="ru-RU"/>
          </a:p>
        </p:txBody>
      </p:sp>
    </p:spTree>
    <p:extLst>
      <p:ext uri="{BB962C8B-B14F-4D97-AF65-F5344CB8AC3E}">
        <p14:creationId xmlns:p14="http://schemas.microsoft.com/office/powerpoint/2010/main" val="250443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i="1" dirty="0" smtClean="0">
                <a:latin typeface="Times New Roman" panose="02020603050405020304" pitchFamily="18" charset="0"/>
              </a:rPr>
              <a:t>2 этап. Гимнастика</a:t>
            </a:r>
            <a:r>
              <a:rPr lang="ru-RU" sz="2400" i="1" dirty="0">
                <a:latin typeface="Times New Roman" panose="02020603050405020304" pitchFamily="18" charset="0"/>
              </a:rPr>
              <a:t>.</a:t>
            </a:r>
          </a:p>
          <a:p>
            <a:pPr indent="357188" algn="just"/>
            <a:r>
              <a:rPr lang="ru-RU" sz="2400" dirty="0">
                <a:latin typeface="Times New Roman" panose="02020603050405020304" pitchFamily="18" charset="0"/>
              </a:rPr>
              <a:t>Задачи: </a:t>
            </a:r>
          </a:p>
          <a:p>
            <a:pPr marL="342900" indent="-342900" algn="just">
              <a:buFont typeface="Wingdings" pitchFamily="2" charset="2"/>
              <a:buChar char="ü"/>
            </a:pPr>
            <a:r>
              <a:rPr lang="ru-RU" sz="2400" dirty="0" smtClean="0">
                <a:latin typeface="Times New Roman" panose="02020603050405020304" pitchFamily="18" charset="0"/>
              </a:rPr>
              <a:t>дать </a:t>
            </a:r>
            <a:r>
              <a:rPr lang="ru-RU" sz="2400" dirty="0">
                <a:latin typeface="Times New Roman" panose="02020603050405020304" pitchFamily="18" charset="0"/>
              </a:rPr>
              <a:t>ребенку возможность испытать разнообразные мышечные нагрузки путем подражательного повторения движений и действий педагога;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тренировать </a:t>
            </a:r>
            <a:r>
              <a:rPr lang="ru-RU" sz="2400" dirty="0">
                <a:latin typeface="Times New Roman" panose="02020603050405020304" pitchFamily="18" charset="0"/>
              </a:rPr>
              <a:t>ребенка в направлении и задержании внимания на своих ощущениях, научить различать и сравнивать их;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тренировать </a:t>
            </a:r>
            <a:r>
              <a:rPr lang="ru-RU" sz="2400" dirty="0">
                <a:latin typeface="Times New Roman" panose="02020603050405020304" pitchFamily="18" charset="0"/>
              </a:rPr>
              <a:t>ребенка в определении характера физических движений, сопровождаемых различными мышечными </a:t>
            </a:r>
            <a:r>
              <a:rPr lang="ru-RU" sz="2400" dirty="0" smtClean="0">
                <a:latin typeface="Times New Roman" panose="02020603050405020304" pitchFamily="18" charset="0"/>
              </a:rPr>
              <a:t>ощущениями;</a:t>
            </a:r>
          </a:p>
          <a:p>
            <a:pPr marL="342900" indent="-342900" algn="just">
              <a:buFont typeface="Wingdings" pitchFamily="2" charset="2"/>
              <a:buChar char="ü"/>
            </a:pPr>
            <a:r>
              <a:rPr lang="ru-RU" sz="2400" dirty="0" smtClean="0">
                <a:latin typeface="Times New Roman" panose="02020603050405020304" pitchFamily="18" charset="0"/>
              </a:rPr>
              <a:t>тренировать </a:t>
            </a:r>
            <a:r>
              <a:rPr lang="ru-RU" sz="2400" dirty="0">
                <a:latin typeface="Times New Roman" panose="02020603050405020304" pitchFamily="18" charset="0"/>
              </a:rPr>
              <a:t>ребенка в изменении характера своих движений, опираясь на контроль мышечных ощущений и работу воображения и чувств.</a:t>
            </a:r>
          </a:p>
          <a:p>
            <a:pPr indent="357188" algn="just"/>
            <a:r>
              <a:rPr lang="ru-RU" sz="2400" dirty="0">
                <a:latin typeface="Times New Roman" panose="02020603050405020304" pitchFamily="18" charset="0"/>
              </a:rPr>
              <a:t>Любое физическое движение в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выражает какой-либо образ фантазии, насыщенный эмоциональным содержанием, тем самым объединяется деятельность психических функций </a:t>
            </a:r>
            <a:r>
              <a:rPr lang="ru-RU" sz="2400" dirty="0" smtClean="0">
                <a:latin typeface="Times New Roman" panose="02020603050405020304" pitchFamily="18" charset="0"/>
              </a:rPr>
              <a:t>– мышления, </a:t>
            </a:r>
            <a:r>
              <a:rPr lang="ru-RU" sz="2400" dirty="0">
                <a:latin typeface="Times New Roman" panose="02020603050405020304" pitchFamily="18" charset="0"/>
              </a:rPr>
              <a:t>эмоций, движения, а с помощью комментариев педагога подключается еще внутреннее внимание детей к этим процессам.</a:t>
            </a:r>
          </a:p>
          <a:p>
            <a:pPr indent="357188" algn="just"/>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36</a:t>
            </a:fld>
            <a:endParaRPr lang="ru-RU"/>
          </a:p>
        </p:txBody>
      </p:sp>
    </p:spTree>
    <p:extLst>
      <p:ext uri="{BB962C8B-B14F-4D97-AF65-F5344CB8AC3E}">
        <p14:creationId xmlns:p14="http://schemas.microsoft.com/office/powerpoint/2010/main" val="1851927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Таким </a:t>
            </a:r>
            <a:r>
              <a:rPr lang="ru-RU" sz="2400" dirty="0">
                <a:latin typeface="Times New Roman" panose="02020603050405020304" pitchFamily="18" charset="0"/>
              </a:rPr>
              <a:t>образом </a:t>
            </a:r>
            <a:r>
              <a:rPr lang="ru-RU" sz="2400" dirty="0" err="1">
                <a:latin typeface="Times New Roman" panose="02020603050405020304" pitchFamily="18" charset="0"/>
              </a:rPr>
              <a:t>психогимнастические</a:t>
            </a:r>
            <a:r>
              <a:rPr lang="ru-RU" sz="2400" dirty="0">
                <a:latin typeface="Times New Roman" panose="02020603050405020304" pitchFamily="18" charset="0"/>
              </a:rPr>
              <a:t> упражнения используют механизм психофизического функционального единства.</a:t>
            </a:r>
          </a:p>
          <a:p>
            <a:pPr indent="357188" algn="just"/>
            <a:r>
              <a:rPr lang="ru-RU" sz="2400" dirty="0">
                <a:latin typeface="Times New Roman" panose="02020603050405020304" pitchFamily="18" charset="0"/>
              </a:rPr>
              <a:t>Например, педагог говорит: «Как сильно у вас зайчики стучат на барабане! А вы чувствуете, как напряжены у них лапки? Ощущаете, какие лапки твердые, не гнутся, как палочки! Чувствуете, как напряглись у вас мышцы в кулачках, руках, даже в плечиках? А вот лицо нет! Лицо улыбается, свободное, расслабленное. И живот расслаблен. Дышит... А что еще расслаблено? Давайте еще попробуем постучать, но уже медленнее, чтобы уловить свои ощущения».</a:t>
            </a:r>
          </a:p>
          <a:p>
            <a:pPr indent="357188" algn="just"/>
            <a:r>
              <a:rPr lang="ru-RU" sz="2400" dirty="0">
                <a:latin typeface="Times New Roman" panose="02020603050405020304" pitchFamily="18" charset="0"/>
              </a:rPr>
              <a:t>Экспрессия педагога при показе упражнений необходима, она облегчает подражание, эмоционально заряжает детей.</a:t>
            </a:r>
          </a:p>
          <a:p>
            <a:pPr indent="357188" algn="just"/>
            <a:r>
              <a:rPr lang="ru-RU" sz="2400" dirty="0">
                <a:latin typeface="Times New Roman" panose="02020603050405020304" pitchFamily="18" charset="0"/>
              </a:rPr>
              <a:t>Педагог помогает уловить точность области ощущения своими прикосновениями к ребенку: взяв за руку, встряхнув – «расслаблена ли?», погладив спинку – «где напряжение?», подтолкнув, проверяя устойчивость и т.п.</a:t>
            </a:r>
          </a:p>
          <a:p>
            <a:pPr indent="357188" algn="just"/>
            <a:r>
              <a:rPr lang="ru-RU" sz="2400" dirty="0">
                <a:latin typeface="Times New Roman" panose="02020603050405020304" pitchFamily="18" charset="0"/>
              </a:rPr>
              <a:t>Образы фантазии сначала задаются педагогом, а затем свободно развиваются воображением каждого ребенка</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37</a:t>
            </a:fld>
            <a:endParaRPr lang="ru-RU"/>
          </a:p>
        </p:txBody>
      </p:sp>
    </p:spTree>
    <p:extLst>
      <p:ext uri="{BB962C8B-B14F-4D97-AF65-F5344CB8AC3E}">
        <p14:creationId xmlns:p14="http://schemas.microsoft.com/office/powerpoint/2010/main" val="446662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893647"/>
          </a:xfrm>
          <a:prstGeom prst="rect">
            <a:avLst/>
          </a:prstGeom>
        </p:spPr>
        <p:txBody>
          <a:bodyPr wrap="square">
            <a:spAutoFit/>
          </a:bodyPr>
          <a:lstStyle/>
          <a:p>
            <a:pPr indent="357188" algn="just"/>
            <a:r>
              <a:rPr lang="ru-RU" sz="2400" dirty="0" smtClean="0">
                <a:latin typeface="Times New Roman" panose="02020603050405020304" pitchFamily="18" charset="0"/>
              </a:rPr>
              <a:t>Дозировка </a:t>
            </a:r>
            <a:r>
              <a:rPr lang="ru-RU" sz="2400" dirty="0">
                <a:latin typeface="Times New Roman" panose="02020603050405020304" pitchFamily="18" charset="0"/>
              </a:rPr>
              <a:t>упражнений от пяти-шести раз до одной-двух минут, в зависимости от упражнения и возраста детей.</a:t>
            </a:r>
          </a:p>
          <a:p>
            <a:pPr indent="357188" algn="just"/>
            <a:r>
              <a:rPr lang="ru-RU" sz="2400" dirty="0">
                <a:latin typeface="Times New Roman" panose="02020603050405020304" pitchFamily="18" charset="0"/>
              </a:rPr>
              <a:t>В последовательности </a:t>
            </a:r>
            <a:r>
              <a:rPr lang="ru-RU" sz="2400" dirty="0" err="1">
                <a:latin typeface="Times New Roman" panose="02020603050405020304" pitchFamily="18" charset="0"/>
              </a:rPr>
              <a:t>психогимнастических</a:t>
            </a:r>
            <a:r>
              <a:rPr lang="ru-RU" sz="2400" dirty="0">
                <a:latin typeface="Times New Roman" panose="02020603050405020304" pitchFamily="18" charset="0"/>
              </a:rPr>
              <a:t> упражнений особенно важно соблюдение чередования и сравнение противоположных по характеру движений:</a:t>
            </a:r>
          </a:p>
          <a:p>
            <a:pPr marL="342900" indent="-342900" algn="just">
              <a:buFont typeface="Wingdings" pitchFamily="2" charset="2"/>
              <a:buChar char="ü"/>
            </a:pPr>
            <a:r>
              <a:rPr lang="ru-RU" sz="2400" dirty="0" smtClean="0">
                <a:latin typeface="Times New Roman" panose="02020603050405020304" pitchFamily="18" charset="0"/>
              </a:rPr>
              <a:t>напряженных – расслабленных;</a:t>
            </a:r>
            <a:endParaRPr lang="ru-RU" sz="2400" dirty="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резких </a:t>
            </a:r>
            <a:r>
              <a:rPr lang="ru-RU" sz="2400" dirty="0">
                <a:latin typeface="Times New Roman" panose="02020603050405020304" pitchFamily="18" charset="0"/>
              </a:rPr>
              <a:t>– </a:t>
            </a:r>
            <a:r>
              <a:rPr lang="ru-RU" sz="2400" dirty="0" smtClean="0">
                <a:latin typeface="Times New Roman" panose="02020603050405020304" pitchFamily="18" charset="0"/>
              </a:rPr>
              <a:t> плавных;</a:t>
            </a:r>
          </a:p>
          <a:p>
            <a:pPr marL="342900" indent="-342900" algn="just">
              <a:buFont typeface="Wingdings" pitchFamily="2" charset="2"/>
              <a:buChar char="ü"/>
            </a:pPr>
            <a:r>
              <a:rPr lang="ru-RU" sz="2400" dirty="0" smtClean="0">
                <a:latin typeface="Times New Roman" panose="02020603050405020304" pitchFamily="18" charset="0"/>
              </a:rPr>
              <a:t>частых </a:t>
            </a:r>
            <a:r>
              <a:rPr lang="ru-RU" sz="2400" dirty="0">
                <a:latin typeface="Times New Roman" panose="02020603050405020304" pitchFamily="18" charset="0"/>
              </a:rPr>
              <a:t>– </a:t>
            </a:r>
            <a:r>
              <a:rPr lang="ru-RU" sz="2400" dirty="0" smtClean="0">
                <a:latin typeface="Times New Roman" panose="02020603050405020304" pitchFamily="18" charset="0"/>
              </a:rPr>
              <a:t>медленных;</a:t>
            </a:r>
          </a:p>
          <a:p>
            <a:pPr marL="342900" indent="-342900" algn="just">
              <a:buFont typeface="Wingdings" pitchFamily="2" charset="2"/>
              <a:buChar char="ü"/>
            </a:pPr>
            <a:r>
              <a:rPr lang="ru-RU" sz="2400" dirty="0" smtClean="0">
                <a:latin typeface="Times New Roman" panose="02020603050405020304" pitchFamily="18" charset="0"/>
              </a:rPr>
              <a:t>дробных </a:t>
            </a:r>
            <a:r>
              <a:rPr lang="ru-RU" sz="2400" dirty="0">
                <a:latin typeface="Times New Roman" panose="02020603050405020304" pitchFamily="18" charset="0"/>
              </a:rPr>
              <a:t>– </a:t>
            </a:r>
            <a:r>
              <a:rPr lang="ru-RU" sz="2400" dirty="0" smtClean="0">
                <a:latin typeface="Times New Roman" panose="02020603050405020304" pitchFamily="18" charset="0"/>
              </a:rPr>
              <a:t>цельных;</a:t>
            </a:r>
          </a:p>
          <a:p>
            <a:pPr marL="342900" indent="-342900" algn="just">
              <a:buFont typeface="Wingdings" pitchFamily="2" charset="2"/>
              <a:buChar char="ü"/>
            </a:pPr>
            <a:r>
              <a:rPr lang="ru-RU" sz="2400" dirty="0" smtClean="0">
                <a:latin typeface="Times New Roman" panose="02020603050405020304" pitchFamily="18" charset="0"/>
              </a:rPr>
              <a:t>едва </a:t>
            </a:r>
            <a:r>
              <a:rPr lang="ru-RU" sz="2400" dirty="0">
                <a:latin typeface="Times New Roman" panose="02020603050405020304" pitchFamily="18" charset="0"/>
              </a:rPr>
              <a:t>заметных </a:t>
            </a:r>
            <a:r>
              <a:rPr lang="ru-RU" sz="2400" dirty="0" err="1">
                <a:latin typeface="Times New Roman" panose="02020603050405020304" pitchFamily="18" charset="0"/>
              </a:rPr>
              <a:t>пошевеливаний</a:t>
            </a:r>
            <a:r>
              <a:rPr lang="ru-RU" sz="2400" dirty="0">
                <a:latin typeface="Times New Roman" panose="02020603050405020304" pitchFamily="18" charset="0"/>
              </a:rPr>
              <a:t> и совершенных </a:t>
            </a:r>
            <a:r>
              <a:rPr lang="ru-RU" sz="2400" dirty="0" smtClean="0">
                <a:latin typeface="Times New Roman" panose="02020603050405020304" pitchFamily="18" charset="0"/>
              </a:rPr>
              <a:t>застываний;</a:t>
            </a:r>
          </a:p>
          <a:p>
            <a:pPr marL="342900" indent="-342900" algn="just">
              <a:buFont typeface="Wingdings" pitchFamily="2" charset="2"/>
              <a:buChar char="ü"/>
            </a:pPr>
            <a:r>
              <a:rPr lang="ru-RU" sz="2400" dirty="0" smtClean="0">
                <a:latin typeface="Times New Roman" panose="02020603050405020304" pitchFamily="18" charset="0"/>
              </a:rPr>
              <a:t>вращений </a:t>
            </a:r>
            <a:r>
              <a:rPr lang="ru-RU" sz="2400" dirty="0">
                <a:latin typeface="Times New Roman" panose="02020603050405020304" pitchFamily="18" charset="0"/>
              </a:rPr>
              <a:t>тела и </a:t>
            </a:r>
            <a:r>
              <a:rPr lang="ru-RU" sz="2400" dirty="0" smtClean="0">
                <a:latin typeface="Times New Roman" panose="02020603050405020304" pitchFamily="18" charset="0"/>
              </a:rPr>
              <a:t>прыжков;</a:t>
            </a:r>
          </a:p>
          <a:p>
            <a:pPr marL="342900" indent="-342900" algn="just">
              <a:buFont typeface="Wingdings" pitchFamily="2" charset="2"/>
              <a:buChar char="ü"/>
            </a:pPr>
            <a:r>
              <a:rPr lang="ru-RU" sz="2400" dirty="0" smtClean="0">
                <a:latin typeface="Times New Roman" panose="02020603050405020304" pitchFamily="18" charset="0"/>
              </a:rPr>
              <a:t>свободного </a:t>
            </a:r>
            <a:r>
              <a:rPr lang="ru-RU" sz="2400" dirty="0">
                <a:latin typeface="Times New Roman" panose="02020603050405020304" pitchFamily="18" charset="0"/>
              </a:rPr>
              <a:t>передвижения в пространстве и столкновения с предметами.</a:t>
            </a:r>
          </a:p>
          <a:p>
            <a:pPr indent="357188" algn="just"/>
            <a:r>
              <a:rPr lang="ru-RU" sz="2400" dirty="0">
                <a:latin typeface="Times New Roman" panose="02020603050405020304" pitchFamily="18" charset="0"/>
              </a:rPr>
              <a:t>Все упражнения сопровождаются попеременно мышечным напряжением и расслаблением</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38</a:t>
            </a:fld>
            <a:endParaRPr lang="ru-RU"/>
          </a:p>
        </p:txBody>
      </p:sp>
    </p:spTree>
    <p:extLst>
      <p:ext uri="{BB962C8B-B14F-4D97-AF65-F5344CB8AC3E}">
        <p14:creationId xmlns:p14="http://schemas.microsoft.com/office/powerpoint/2010/main" val="2577434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893647"/>
          </a:xfrm>
          <a:prstGeom prst="rect">
            <a:avLst/>
          </a:prstGeom>
        </p:spPr>
        <p:txBody>
          <a:bodyPr wrap="square">
            <a:spAutoFit/>
          </a:bodyPr>
          <a:lstStyle/>
          <a:p>
            <a:pPr indent="357188" algn="just"/>
            <a:r>
              <a:rPr lang="ru-RU" sz="2400" dirty="0" smtClean="0">
                <a:latin typeface="Times New Roman" panose="02020603050405020304" pitchFamily="18" charset="0"/>
              </a:rPr>
              <a:t>Такое </a:t>
            </a:r>
            <a:r>
              <a:rPr lang="ru-RU" sz="2400" dirty="0">
                <a:latin typeface="Times New Roman" panose="02020603050405020304" pitchFamily="18" charset="0"/>
              </a:rPr>
              <a:t>чередование движений рефлекторно влияет на гармонизацию психической деятельности мозга: упорядочивается психическая и двигательная активность ребенка, улучшается его настроение, исчезает инертность.</a:t>
            </a:r>
          </a:p>
          <a:p>
            <a:pPr indent="357188" algn="just"/>
            <a:r>
              <a:rPr lang="ru-RU" sz="2400" dirty="0">
                <a:latin typeface="Times New Roman" panose="02020603050405020304" pitchFamily="18" charset="0"/>
              </a:rPr>
              <a:t>В этом принципиальное отличие физических упражнений в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от физкультуры.</a:t>
            </a:r>
          </a:p>
          <a:p>
            <a:pPr indent="357188" algn="just"/>
            <a:r>
              <a:rPr lang="ru-RU" sz="2400" dirty="0" smtClean="0">
                <a:latin typeface="Times New Roman" panose="02020603050405020304" pitchFamily="18" charset="0"/>
              </a:rPr>
              <a:t>Педагог </a:t>
            </a:r>
            <a:r>
              <a:rPr lang="ru-RU" sz="2400" dirty="0">
                <a:latin typeface="Times New Roman" panose="02020603050405020304" pitchFamily="18" charset="0"/>
              </a:rPr>
              <a:t>или психолог должен уметь гибко изменять свою позицию: то становясь участником игры-драмы, активно увлекающимся, соблазняющим, показывающим, то просто наблюдая или режиссируя, но ни в коем случае не заставляя, не оценивая, не наказывая.</a:t>
            </a:r>
          </a:p>
          <a:p>
            <a:pPr indent="357188" algn="just"/>
            <a:r>
              <a:rPr lang="ru-RU" sz="2400" dirty="0">
                <a:latin typeface="Times New Roman" panose="02020603050405020304" pitchFamily="18" charset="0"/>
              </a:rPr>
              <a:t>На занятиях по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все дети успешны: правильно все, что они делают, делая все по-своему, как могут.</a:t>
            </a:r>
          </a:p>
          <a:p>
            <a:pPr indent="357188" algn="just"/>
            <a:r>
              <a:rPr lang="ru-RU" sz="2400" dirty="0">
                <a:latin typeface="Times New Roman" panose="02020603050405020304" pitchFamily="18" charset="0"/>
              </a:rPr>
              <a:t>Полная дифференциация и осознание всех своих ощущений детьми невозможны, но сосредоточение внимания хотя бы на одном в каждом занятии необходимо.</a:t>
            </a:r>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39</a:t>
            </a:fld>
            <a:endParaRPr lang="ru-RU"/>
          </a:p>
        </p:txBody>
      </p:sp>
    </p:spTree>
    <p:extLst>
      <p:ext uri="{BB962C8B-B14F-4D97-AF65-F5344CB8AC3E}">
        <p14:creationId xmlns:p14="http://schemas.microsoft.com/office/powerpoint/2010/main" val="72041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Кто-то </a:t>
            </a:r>
            <a:r>
              <a:rPr lang="ru-RU" sz="2400" dirty="0">
                <a:latin typeface="Times New Roman" panose="02020603050405020304" pitchFamily="18" charset="0"/>
              </a:rPr>
              <a:t>быстро утомляется, кто-то непоседлив, кто-то блещет </a:t>
            </a:r>
            <a:r>
              <a:rPr lang="ru-RU" sz="2400" dirty="0" smtClean="0">
                <a:latin typeface="Times New Roman" panose="02020603050405020304" pitchFamily="18" charset="0"/>
              </a:rPr>
              <a:t>вспышками агрессии</a:t>
            </a:r>
            <a:r>
              <a:rPr lang="ru-RU" sz="2400" dirty="0">
                <a:latin typeface="Times New Roman" panose="02020603050405020304" pitchFamily="18" charset="0"/>
              </a:rPr>
              <a:t>, кто-то замкнут, у кого-то есть нарушения характера, или </a:t>
            </a:r>
            <a:r>
              <a:rPr lang="ru-RU" sz="2400" dirty="0" smtClean="0">
                <a:latin typeface="Times New Roman" panose="02020603050405020304" pitchFamily="18" charset="0"/>
              </a:rPr>
              <a:t>нервно-психические </a:t>
            </a:r>
            <a:r>
              <a:rPr lang="ru-RU" sz="2400" dirty="0">
                <a:latin typeface="Times New Roman" panose="02020603050405020304" pitchFamily="18" charset="0"/>
              </a:rPr>
              <a:t>расстройства. И, получается, что педагог должен быть </a:t>
            </a:r>
            <a:r>
              <a:rPr lang="ru-RU" sz="2400" dirty="0" smtClean="0">
                <a:latin typeface="Times New Roman" panose="02020603050405020304" pitchFamily="18" charset="0"/>
              </a:rPr>
              <a:t>больше психологом</a:t>
            </a:r>
            <a:r>
              <a:rPr lang="ru-RU" sz="2400" dirty="0">
                <a:latin typeface="Times New Roman" panose="02020603050405020304" pitchFamily="18" charset="0"/>
              </a:rPr>
              <a:t>, чтобы решить все эти детские проблемы. И заметьте, речь не </a:t>
            </a:r>
            <a:r>
              <a:rPr lang="ru-RU" sz="2400" dirty="0" smtClean="0">
                <a:latin typeface="Times New Roman" panose="02020603050405020304" pitchFamily="18" charset="0"/>
              </a:rPr>
              <a:t>идёт о коррекционных </a:t>
            </a:r>
            <a:r>
              <a:rPr lang="ru-RU" sz="2400" dirty="0">
                <a:latin typeface="Times New Roman" panose="02020603050405020304" pitchFamily="18" charset="0"/>
              </a:rPr>
              <a:t>или логопедических группах</a:t>
            </a:r>
            <a:r>
              <a:rPr lang="ru-RU" sz="2400" dirty="0" smtClean="0">
                <a:latin typeface="Times New Roman" panose="02020603050405020304" pitchFamily="18" charset="0"/>
              </a:rPr>
              <a:t>, а </a:t>
            </a:r>
            <a:r>
              <a:rPr lang="ru-RU" sz="2400" dirty="0">
                <a:latin typeface="Times New Roman" panose="02020603050405020304" pitchFamily="18" charset="0"/>
              </a:rPr>
              <a:t>о самых обычных группах, </a:t>
            </a:r>
            <a:r>
              <a:rPr lang="ru-RU" sz="2400" dirty="0" smtClean="0">
                <a:latin typeface="Times New Roman" panose="02020603050405020304" pitchFamily="18" charset="0"/>
              </a:rPr>
              <a:t>с самыми </a:t>
            </a:r>
            <a:r>
              <a:rPr lang="ru-RU" sz="2400" dirty="0">
                <a:latin typeface="Times New Roman" panose="02020603050405020304" pitchFamily="18" charset="0"/>
              </a:rPr>
              <a:t>обычными детьми</a:t>
            </a:r>
            <a:r>
              <a:rPr lang="ru-RU" sz="2400" dirty="0" smtClean="0">
                <a:latin typeface="Times New Roman" panose="02020603050405020304" pitchFamily="18" charset="0"/>
              </a:rPr>
              <a:t>.</a:t>
            </a:r>
          </a:p>
          <a:p>
            <a:pPr indent="357188" algn="just"/>
            <a:r>
              <a:rPr lang="ru-RU" sz="2400" dirty="0">
                <a:latin typeface="Times New Roman" panose="02020603050405020304" pitchFamily="18" charset="0"/>
              </a:rPr>
              <a:t>Человеческий организм самой природой запрограммирован на </a:t>
            </a:r>
            <a:r>
              <a:rPr lang="ru-RU" sz="2400" dirty="0" smtClean="0">
                <a:latin typeface="Times New Roman" panose="02020603050405020304" pitchFamily="18" charset="0"/>
              </a:rPr>
              <a:t>поиск приспособительных </a:t>
            </a:r>
            <a:r>
              <a:rPr lang="ru-RU" sz="2400" dirty="0">
                <a:latin typeface="Times New Roman" panose="02020603050405020304" pitchFamily="18" charset="0"/>
              </a:rPr>
              <a:t>реакций к изменяющимся условиям среды. </a:t>
            </a:r>
            <a:r>
              <a:rPr lang="ru-RU" sz="2400" dirty="0" smtClean="0">
                <a:latin typeface="Times New Roman" panose="02020603050405020304" pitchFamily="18" charset="0"/>
              </a:rPr>
              <a:t>Развитие самоощущения</a:t>
            </a:r>
            <a:r>
              <a:rPr lang="ru-RU" sz="2400" dirty="0">
                <a:latin typeface="Times New Roman" panose="02020603050405020304" pitchFamily="18" charset="0"/>
              </a:rPr>
              <a:t>, </a:t>
            </a:r>
            <a:r>
              <a:rPr lang="ru-RU" sz="2400" dirty="0" err="1">
                <a:latin typeface="Times New Roman" panose="02020603050405020304" pitchFamily="18" charset="0"/>
              </a:rPr>
              <a:t>самопонимания</a:t>
            </a:r>
            <a:r>
              <a:rPr lang="ru-RU" sz="2400" dirty="0">
                <a:latin typeface="Times New Roman" panose="02020603050405020304" pitchFamily="18" charset="0"/>
              </a:rPr>
              <a:t>, самосознания – первый этап </a:t>
            </a:r>
            <a:r>
              <a:rPr lang="ru-RU" sz="2400" dirty="0" smtClean="0">
                <a:latin typeface="Times New Roman" panose="02020603050405020304" pitchFamily="18" charset="0"/>
              </a:rPr>
              <a:t>тренировки психической </a:t>
            </a:r>
            <a:r>
              <a:rPr lang="ru-RU" sz="2400" dirty="0">
                <a:latin typeface="Times New Roman" panose="02020603050405020304" pitchFamily="18" charset="0"/>
              </a:rPr>
              <a:t>произвольности. Высокая степень осознанности своих эмоций и </a:t>
            </a:r>
            <a:r>
              <a:rPr lang="ru-RU" sz="2400" dirty="0" smtClean="0">
                <a:latin typeface="Times New Roman" panose="02020603050405020304" pitchFamily="18" charset="0"/>
              </a:rPr>
              <a:t>поведения ещё </a:t>
            </a:r>
            <a:r>
              <a:rPr lang="ru-RU" sz="2400" dirty="0">
                <a:latin typeface="Times New Roman" panose="02020603050405020304" pitchFamily="18" charset="0"/>
              </a:rPr>
              <a:t>не означает власти над ними; необходимо научиться контролировать </a:t>
            </a:r>
            <a:r>
              <a:rPr lang="ru-RU" sz="2400" dirty="0" smtClean="0">
                <a:latin typeface="Times New Roman" panose="02020603050405020304" pitchFamily="18" charset="0"/>
              </a:rPr>
              <a:t>их, регулировать</a:t>
            </a:r>
            <a:r>
              <a:rPr lang="ru-RU" sz="2400" dirty="0">
                <a:latin typeface="Times New Roman" panose="02020603050405020304" pitchFamily="18" charset="0"/>
              </a:rPr>
              <a:t>, изменять в желаемом направлении. Произвольность </a:t>
            </a:r>
            <a:r>
              <a:rPr lang="ru-RU" sz="2400" dirty="0" smtClean="0">
                <a:latin typeface="Times New Roman" panose="02020603050405020304" pitchFamily="18" charset="0"/>
              </a:rPr>
              <a:t>психической регуляции </a:t>
            </a:r>
            <a:r>
              <a:rPr lang="ru-RU" sz="2400" dirty="0">
                <a:latin typeface="Times New Roman" panose="02020603050405020304" pitchFamily="18" charset="0"/>
              </a:rPr>
              <a:t>тем выше, чем больше нашей жизнью способны руководить </a:t>
            </a:r>
            <a:r>
              <a:rPr lang="ru-RU" sz="2400" dirty="0" smtClean="0">
                <a:latin typeface="Times New Roman" panose="02020603050405020304" pitchFamily="18" charset="0"/>
              </a:rPr>
              <a:t>словесные инструкции </a:t>
            </a:r>
            <a:r>
              <a:rPr lang="ru-RU" sz="2400" dirty="0">
                <a:latin typeface="Times New Roman" panose="02020603050405020304" pitchFamily="18" charset="0"/>
              </a:rPr>
              <a:t>или мысли. У дошкольников преобладают непроизвольное </a:t>
            </a:r>
            <a:r>
              <a:rPr lang="ru-RU" sz="2400" dirty="0" smtClean="0">
                <a:latin typeface="Times New Roman" panose="02020603050405020304" pitchFamily="18" charset="0"/>
              </a:rPr>
              <a:t>внимание, ориентация </a:t>
            </a:r>
            <a:r>
              <a:rPr lang="ru-RU" sz="2400" dirty="0">
                <a:latin typeface="Times New Roman" panose="02020603050405020304" pitchFamily="18" charset="0"/>
              </a:rPr>
              <a:t>на внешние стимулы и контроль со стороны. </a:t>
            </a:r>
            <a:endParaRPr lang="ru-RU" sz="2400" dirty="0" smtClean="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4</a:t>
            </a:fld>
            <a:endParaRPr lang="ru-RU"/>
          </a:p>
        </p:txBody>
      </p:sp>
    </p:spTree>
    <p:extLst>
      <p:ext uri="{BB962C8B-B14F-4D97-AF65-F5344CB8AC3E}">
        <p14:creationId xmlns:p14="http://schemas.microsoft.com/office/powerpoint/2010/main" val="850756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524315"/>
          </a:xfrm>
          <a:prstGeom prst="rect">
            <a:avLst/>
          </a:prstGeom>
        </p:spPr>
        <p:txBody>
          <a:bodyPr wrap="square">
            <a:spAutoFit/>
          </a:bodyPr>
          <a:lstStyle/>
          <a:p>
            <a:pPr indent="357188" algn="just"/>
            <a:r>
              <a:rPr lang="ru-RU" sz="2400" i="1" dirty="0" smtClean="0">
                <a:latin typeface="Times New Roman" panose="02020603050405020304" pitchFamily="18" charset="0"/>
              </a:rPr>
              <a:t>3 этап. Эмоции</a:t>
            </a:r>
            <a:r>
              <a:rPr lang="ru-RU" sz="2400" i="1" dirty="0">
                <a:latin typeface="Times New Roman" panose="02020603050405020304" pitchFamily="18" charset="0"/>
              </a:rPr>
              <a:t>.</a:t>
            </a:r>
          </a:p>
          <a:p>
            <a:pPr indent="357188" algn="just"/>
            <a:r>
              <a:rPr lang="ru-RU" sz="2400" dirty="0">
                <a:latin typeface="Times New Roman" panose="02020603050405020304" pitchFamily="18" charset="0"/>
              </a:rPr>
              <a:t>В сюжет, каждого занятия обязательно включаются два-три упражнения на эмоции и эмоциональный контакт.</a:t>
            </a:r>
          </a:p>
          <a:p>
            <a:pPr indent="357188" algn="just"/>
            <a:r>
              <a:rPr lang="ru-RU" sz="2400" dirty="0">
                <a:latin typeface="Times New Roman" panose="02020603050405020304" pitchFamily="18" charset="0"/>
              </a:rPr>
              <a:t>Цель: овладение навыками управления своей эмоциональной </a:t>
            </a:r>
            <a:r>
              <a:rPr lang="ru-RU" sz="2400" dirty="0" smtClean="0">
                <a:latin typeface="Times New Roman" panose="02020603050405020304" pitchFamily="18" charset="0"/>
              </a:rPr>
              <a:t>сферой; </a:t>
            </a:r>
            <a:r>
              <a:rPr lang="ru-RU" sz="2400" dirty="0">
                <a:latin typeface="Times New Roman" panose="02020603050405020304" pitchFamily="18" charset="0"/>
              </a:rPr>
              <a:t>развитие у детей способности понимать, осознавать свои и чужие эмоции, правильно их выражать и полноценно переживать.</a:t>
            </a:r>
          </a:p>
          <a:p>
            <a:pPr indent="357188" algn="just"/>
            <a:r>
              <a:rPr lang="ru-RU" sz="2400" dirty="0">
                <a:latin typeface="Times New Roman" panose="02020603050405020304" pitchFamily="18" charset="0"/>
              </a:rPr>
              <a:t>Методические задачи: фиксировать внимание ребенка на чужих проявлениях эмоций; подражательное воспроизведение чужих эмоций, фиксируя внимание на своих мышечных ощущениях как проявлениях этих эмоций; анализ и словесное описание мышечных проявлений эмоций; повторное воспроизведение этих эмоций в заданных </a:t>
            </a:r>
            <a:r>
              <a:rPr lang="ru-RU" sz="2400" dirty="0" smtClean="0">
                <a:latin typeface="Times New Roman" panose="02020603050405020304" pitchFamily="18" charset="0"/>
              </a:rPr>
              <a:t>упражнениях, контролируя </a:t>
            </a:r>
            <a:r>
              <a:rPr lang="ru-RU" sz="2400" dirty="0">
                <a:latin typeface="Times New Roman" panose="02020603050405020304" pitchFamily="18" charset="0"/>
              </a:rPr>
              <a:t>ощущение.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Формы </a:t>
            </a:r>
            <a:r>
              <a:rPr lang="ru-RU" sz="2400" dirty="0">
                <a:latin typeface="Times New Roman" panose="02020603050405020304" pitchFamily="18" charset="0"/>
              </a:rPr>
              <a:t>упражнений: пантомимические загадки, игры, представления, задания</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40</a:t>
            </a:fld>
            <a:endParaRPr lang="ru-RU"/>
          </a:p>
        </p:txBody>
      </p:sp>
    </p:spTree>
    <p:extLst>
      <p:ext uri="{BB962C8B-B14F-4D97-AF65-F5344CB8AC3E}">
        <p14:creationId xmlns:p14="http://schemas.microsoft.com/office/powerpoint/2010/main" val="107527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smtClean="0">
                <a:latin typeface="Times New Roman" panose="02020603050405020304" pitchFamily="18" charset="0"/>
              </a:rPr>
              <a:t>Список </a:t>
            </a:r>
            <a:r>
              <a:rPr lang="ru-RU" sz="2400" dirty="0">
                <a:latin typeface="Times New Roman" panose="02020603050405020304" pitchFamily="18" charset="0"/>
              </a:rPr>
              <a:t>эмоций, оттенков, состояний, используемый в упражнениях: </a:t>
            </a:r>
          </a:p>
          <a:p>
            <a:pPr marL="342900" indent="-342900" algn="just">
              <a:buFont typeface="Wingdings" pitchFamily="2" charset="2"/>
              <a:buChar char="ü"/>
            </a:pPr>
            <a:r>
              <a:rPr lang="ru-RU" sz="2400" dirty="0">
                <a:latin typeface="Times New Roman" panose="02020603050405020304" pitchFamily="18" charset="0"/>
              </a:rPr>
              <a:t>интерес-внимательность;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радость-удовольствие</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удивление-восхищение-изумление</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горе-отчаяние-страдание-сострадание</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гнев-злость-зависть</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обида-досада</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презрение-брезгливость-отвращение</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страх-испуг</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стыд-вина;</a:t>
            </a:r>
          </a:p>
          <a:p>
            <a:pPr marL="342900" indent="-342900" algn="just">
              <a:buFont typeface="Wingdings" pitchFamily="2" charset="2"/>
              <a:buChar char="ü"/>
            </a:pPr>
            <a:r>
              <a:rPr lang="ru-RU" sz="2400" dirty="0" smtClean="0">
                <a:latin typeface="Times New Roman" panose="02020603050405020304" pitchFamily="18" charset="0"/>
              </a:rPr>
              <a:t>тревога-беспокойство</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сочувствие-жалость-нежность</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marL="342900" indent="-342900" algn="just">
              <a:buFont typeface="Wingdings" pitchFamily="2" charset="2"/>
              <a:buChar char="ü"/>
            </a:pPr>
            <a:r>
              <a:rPr lang="ru-RU" sz="2400" dirty="0" smtClean="0">
                <a:latin typeface="Times New Roman" panose="02020603050405020304" pitchFamily="18" charset="0"/>
              </a:rPr>
              <a:t>грусть-печаль</a:t>
            </a:r>
            <a:r>
              <a:rPr lang="ru-RU" sz="2400" dirty="0">
                <a:latin typeface="Times New Roman" panose="02020603050405020304" pitchFamily="18" charset="0"/>
              </a:rPr>
              <a:t>.</a:t>
            </a:r>
          </a:p>
          <a:p>
            <a:pPr indent="357188" algn="just"/>
            <a:r>
              <a:rPr lang="ru-RU" sz="2400" dirty="0">
                <a:latin typeface="Times New Roman" panose="02020603050405020304" pitchFamily="18" charset="0"/>
              </a:rPr>
              <a:t>Этюды повторяются два-три раза</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41</a:t>
            </a:fld>
            <a:endParaRPr lang="ru-RU"/>
          </a:p>
        </p:txBody>
      </p:sp>
    </p:spTree>
    <p:extLst>
      <p:ext uri="{BB962C8B-B14F-4D97-AF65-F5344CB8AC3E}">
        <p14:creationId xmlns:p14="http://schemas.microsoft.com/office/powerpoint/2010/main" val="269149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154984"/>
          </a:xfrm>
          <a:prstGeom prst="rect">
            <a:avLst/>
          </a:prstGeom>
        </p:spPr>
        <p:txBody>
          <a:bodyPr wrap="square">
            <a:spAutoFit/>
          </a:bodyPr>
          <a:lstStyle/>
          <a:p>
            <a:pPr indent="357188" algn="just"/>
            <a:r>
              <a:rPr lang="ru-RU" sz="2400" i="1" dirty="0" smtClean="0">
                <a:latin typeface="Times New Roman" panose="02020603050405020304" pitchFamily="18" charset="0"/>
              </a:rPr>
              <a:t>4 этап. Общение</a:t>
            </a:r>
            <a:r>
              <a:rPr lang="ru-RU" sz="2400" i="1" dirty="0">
                <a:latin typeface="Times New Roman" panose="02020603050405020304" pitchFamily="18" charset="0"/>
              </a:rPr>
              <a:t>.</a:t>
            </a:r>
          </a:p>
          <a:p>
            <a:pPr indent="357188" algn="just"/>
            <a:r>
              <a:rPr lang="ru-RU" sz="2400" dirty="0">
                <a:latin typeface="Times New Roman" panose="02020603050405020304" pitchFamily="18" charset="0"/>
              </a:rPr>
              <a:t>Цель: тренировка общих способностей несловесного воздействия детей друг на друга.</a:t>
            </a:r>
          </a:p>
          <a:p>
            <a:pPr indent="357188" algn="just"/>
            <a:r>
              <a:rPr lang="ru-RU" sz="2400" dirty="0">
                <a:latin typeface="Times New Roman" panose="02020603050405020304" pitchFamily="18" charset="0"/>
              </a:rPr>
              <a:t>В упражнения включают, обмен ролями партнеров по общению, оценку своих эмоций и эмоций партнера.</a:t>
            </a:r>
          </a:p>
          <a:p>
            <a:pPr indent="357188" algn="just"/>
            <a:r>
              <a:rPr lang="ru-RU" sz="2400" dirty="0">
                <a:latin typeface="Times New Roman" panose="02020603050405020304" pitchFamily="18" charset="0"/>
              </a:rPr>
              <a:t>В таких упражнениях ребенок тренируется точно выражать и переживать свои чувства, а также понимать чувства, эмоции, действия, отношения других детей, учится сопереживать.</a:t>
            </a:r>
          </a:p>
          <a:p>
            <a:pPr indent="357188" algn="just"/>
            <a:r>
              <a:rPr lang="ru-RU" sz="2400" dirty="0">
                <a:latin typeface="Times New Roman" panose="02020603050405020304" pitchFamily="18" charset="0"/>
              </a:rPr>
              <a:t>Упражнения помогают детям преодолевать собственные внутренние барьеры общения в реальной жизни.</a:t>
            </a:r>
          </a:p>
          <a:p>
            <a:pPr indent="357188" algn="just"/>
            <a:r>
              <a:rPr lang="ru-RU" sz="2400" dirty="0">
                <a:latin typeface="Times New Roman" panose="02020603050405020304" pitchFamily="18" charset="0"/>
              </a:rPr>
              <a:t>В тренинге обязательно участвуют все дети</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42</a:t>
            </a:fld>
            <a:endParaRPr lang="ru-RU"/>
          </a:p>
        </p:txBody>
      </p:sp>
    </p:spTree>
    <p:extLst>
      <p:ext uri="{BB962C8B-B14F-4D97-AF65-F5344CB8AC3E}">
        <p14:creationId xmlns:p14="http://schemas.microsoft.com/office/powerpoint/2010/main" val="3487160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370975"/>
          </a:xfrm>
          <a:prstGeom prst="rect">
            <a:avLst/>
          </a:prstGeom>
        </p:spPr>
        <p:txBody>
          <a:bodyPr wrap="square">
            <a:spAutoFit/>
          </a:bodyPr>
          <a:lstStyle/>
          <a:p>
            <a:pPr indent="357188" algn="just"/>
            <a:r>
              <a:rPr lang="ru-RU" sz="2400" i="1" dirty="0" smtClean="0">
                <a:latin typeface="Times New Roman" panose="02020603050405020304" pitchFamily="18" charset="0"/>
              </a:rPr>
              <a:t>5 </a:t>
            </a:r>
            <a:r>
              <a:rPr lang="ru-RU" sz="2400" i="1" dirty="0">
                <a:latin typeface="Times New Roman" panose="02020603050405020304" pitchFamily="18" charset="0"/>
              </a:rPr>
              <a:t>э</a:t>
            </a:r>
            <a:r>
              <a:rPr lang="ru-RU" sz="2400" i="1" dirty="0" smtClean="0">
                <a:latin typeface="Times New Roman" panose="02020603050405020304" pitchFamily="18" charset="0"/>
              </a:rPr>
              <a:t>тап. Поведение</a:t>
            </a:r>
            <a:r>
              <a:rPr lang="ru-RU" sz="2400" i="1" dirty="0">
                <a:latin typeface="Times New Roman" panose="02020603050405020304" pitchFamily="18" charset="0"/>
              </a:rPr>
              <a:t>.</a:t>
            </a:r>
          </a:p>
          <a:p>
            <a:pPr indent="357188" algn="just"/>
            <a:r>
              <a:rPr lang="ru-RU" sz="2400" dirty="0">
                <a:latin typeface="Times New Roman" panose="02020603050405020304" pitchFamily="18" charset="0"/>
              </a:rPr>
              <a:t>Цель: тренировка умения детей регулировать свои поведенческие реакции.</a:t>
            </a:r>
          </a:p>
          <a:p>
            <a:pPr indent="357188" algn="just"/>
            <a:r>
              <a:rPr lang="ru-RU" sz="2400" dirty="0">
                <a:latin typeface="Times New Roman" panose="02020603050405020304" pitchFamily="18" charset="0"/>
              </a:rPr>
              <a:t>Методические задачи: показ и проигрывание типичных ситуаций с психологическими трудностями; выделение и узнавание типичных форм адаптивного и неадаптивного поведения; приобретение и закрепление приемлемых для ребенка стереотипов поведения и способов разрешения конфликтов; развитие навыков самостоятельного выбора и построения детьми подходящих форм реакций и действий в разных ситуациях.</a:t>
            </a:r>
          </a:p>
          <a:p>
            <a:pPr indent="357188" algn="just"/>
            <a:r>
              <a:rPr lang="ru-RU" sz="2400" dirty="0">
                <a:latin typeface="Times New Roman" panose="02020603050405020304" pitchFamily="18" charset="0"/>
              </a:rPr>
              <a:t>Варьирование упражнений:</a:t>
            </a:r>
          </a:p>
          <a:p>
            <a:pPr marL="342900" indent="-342900" algn="just">
              <a:buFont typeface="Wingdings" pitchFamily="2" charset="2"/>
              <a:buChar char="ü"/>
            </a:pPr>
            <a:r>
              <a:rPr lang="ru-RU" sz="2400" dirty="0" smtClean="0">
                <a:latin typeface="Times New Roman" panose="02020603050405020304" pitchFamily="18" charset="0"/>
              </a:rPr>
              <a:t>проигрывание </a:t>
            </a:r>
            <a:r>
              <a:rPr lang="ru-RU" sz="2400" dirty="0">
                <a:latin typeface="Times New Roman" panose="02020603050405020304" pitchFamily="18" charset="0"/>
              </a:rPr>
              <a:t>ситуаций с типовыми </a:t>
            </a:r>
            <a:r>
              <a:rPr lang="ru-RU" sz="2400" dirty="0" smtClean="0">
                <a:latin typeface="Times New Roman" panose="02020603050405020304" pitchFamily="18" charset="0"/>
              </a:rPr>
              <a:t>инцидентами;</a:t>
            </a:r>
          </a:p>
          <a:p>
            <a:pPr marL="342900" indent="-342900" algn="just">
              <a:buFont typeface="Wingdings" pitchFamily="2" charset="2"/>
              <a:buChar char="ü"/>
            </a:pPr>
            <a:r>
              <a:rPr lang="ru-RU" sz="2400" dirty="0" err="1" smtClean="0">
                <a:latin typeface="Times New Roman" panose="02020603050405020304" pitchFamily="18" charset="0"/>
              </a:rPr>
              <a:t>отреагирование</a:t>
            </a:r>
            <a:r>
              <a:rPr lang="ru-RU" sz="2400" dirty="0" smtClean="0">
                <a:latin typeface="Times New Roman" panose="02020603050405020304" pitchFamily="18" charset="0"/>
              </a:rPr>
              <a:t> </a:t>
            </a:r>
            <a:r>
              <a:rPr lang="ru-RU" sz="2400" dirty="0">
                <a:latin typeface="Times New Roman" panose="02020603050405020304" pitchFamily="18" charset="0"/>
              </a:rPr>
              <a:t>внутренних негативных переживаний, имевших место ранее в детском саду, школе или </a:t>
            </a:r>
            <a:r>
              <a:rPr lang="ru-RU" sz="2400" dirty="0" smtClean="0">
                <a:latin typeface="Times New Roman" panose="02020603050405020304" pitchFamily="18" charset="0"/>
              </a:rPr>
              <a:t>дома;</a:t>
            </a:r>
          </a:p>
          <a:p>
            <a:pPr marL="342900" indent="-342900" algn="just">
              <a:buFont typeface="Wingdings" pitchFamily="2" charset="2"/>
              <a:buChar char="ü"/>
            </a:pPr>
            <a:r>
              <a:rPr lang="ru-RU" sz="2400" dirty="0" smtClean="0">
                <a:latin typeface="Times New Roman" panose="02020603050405020304" pitchFamily="18" charset="0"/>
              </a:rPr>
              <a:t>загадки </a:t>
            </a:r>
            <a:r>
              <a:rPr lang="ru-RU" sz="2400" dirty="0">
                <a:latin typeface="Times New Roman" panose="02020603050405020304" pitchFamily="18" charset="0"/>
              </a:rPr>
              <a:t>на решение различных конфликтных </a:t>
            </a:r>
            <a:r>
              <a:rPr lang="ru-RU" sz="2400" dirty="0" smtClean="0">
                <a:latin typeface="Times New Roman" panose="02020603050405020304" pitchFamily="18" charset="0"/>
              </a:rPr>
              <a:t>ситуаций;</a:t>
            </a:r>
          </a:p>
          <a:p>
            <a:pPr marL="342900" indent="-342900" algn="just">
              <a:buFont typeface="Wingdings" pitchFamily="2" charset="2"/>
              <a:buChar char="ü"/>
            </a:pPr>
            <a:r>
              <a:rPr lang="ru-RU" sz="2400" dirty="0" smtClean="0">
                <a:latin typeface="Times New Roman" panose="02020603050405020304" pitchFamily="18" charset="0"/>
              </a:rPr>
              <a:t>самостоятельные </a:t>
            </a:r>
            <a:r>
              <a:rPr lang="ru-RU" sz="2400" dirty="0">
                <a:latin typeface="Times New Roman" panose="02020603050405020304" pitchFamily="18" charset="0"/>
              </a:rPr>
              <a:t>игры-фантазии с проекцией новых эмоциональных проблем и актуальных </a:t>
            </a:r>
            <a:r>
              <a:rPr lang="ru-RU" sz="2400" dirty="0" smtClean="0">
                <a:latin typeface="Times New Roman" panose="02020603050405020304" pitchFamily="18" charset="0"/>
              </a:rPr>
              <a:t>переживаний;</a:t>
            </a:r>
          </a:p>
          <a:p>
            <a:pPr marL="342900" indent="-342900" algn="just">
              <a:buFont typeface="Wingdings" pitchFamily="2" charset="2"/>
              <a:buChar char="ü"/>
            </a:pPr>
            <a:r>
              <a:rPr lang="ru-RU" sz="2400" dirty="0" smtClean="0">
                <a:latin typeface="Times New Roman" panose="02020603050405020304" pitchFamily="18" charset="0"/>
              </a:rPr>
              <a:t>домашние </a:t>
            </a:r>
            <a:r>
              <a:rPr lang="ru-RU" sz="2400" dirty="0">
                <a:latin typeface="Times New Roman" panose="02020603050405020304" pitchFamily="18" charset="0"/>
              </a:rPr>
              <a:t>задания на активизацию положительных эмоциональных проявлений, закрепление новых форм эмоционального реагирования</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43</a:t>
            </a:fld>
            <a:endParaRPr lang="ru-RU"/>
          </a:p>
        </p:txBody>
      </p:sp>
    </p:spTree>
    <p:extLst>
      <p:ext uri="{BB962C8B-B14F-4D97-AF65-F5344CB8AC3E}">
        <p14:creationId xmlns:p14="http://schemas.microsoft.com/office/powerpoint/2010/main" val="1063169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a:latin typeface="Times New Roman" panose="02020603050405020304" pitchFamily="18" charset="0"/>
              </a:rPr>
              <a:t>В процессе проигрывания обеспечивается смена ролей.</a:t>
            </a:r>
          </a:p>
          <a:p>
            <a:pPr indent="357188" algn="just"/>
            <a:r>
              <a:rPr lang="ru-RU" sz="2400" dirty="0">
                <a:latin typeface="Times New Roman" panose="02020603050405020304" pitchFamily="18" charset="0"/>
              </a:rPr>
              <a:t>Источники сюжетов: психологические ситуации, детские книги, мультфильмы, телепередачи.</a:t>
            </a:r>
            <a:endParaRPr lang="ru-RU" sz="2400" dirty="0"/>
          </a:p>
          <a:p>
            <a:pPr indent="357188" algn="just"/>
            <a:r>
              <a:rPr lang="ru-RU" sz="2400" i="1" dirty="0" smtClean="0">
                <a:latin typeface="Times New Roman" panose="02020603050405020304" pitchFamily="18" charset="0"/>
              </a:rPr>
              <a:t>6 этап. Завершение</a:t>
            </a:r>
            <a:r>
              <a:rPr lang="ru-RU" sz="2400" i="1" dirty="0">
                <a:latin typeface="Times New Roman" panose="02020603050405020304" pitchFamily="18" charset="0"/>
              </a:rPr>
              <a:t>.</a:t>
            </a:r>
          </a:p>
          <a:p>
            <a:pPr indent="357188" algn="just"/>
            <a:r>
              <a:rPr lang="ru-RU" sz="2400" dirty="0">
                <a:latin typeface="Times New Roman" panose="02020603050405020304" pitchFamily="18" charset="0"/>
              </a:rPr>
              <a:t>Цель: закрепление положительного эффекта, стимулирующего и упорядочивающего психическую и физическую активность детей, приведение в равновесие их эмоционального состояния, улучшение самочувствия и настроения.</a:t>
            </a:r>
          </a:p>
          <a:p>
            <a:pPr indent="357188" algn="just"/>
            <a:r>
              <a:rPr lang="ru-RU" sz="2400" dirty="0">
                <a:latin typeface="Times New Roman" panose="02020603050405020304" pitchFamily="18" charset="0"/>
              </a:rPr>
              <a:t>Содержание: хоровое пение с элементами танца, хороводы, скандирование любимых веселых стихов с движением (</a:t>
            </a:r>
            <a:r>
              <a:rPr lang="ru-RU" sz="2400" dirty="0" err="1">
                <a:latin typeface="Times New Roman" panose="02020603050405020304" pitchFamily="18" charset="0"/>
              </a:rPr>
              <a:t>Бардиер</a:t>
            </a:r>
            <a:r>
              <a:rPr lang="ru-RU" sz="2400" dirty="0">
                <a:latin typeface="Times New Roman" panose="02020603050405020304" pitchFamily="18" charset="0"/>
              </a:rPr>
              <a:t> Г., </a:t>
            </a:r>
            <a:r>
              <a:rPr lang="ru-RU" sz="2400" dirty="0" err="1">
                <a:latin typeface="Times New Roman" panose="02020603050405020304" pitchFamily="18" charset="0"/>
              </a:rPr>
              <a:t>Ромазан</a:t>
            </a:r>
            <a:r>
              <a:rPr lang="ru-RU" sz="2400" dirty="0">
                <a:latin typeface="Times New Roman" panose="02020603050405020304" pitchFamily="18" charset="0"/>
              </a:rPr>
              <a:t> П., Чередникова Т. «Я хочу!» Психологическое сопровождение естественного развития маленьких детей. СПб., 1993).</a:t>
            </a:r>
          </a:p>
          <a:p>
            <a:pPr indent="357188" algn="just"/>
            <a:r>
              <a:rPr lang="ru-RU" sz="2400" dirty="0">
                <a:latin typeface="Times New Roman" panose="02020603050405020304" pitchFamily="18" charset="0"/>
              </a:rPr>
              <a:t>Таким образом </a:t>
            </a:r>
            <a:r>
              <a:rPr lang="ru-RU" sz="2400" dirty="0" err="1">
                <a:latin typeface="Times New Roman" panose="02020603050405020304" pitchFamily="18" charset="0"/>
              </a:rPr>
              <a:t>психогимнастика</a:t>
            </a:r>
            <a:r>
              <a:rPr lang="ru-RU" sz="2400" dirty="0">
                <a:latin typeface="Times New Roman" panose="02020603050405020304" pitchFamily="18" charset="0"/>
              </a:rPr>
              <a:t> в дошкольном </a:t>
            </a:r>
            <a:r>
              <a:rPr lang="ru-RU" sz="2400" dirty="0" smtClean="0">
                <a:latin typeface="Times New Roman" panose="02020603050405020304" pitchFamily="18" charset="0"/>
              </a:rPr>
              <a:t>и </a:t>
            </a:r>
            <a:r>
              <a:rPr lang="ru-RU" sz="2400" dirty="0" err="1" smtClean="0">
                <a:latin typeface="Times New Roman" panose="02020603050405020304" pitchFamily="18" charset="0"/>
              </a:rPr>
              <a:t>младшешкольном</a:t>
            </a:r>
            <a:r>
              <a:rPr lang="ru-RU" sz="2400" dirty="0" smtClean="0">
                <a:latin typeface="Times New Roman" panose="02020603050405020304" pitchFamily="18" charset="0"/>
              </a:rPr>
              <a:t> возрасте </a:t>
            </a:r>
            <a:r>
              <a:rPr lang="ru-RU" sz="2400" dirty="0" err="1" smtClean="0">
                <a:latin typeface="Times New Roman" panose="02020603050405020304" pitchFamily="18" charset="0"/>
              </a:rPr>
              <a:t>возрасте</a:t>
            </a:r>
            <a:r>
              <a:rPr lang="ru-RU" sz="2400" dirty="0" smtClean="0">
                <a:latin typeface="Times New Roman" panose="02020603050405020304" pitchFamily="18" charset="0"/>
              </a:rPr>
              <a:t> </a:t>
            </a:r>
            <a:r>
              <a:rPr lang="ru-RU" sz="2400" dirty="0">
                <a:latin typeface="Times New Roman" panose="02020603050405020304" pitchFamily="18" charset="0"/>
              </a:rPr>
              <a:t>включает в себя различные варианты </a:t>
            </a:r>
            <a:r>
              <a:rPr lang="ru-RU" sz="2400" dirty="0" err="1">
                <a:latin typeface="Times New Roman" panose="02020603050405020304" pitchFamily="18" charset="0"/>
              </a:rPr>
              <a:t>арттерапии</a:t>
            </a:r>
            <a:r>
              <a:rPr lang="ru-RU" sz="2400" dirty="0">
                <a:latin typeface="Times New Roman" panose="02020603050405020304" pitchFamily="18" charset="0"/>
              </a:rPr>
              <a:t> и </a:t>
            </a:r>
            <a:r>
              <a:rPr lang="ru-RU" sz="2400" dirty="0" err="1">
                <a:latin typeface="Times New Roman" panose="02020603050405020304" pitchFamily="18" charset="0"/>
              </a:rPr>
              <a:t>игротерапии</a:t>
            </a:r>
            <a:r>
              <a:rPr lang="ru-RU" sz="2400" dirty="0">
                <a:latin typeface="Times New Roman" panose="02020603050405020304" pitchFamily="18" charset="0"/>
              </a:rPr>
              <a:t>.</a:t>
            </a:r>
          </a:p>
          <a:p>
            <a:pPr indent="357188" algn="just"/>
            <a:r>
              <a:rPr lang="ru-RU" sz="2400" dirty="0">
                <a:latin typeface="Times New Roman" panose="02020603050405020304" pitchFamily="18" charset="0"/>
              </a:rPr>
              <a:t>Педагогам и психологам целесообразно все упражнения и игры проигрывать на себе</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44</a:t>
            </a:fld>
            <a:endParaRPr lang="ru-RU"/>
          </a:p>
        </p:txBody>
      </p:sp>
    </p:spTree>
    <p:extLst>
      <p:ext uri="{BB962C8B-B14F-4D97-AF65-F5344CB8AC3E}">
        <p14:creationId xmlns:p14="http://schemas.microsoft.com/office/powerpoint/2010/main" val="2432796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893647"/>
          </a:xfrm>
          <a:prstGeom prst="rect">
            <a:avLst/>
          </a:prstGeom>
        </p:spPr>
        <p:txBody>
          <a:bodyPr wrap="square">
            <a:spAutoFit/>
          </a:bodyPr>
          <a:lstStyle/>
          <a:p>
            <a:pPr indent="357188" algn="just"/>
            <a:r>
              <a:rPr lang="ru-RU" sz="2400" dirty="0" smtClean="0">
                <a:latin typeface="Times New Roman" panose="02020603050405020304" pitchFamily="18" charset="0"/>
              </a:rPr>
              <a:t>Осваивать </a:t>
            </a:r>
            <a:r>
              <a:rPr lang="ru-RU" sz="2400" dirty="0">
                <a:latin typeface="Times New Roman" panose="02020603050405020304" pitchFamily="18" charset="0"/>
              </a:rPr>
              <a:t>все фазы и части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сразу очень трудно, поэтому можно начать, например, с гимнастики, включив ее как часть физкультурного занятия, или вместо утренней гимнастики.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Отдельные </a:t>
            </a:r>
            <a:r>
              <a:rPr lang="ru-RU" sz="2400" dirty="0">
                <a:latin typeface="Times New Roman" panose="02020603050405020304" pitchFamily="18" charset="0"/>
              </a:rPr>
              <a:t>этапы можно осваивать на разных видах занятий и в повседневной деятельности детей.</a:t>
            </a:r>
          </a:p>
          <a:p>
            <a:pPr indent="357188" algn="just"/>
            <a:r>
              <a:rPr lang="ru-RU" sz="2400" dirty="0">
                <a:latin typeface="Times New Roman" panose="02020603050405020304" pitchFamily="18" charset="0"/>
              </a:rPr>
              <a:t>Все занятия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строятся только на воображаемом материале, поэтому использование различных атрибутов крайне нецелесообразно, так как отвлекает внимание детей, превращает </a:t>
            </a:r>
            <a:r>
              <a:rPr lang="ru-RU" sz="2400" dirty="0" err="1">
                <a:latin typeface="Times New Roman" panose="02020603050405020304" pitchFamily="18" charset="0"/>
              </a:rPr>
              <a:t>психогимнастику</a:t>
            </a:r>
            <a:r>
              <a:rPr lang="ru-RU" sz="2400" dirty="0">
                <a:latin typeface="Times New Roman" panose="02020603050405020304" pitchFamily="18" charset="0"/>
              </a:rPr>
              <a:t> в игру, которая должна лишь лежать в ее основе.</a:t>
            </a:r>
          </a:p>
          <a:p>
            <a:pPr indent="357188" algn="just"/>
            <a:r>
              <a:rPr lang="ru-RU" sz="2400" dirty="0">
                <a:latin typeface="Times New Roman" panose="02020603050405020304" pitchFamily="18" charset="0"/>
              </a:rPr>
              <a:t>Занятия удобнее вести вдвоем, если есть такая возможность.</a:t>
            </a:r>
          </a:p>
          <a:p>
            <a:pPr indent="357188" algn="just"/>
            <a:r>
              <a:rPr lang="ru-RU" sz="2400" dirty="0">
                <a:latin typeface="Times New Roman" panose="02020603050405020304" pitchFamily="18" charset="0"/>
              </a:rPr>
              <a:t>Таким образом, </a:t>
            </a:r>
            <a:r>
              <a:rPr lang="ru-RU" sz="2400" dirty="0" err="1">
                <a:latin typeface="Times New Roman" panose="02020603050405020304" pitchFamily="18" charset="0"/>
              </a:rPr>
              <a:t>психогимнастика</a:t>
            </a:r>
            <a:r>
              <a:rPr lang="ru-RU" sz="2400" dirty="0">
                <a:latin typeface="Times New Roman" panose="02020603050405020304" pitchFamily="18" charset="0"/>
              </a:rPr>
              <a:t> примыкает к психолого-педагогическим и психотерапевтическим методам, общей задачей которых является сохранение психического здоровья и предупреждение эмоциональных расстройств у детей. </a:t>
            </a:r>
          </a:p>
        </p:txBody>
      </p:sp>
      <p:sp>
        <p:nvSpPr>
          <p:cNvPr id="3" name="Номер слайда 2"/>
          <p:cNvSpPr>
            <a:spLocks noGrp="1"/>
          </p:cNvSpPr>
          <p:nvPr>
            <p:ph type="sldNum" sz="quarter" idx="12"/>
          </p:nvPr>
        </p:nvSpPr>
        <p:spPr/>
        <p:txBody>
          <a:bodyPr/>
          <a:lstStyle/>
          <a:p>
            <a:fld id="{AFC2DF5B-C00C-4932-B2F5-9D6E4571794C}" type="slidenum">
              <a:rPr lang="ru-RU" smtClean="0"/>
              <a:t>45</a:t>
            </a:fld>
            <a:endParaRPr lang="ru-RU"/>
          </a:p>
        </p:txBody>
      </p:sp>
    </p:spTree>
    <p:extLst>
      <p:ext uri="{BB962C8B-B14F-4D97-AF65-F5344CB8AC3E}">
        <p14:creationId xmlns:p14="http://schemas.microsoft.com/office/powerpoint/2010/main" val="1441694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err="1" smtClean="0">
                <a:latin typeface="Times New Roman" panose="02020603050405020304" pitchFamily="18" charset="0"/>
              </a:rPr>
              <a:t>Психогимнастика</a:t>
            </a:r>
            <a:r>
              <a:rPr lang="ru-RU" sz="2400" dirty="0" smtClean="0">
                <a:latin typeface="Times New Roman" panose="02020603050405020304" pitchFamily="18" charset="0"/>
              </a:rPr>
              <a:t> </a:t>
            </a:r>
            <a:r>
              <a:rPr lang="ru-RU" sz="2400" dirty="0">
                <a:latin typeface="Times New Roman" panose="02020603050405020304" pitchFamily="18" charset="0"/>
              </a:rPr>
              <a:t>помогает ребенку проще общаться со сверстниками, легче выражать свои чувства и лучше понимать чувства других. У него вырабатываются положительные черты характера (уверенность, честность, смелость, доброта), изживаются невротические проявления (страхи, различного рода опасения, неуверенность). </a:t>
            </a:r>
          </a:p>
          <a:p>
            <a:pPr indent="357188" algn="just"/>
            <a:r>
              <a:rPr lang="ru-RU" sz="2400" dirty="0">
                <a:latin typeface="Times New Roman" panose="02020603050405020304" pitchFamily="18" charset="0"/>
              </a:rPr>
              <a:t>Ребенок осознаёт, что между мыслями, чувствами и поведением существует связь и что эмоциональные проблемы вызываются не только ситуациями, но и их неверным восприятием. Он учится справляться с жизненными трудностями.</a:t>
            </a:r>
          </a:p>
          <a:p>
            <a:pPr indent="357188" algn="just"/>
            <a:r>
              <a:rPr lang="ru-RU" sz="2400" dirty="0">
                <a:latin typeface="Times New Roman" panose="02020603050405020304" pitchFamily="18" charset="0"/>
              </a:rPr>
              <a:t>В ходе занятий </a:t>
            </a:r>
            <a:r>
              <a:rPr lang="ru-RU" sz="2400" dirty="0" err="1">
                <a:latin typeface="Times New Roman" panose="02020603050405020304" pitchFamily="18" charset="0"/>
              </a:rPr>
              <a:t>психогимнастикой</a:t>
            </a:r>
            <a:r>
              <a:rPr lang="ru-RU" sz="2400" dirty="0">
                <a:latin typeface="Times New Roman" panose="02020603050405020304" pitchFamily="18" charset="0"/>
              </a:rPr>
              <a:t> дети изучают различные эмоции, возможность ими управлять. Благодаря подобным методикам:</a:t>
            </a:r>
          </a:p>
          <a:p>
            <a:pPr marL="342900" indent="-342900" algn="just">
              <a:buFont typeface="Wingdings" pitchFamily="2" charset="2"/>
              <a:buChar char="ü"/>
            </a:pPr>
            <a:r>
              <a:rPr lang="ru-RU" sz="2400" dirty="0">
                <a:latin typeface="Times New Roman" panose="02020603050405020304" pitchFamily="18" charset="0"/>
              </a:rPr>
              <a:t>преодолеваются барьеры в общении </a:t>
            </a:r>
            <a:r>
              <a:rPr lang="ru-RU" sz="2400" dirty="0" smtClean="0">
                <a:latin typeface="Times New Roman" panose="02020603050405020304" pitchFamily="18" charset="0"/>
              </a:rPr>
              <a:t>детей;</a:t>
            </a:r>
          </a:p>
          <a:p>
            <a:pPr marL="342900" indent="-342900" algn="just">
              <a:buFont typeface="Wingdings" pitchFamily="2" charset="2"/>
              <a:buChar char="ü"/>
            </a:pPr>
            <a:r>
              <a:rPr lang="ru-RU" sz="2400" dirty="0" smtClean="0">
                <a:latin typeface="Times New Roman" panose="02020603050405020304" pitchFamily="18" charset="0"/>
              </a:rPr>
              <a:t>снимается </a:t>
            </a:r>
            <a:r>
              <a:rPr lang="ru-RU" sz="2400" dirty="0">
                <a:latin typeface="Times New Roman" panose="02020603050405020304" pitchFamily="18" charset="0"/>
              </a:rPr>
              <a:t>психическое </a:t>
            </a:r>
            <a:r>
              <a:rPr lang="ru-RU" sz="2400" dirty="0" smtClean="0">
                <a:latin typeface="Times New Roman" panose="02020603050405020304" pitchFamily="18" charset="0"/>
              </a:rPr>
              <a:t>напряжение;</a:t>
            </a:r>
          </a:p>
          <a:p>
            <a:pPr marL="342900" indent="-342900" algn="just">
              <a:buFont typeface="Wingdings" pitchFamily="2" charset="2"/>
              <a:buChar char="ü"/>
            </a:pPr>
            <a:r>
              <a:rPr lang="ru-RU" sz="2400" dirty="0" smtClean="0">
                <a:latin typeface="Times New Roman" panose="02020603050405020304" pitchFamily="18" charset="0"/>
              </a:rPr>
              <a:t>развивается </a:t>
            </a:r>
            <a:r>
              <a:rPr lang="ru-RU" sz="2400" dirty="0">
                <a:latin typeface="Times New Roman" panose="02020603050405020304" pitchFamily="18" charset="0"/>
              </a:rPr>
              <a:t>лучшее понимание себя и </a:t>
            </a:r>
            <a:r>
              <a:rPr lang="ru-RU" sz="2400" dirty="0" smtClean="0">
                <a:latin typeface="Times New Roman" panose="02020603050405020304" pitchFamily="18" charset="0"/>
              </a:rPr>
              <a:t>других;</a:t>
            </a:r>
          </a:p>
          <a:p>
            <a:pPr marL="342900" indent="-342900" algn="just">
              <a:buFont typeface="Wingdings" pitchFamily="2" charset="2"/>
              <a:buChar char="ü"/>
            </a:pPr>
            <a:r>
              <a:rPr lang="ru-RU" sz="2400" dirty="0" smtClean="0">
                <a:latin typeface="Times New Roman" panose="02020603050405020304" pitchFamily="18" charset="0"/>
              </a:rPr>
              <a:t>создаются </a:t>
            </a:r>
            <a:r>
              <a:rPr lang="ru-RU" sz="2400" dirty="0">
                <a:latin typeface="Times New Roman" panose="02020603050405020304" pitchFamily="18" charset="0"/>
              </a:rPr>
              <a:t>возможности для самовыражения ребенка</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46</a:t>
            </a:fld>
            <a:endParaRPr lang="ru-RU"/>
          </a:p>
        </p:txBody>
      </p:sp>
    </p:spTree>
    <p:extLst>
      <p:ext uri="{BB962C8B-B14F-4D97-AF65-F5344CB8AC3E}">
        <p14:creationId xmlns:p14="http://schemas.microsoft.com/office/powerpoint/2010/main" val="1720308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3416320"/>
          </a:xfrm>
          <a:prstGeom prst="rect">
            <a:avLst/>
          </a:prstGeom>
        </p:spPr>
        <p:txBody>
          <a:bodyPr wrap="square">
            <a:spAutoFit/>
          </a:bodyPr>
          <a:lstStyle/>
          <a:p>
            <a:pPr indent="357188" algn="just"/>
            <a:r>
              <a:rPr lang="ru-RU" sz="2400" dirty="0" smtClean="0">
                <a:latin typeface="Times New Roman" panose="02020603050405020304" pitchFamily="18" charset="0"/>
              </a:rPr>
              <a:t>Курсы </a:t>
            </a:r>
            <a:r>
              <a:rPr lang="ru-RU" sz="2400" dirty="0">
                <a:latin typeface="Times New Roman" panose="02020603050405020304" pitchFamily="18" charset="0"/>
              </a:rPr>
              <a:t>по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дают ребенку возможность:</a:t>
            </a:r>
          </a:p>
          <a:p>
            <a:pPr marL="342900" indent="-342900" algn="just">
              <a:buFont typeface="Wingdings" pitchFamily="2" charset="2"/>
              <a:buChar char="ü"/>
            </a:pPr>
            <a:r>
              <a:rPr lang="ru-RU" sz="2400" dirty="0">
                <a:latin typeface="Times New Roman" panose="02020603050405020304" pitchFamily="18" charset="0"/>
              </a:rPr>
              <a:t>просто общаться с </a:t>
            </a:r>
            <a:r>
              <a:rPr lang="ru-RU" sz="2400" dirty="0" smtClean="0">
                <a:latin typeface="Times New Roman" panose="02020603050405020304" pitchFamily="18" charset="0"/>
              </a:rPr>
              <a:t>одногодками,</a:t>
            </a:r>
          </a:p>
          <a:p>
            <a:pPr marL="342900" indent="-342900" algn="just">
              <a:buFont typeface="Wingdings" pitchFamily="2" charset="2"/>
              <a:buChar char="ü"/>
            </a:pPr>
            <a:r>
              <a:rPr lang="ru-RU" sz="2400" dirty="0" smtClean="0">
                <a:latin typeface="Times New Roman" panose="02020603050405020304" pitchFamily="18" charset="0"/>
              </a:rPr>
              <a:t>легко </a:t>
            </a:r>
            <a:r>
              <a:rPr lang="ru-RU" sz="2400" dirty="0">
                <a:latin typeface="Times New Roman" panose="02020603050405020304" pitchFamily="18" charset="0"/>
              </a:rPr>
              <a:t>выражать свои </a:t>
            </a:r>
            <a:r>
              <a:rPr lang="ru-RU" sz="2400" dirty="0" smtClean="0">
                <a:latin typeface="Times New Roman" panose="02020603050405020304" pitchFamily="18" charset="0"/>
              </a:rPr>
              <a:t>чувства,</a:t>
            </a:r>
          </a:p>
          <a:p>
            <a:pPr marL="342900" indent="-342900" algn="just">
              <a:buFont typeface="Wingdings" pitchFamily="2" charset="2"/>
              <a:buChar char="ü"/>
            </a:pPr>
            <a:r>
              <a:rPr lang="ru-RU" sz="2400" dirty="0" smtClean="0">
                <a:latin typeface="Times New Roman" panose="02020603050405020304" pitchFamily="18" charset="0"/>
              </a:rPr>
              <a:t>свободно </a:t>
            </a:r>
            <a:r>
              <a:rPr lang="ru-RU" sz="2400" dirty="0">
                <a:latin typeface="Times New Roman" panose="02020603050405020304" pitchFamily="18" charset="0"/>
              </a:rPr>
              <a:t>понимать чувства </a:t>
            </a:r>
            <a:r>
              <a:rPr lang="ru-RU" sz="2400" dirty="0" smtClean="0">
                <a:latin typeface="Times New Roman" panose="02020603050405020304" pitchFamily="18" charset="0"/>
              </a:rPr>
              <a:t>других,</a:t>
            </a:r>
          </a:p>
          <a:p>
            <a:pPr marL="342900" indent="-342900" algn="just">
              <a:buFont typeface="Wingdings" pitchFamily="2" charset="2"/>
              <a:buChar char="ü"/>
            </a:pPr>
            <a:r>
              <a:rPr lang="ru-RU" sz="2400" dirty="0" smtClean="0">
                <a:latin typeface="Times New Roman" panose="02020603050405020304" pitchFamily="18" charset="0"/>
              </a:rPr>
              <a:t>исключить </a:t>
            </a:r>
            <a:r>
              <a:rPr lang="ru-RU" sz="2400" dirty="0">
                <a:latin typeface="Times New Roman" panose="02020603050405020304" pitchFamily="18" charset="0"/>
              </a:rPr>
              <a:t>невротические проявления (неуверенность, страхи</a:t>
            </a:r>
            <a:r>
              <a:rPr lang="ru-RU" sz="2400" dirty="0" smtClean="0">
                <a:latin typeface="Times New Roman" panose="02020603050405020304" pitchFamily="18" charset="0"/>
              </a:rPr>
              <a:t>),</a:t>
            </a:r>
          </a:p>
          <a:p>
            <a:pPr marL="342900" indent="-342900" algn="just">
              <a:buFont typeface="Wingdings" pitchFamily="2" charset="2"/>
              <a:buChar char="ü"/>
            </a:pPr>
            <a:r>
              <a:rPr lang="ru-RU" sz="2400" dirty="0" smtClean="0">
                <a:latin typeface="Times New Roman" panose="02020603050405020304" pitchFamily="18" charset="0"/>
              </a:rPr>
              <a:t>развивать </a:t>
            </a:r>
            <a:r>
              <a:rPr lang="ru-RU" sz="2400" dirty="0">
                <a:latin typeface="Times New Roman" panose="02020603050405020304" pitchFamily="18" charset="0"/>
              </a:rPr>
              <a:t>позитивные черты характера (доброту, смелость, честность, уверенность.</a:t>
            </a:r>
          </a:p>
          <a:p>
            <a:pPr indent="357188" algn="just"/>
            <a:r>
              <a:rPr lang="ru-RU" sz="2400" dirty="0">
                <a:latin typeface="Times New Roman" panose="02020603050405020304" pitchFamily="18" charset="0"/>
              </a:rPr>
              <a:t>Применение метода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оказывает положительное влияние на эмоционально-психическое здоровье ребенка.</a:t>
            </a:r>
          </a:p>
        </p:txBody>
      </p:sp>
      <p:sp>
        <p:nvSpPr>
          <p:cNvPr id="3" name="Номер слайда 2"/>
          <p:cNvSpPr>
            <a:spLocks noGrp="1"/>
          </p:cNvSpPr>
          <p:nvPr>
            <p:ph type="sldNum" sz="quarter" idx="12"/>
          </p:nvPr>
        </p:nvSpPr>
        <p:spPr/>
        <p:txBody>
          <a:bodyPr/>
          <a:lstStyle/>
          <a:p>
            <a:fld id="{AFC2DF5B-C00C-4932-B2F5-9D6E4571794C}" type="slidenum">
              <a:rPr lang="ru-RU" smtClean="0"/>
              <a:t>47</a:t>
            </a:fld>
            <a:endParaRPr lang="ru-RU"/>
          </a:p>
        </p:txBody>
      </p:sp>
    </p:spTree>
    <p:extLst>
      <p:ext uri="{BB962C8B-B14F-4D97-AF65-F5344CB8AC3E}">
        <p14:creationId xmlns:p14="http://schemas.microsoft.com/office/powerpoint/2010/main" val="1707259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439258" y="1132117"/>
            <a:ext cx="6048672" cy="4608511"/>
          </a:xfrm>
          <a:solidFill>
            <a:schemeClr val="accent1">
              <a:lumMod val="40000"/>
              <a:lumOff val="60000"/>
            </a:schemeClr>
          </a:solidFill>
        </p:spPr>
        <p:txBody>
          <a:bodyPr>
            <a:normAutofit fontScale="92500"/>
          </a:bodyPr>
          <a:lstStyle/>
          <a:p>
            <a:pPr algn="ctr"/>
            <a:endParaRPr lang="ru-RU" sz="4800" dirty="0" smtClean="0">
              <a:latin typeface="Times New Roman" panose="02020603050405020304" pitchFamily="18" charset="0"/>
              <a:cs typeface="Times New Roman" panose="02020603050405020304" pitchFamily="18" charset="0"/>
            </a:endParaRPr>
          </a:p>
          <a:p>
            <a:pPr algn="ctr"/>
            <a:r>
              <a:rPr lang="ru-RU" sz="4800" dirty="0" smtClean="0">
                <a:latin typeface="Times New Roman" panose="02020603050405020304" pitchFamily="18" charset="0"/>
                <a:cs typeface="Times New Roman" panose="02020603050405020304" pitchFamily="18" charset="0"/>
              </a:rPr>
              <a:t>Вспомогательные средства общения, способствующие коррекции настроения, поведения и психомоторики детей</a:t>
            </a:r>
          </a:p>
        </p:txBody>
      </p:sp>
      <p:pic>
        <p:nvPicPr>
          <p:cNvPr id="5" name="Picture 4" descr="http://www.robot-gosha.ru/_sh/52/527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8" y="1165123"/>
            <a:ext cx="4925961" cy="4660489"/>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AFC2DF5B-C00C-4932-B2F5-9D6E4571794C}" type="slidenum">
              <a:rPr lang="ru-RU" smtClean="0"/>
              <a:t>48</a:t>
            </a:fld>
            <a:endParaRPr lang="ru-RU"/>
          </a:p>
        </p:txBody>
      </p:sp>
    </p:spTree>
    <p:extLst>
      <p:ext uri="{BB962C8B-B14F-4D97-AF65-F5344CB8AC3E}">
        <p14:creationId xmlns:p14="http://schemas.microsoft.com/office/powerpoint/2010/main" val="549950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a:latin typeface="Times New Roman" panose="02020603050405020304" pitchFamily="18" charset="0"/>
              </a:rPr>
              <a:t>К вспомогательным средствам общения, используемым на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относят рисование и музыку</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Рисование помогает обучать детей навыкам адекватного восприятия и выражения эмоций, усиливает эффект от постоянно проводимого на занятиях </a:t>
            </a:r>
            <a:r>
              <a:rPr lang="ru-RU" sz="2400" dirty="0" err="1">
                <a:latin typeface="Times New Roman" panose="02020603050405020304" pitchFamily="18" charset="0"/>
              </a:rPr>
              <a:t>психогимнастикой</a:t>
            </a:r>
            <a:r>
              <a:rPr lang="ru-RU" sz="2400" dirty="0">
                <a:latin typeface="Times New Roman" panose="02020603050405020304" pitchFamily="18" charset="0"/>
              </a:rPr>
              <a:t> тренажа отдельных видов неречевого общения-мимики и пантомимики</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О возможности использования изобразительной деятельности в </a:t>
            </a:r>
            <a:r>
              <a:rPr lang="ru-RU" sz="2400" dirty="0" err="1">
                <a:latin typeface="Times New Roman" panose="02020603050405020304" pitchFamily="18" charset="0"/>
              </a:rPr>
              <a:t>психокоррекционных</a:t>
            </a:r>
            <a:r>
              <a:rPr lang="ru-RU" sz="2400" dirty="0">
                <a:latin typeface="Times New Roman" panose="02020603050405020304" pitchFamily="18" charset="0"/>
              </a:rPr>
              <a:t> целях говорится во многих работах, посвященных детской психотерапии. За рубежом это </a:t>
            </a:r>
            <a:r>
              <a:rPr lang="ru-RU" sz="2400" dirty="0" err="1">
                <a:latin typeface="Times New Roman" panose="02020603050405020304" pitchFamily="18" charset="0"/>
              </a:rPr>
              <a:t>арттерапия</a:t>
            </a:r>
            <a:r>
              <a:rPr lang="ru-RU" sz="2400" dirty="0">
                <a:latin typeface="Times New Roman" panose="02020603050405020304" pitchFamily="18" charset="0"/>
              </a:rPr>
              <a:t> (лечение искусством). У нас метод использования изобразительной деятельности в лечебных целях называется рисуночной психотерапией (А. И. Захаров, 1982) или </a:t>
            </a:r>
            <a:r>
              <a:rPr lang="ru-RU" sz="2400" dirty="0" err="1">
                <a:latin typeface="Times New Roman" panose="02020603050405020304" pitchFamily="18" charset="0"/>
              </a:rPr>
              <a:t>изотерапией</a:t>
            </a:r>
            <a:r>
              <a:rPr lang="ru-RU" sz="2400" dirty="0">
                <a:latin typeface="Times New Roman" panose="02020603050405020304" pitchFamily="18" charset="0"/>
              </a:rPr>
              <a:t> (Р. Б. Хайкин, 1988</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Рисование помогает снимать напряжение у детей. «Графическое </a:t>
            </a:r>
            <a:r>
              <a:rPr lang="ru-RU" sz="2400" dirty="0" err="1">
                <a:latin typeface="Times New Roman" panose="02020603050405020304" pitchFamily="18" charset="0"/>
              </a:rPr>
              <a:t>отреагирование</a:t>
            </a:r>
            <a:r>
              <a:rPr lang="ru-RU" sz="2400" dirty="0">
                <a:latin typeface="Times New Roman" panose="02020603050405020304" pitchFamily="18" charset="0"/>
              </a:rPr>
              <a:t>» особенно важно для тех детей, которые не могут выразить свои конфликты и осознать их из-за бедности своего аффективного словаря. Рисунок-это и средство зрительной связи между воспитателем и аутичным ребенком</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49</a:t>
            </a:fld>
            <a:endParaRPr lang="ru-RU"/>
          </a:p>
        </p:txBody>
      </p:sp>
    </p:spTree>
    <p:extLst>
      <p:ext uri="{BB962C8B-B14F-4D97-AF65-F5344CB8AC3E}">
        <p14:creationId xmlns:p14="http://schemas.microsoft.com/office/powerpoint/2010/main" val="403023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524315"/>
          </a:xfrm>
          <a:prstGeom prst="rect">
            <a:avLst/>
          </a:prstGeom>
        </p:spPr>
        <p:txBody>
          <a:bodyPr wrap="square">
            <a:spAutoFit/>
          </a:bodyPr>
          <a:lstStyle/>
          <a:p>
            <a:pPr indent="357188" algn="just"/>
            <a:r>
              <a:rPr lang="ru-RU" sz="2400" dirty="0" smtClean="0">
                <a:latin typeface="Times New Roman" panose="02020603050405020304" pitchFamily="18" charset="0"/>
              </a:rPr>
              <a:t>По </a:t>
            </a:r>
            <a:r>
              <a:rPr lang="ru-RU" sz="2400" dirty="0">
                <a:latin typeface="Times New Roman" panose="02020603050405020304" pitchFamily="18" charset="0"/>
              </a:rPr>
              <a:t>мере </a:t>
            </a:r>
            <a:r>
              <a:rPr lang="ru-RU" sz="2400" dirty="0" smtClean="0">
                <a:latin typeface="Times New Roman" panose="02020603050405020304" pitchFamily="18" charset="0"/>
              </a:rPr>
              <a:t>созревания определённых </a:t>
            </a:r>
            <a:r>
              <a:rPr lang="ru-RU" sz="2400" dirty="0">
                <a:latin typeface="Times New Roman" panose="02020603050405020304" pitchFamily="18" charset="0"/>
              </a:rPr>
              <a:t>нервных механизмов у </a:t>
            </a:r>
            <a:r>
              <a:rPr lang="ru-RU" sz="2400" dirty="0" smtClean="0">
                <a:latin typeface="Times New Roman" panose="02020603050405020304" pitchFamily="18" charset="0"/>
              </a:rPr>
              <a:t>ребёнка </a:t>
            </a:r>
            <a:r>
              <a:rPr lang="ru-RU" sz="2400" dirty="0">
                <a:latin typeface="Times New Roman" panose="02020603050405020304" pitchFamily="18" charset="0"/>
              </a:rPr>
              <a:t>появляются возможности </a:t>
            </a:r>
            <a:r>
              <a:rPr lang="ru-RU" sz="2400" dirty="0" smtClean="0">
                <a:latin typeface="Times New Roman" panose="02020603050405020304" pitchFamily="18" charset="0"/>
              </a:rPr>
              <a:t>самому управлять </a:t>
            </a:r>
            <a:r>
              <a:rPr lang="ru-RU" sz="2400" dirty="0">
                <a:latin typeface="Times New Roman" panose="02020603050405020304" pitchFamily="18" charset="0"/>
              </a:rPr>
              <a:t>своим поведением.</a:t>
            </a:r>
          </a:p>
          <a:p>
            <a:pPr indent="357188" algn="just"/>
            <a:r>
              <a:rPr lang="ru-RU" sz="2400" dirty="0">
                <a:latin typeface="Times New Roman" panose="02020603050405020304" pitchFamily="18" charset="0"/>
              </a:rPr>
              <a:t>Способность произвольной регуляции состоит из следующих умений </a:t>
            </a:r>
            <a:r>
              <a:rPr lang="ru-RU" sz="2400" dirty="0" smtClean="0">
                <a:latin typeface="Times New Roman" panose="02020603050405020304" pitchFamily="18" charset="0"/>
              </a:rPr>
              <a:t>в определённых </a:t>
            </a:r>
            <a:r>
              <a:rPr lang="ru-RU" sz="2400" dirty="0">
                <a:latin typeface="Times New Roman" panose="02020603050405020304" pitchFamily="18" charset="0"/>
              </a:rPr>
              <a:t>сферах психики:</a:t>
            </a:r>
          </a:p>
          <a:p>
            <a:pPr marL="342900" indent="-342900" algn="just">
              <a:buFont typeface="Wingdings" panose="05000000000000000000" pitchFamily="2" charset="2"/>
              <a:buChar char="ü"/>
            </a:pPr>
            <a:r>
              <a:rPr lang="ru-RU" sz="2400" b="1" i="1" dirty="0" smtClean="0">
                <a:latin typeface="Times New Roman" panose="02020603050405020304" pitchFamily="18" charset="0"/>
              </a:rPr>
              <a:t>в </a:t>
            </a:r>
            <a:r>
              <a:rPr lang="ru-RU" sz="2400" b="1" i="1" dirty="0">
                <a:latin typeface="Times New Roman" panose="02020603050405020304" pitchFamily="18" charset="0"/>
              </a:rPr>
              <a:t>сфере общения: </a:t>
            </a:r>
            <a:r>
              <a:rPr lang="ru-RU" sz="2400" dirty="0">
                <a:latin typeface="Times New Roman" panose="02020603050405020304" pitchFamily="18" charset="0"/>
              </a:rPr>
              <a:t>умение понимать и различать эмоциональные </a:t>
            </a:r>
            <a:r>
              <a:rPr lang="ru-RU" sz="2400" dirty="0" smtClean="0">
                <a:latin typeface="Times New Roman" panose="02020603050405020304" pitchFamily="18" charset="0"/>
              </a:rPr>
              <a:t>состояния; сопереживать</a:t>
            </a:r>
            <a:r>
              <a:rPr lang="ru-RU" sz="2400" dirty="0">
                <a:latin typeface="Times New Roman" panose="02020603050405020304" pitchFamily="18" charset="0"/>
              </a:rPr>
              <a:t>, принимать позицию другого, чувствовать его </a:t>
            </a:r>
            <a:r>
              <a:rPr lang="ru-RU" sz="2400" dirty="0" smtClean="0">
                <a:latin typeface="Times New Roman" panose="02020603050405020304" pitchFamily="18" charset="0"/>
              </a:rPr>
              <a:t>эмоциональное состояние</a:t>
            </a:r>
            <a:r>
              <a:rPr lang="ru-RU" sz="2400" dirty="0">
                <a:latin typeface="Times New Roman" panose="02020603050405020304" pitchFamily="18" charset="0"/>
              </a:rPr>
              <a:t>; отвечать адекватными чувствами на эмоциональное </a:t>
            </a:r>
            <a:r>
              <a:rPr lang="ru-RU" sz="2400" dirty="0" smtClean="0">
                <a:latin typeface="Times New Roman" panose="02020603050405020304" pitchFamily="18" charset="0"/>
              </a:rPr>
              <a:t>состояние участников общения;</a:t>
            </a:r>
          </a:p>
          <a:p>
            <a:pPr marL="342900" indent="-342900" algn="just">
              <a:buFont typeface="Wingdings" panose="05000000000000000000" pitchFamily="2" charset="2"/>
              <a:buChar char="ü"/>
            </a:pPr>
            <a:r>
              <a:rPr lang="ru-RU" sz="2400" b="1" i="1" dirty="0" smtClean="0">
                <a:latin typeface="Times New Roman" panose="02020603050405020304" pitchFamily="18" charset="0"/>
              </a:rPr>
              <a:t>в </a:t>
            </a:r>
            <a:r>
              <a:rPr lang="ru-RU" sz="2400" b="1" i="1" dirty="0">
                <a:latin typeface="Times New Roman" panose="02020603050405020304" pitchFamily="18" charset="0"/>
              </a:rPr>
              <a:t>поведении: </a:t>
            </a:r>
            <a:r>
              <a:rPr lang="ru-RU" sz="2400" dirty="0">
                <a:latin typeface="Times New Roman" panose="02020603050405020304" pitchFamily="18" charset="0"/>
              </a:rPr>
              <a:t>умение определять цели своих поступков; находить средства </a:t>
            </a:r>
            <a:r>
              <a:rPr lang="ru-RU" sz="2400" dirty="0" smtClean="0">
                <a:latin typeface="Times New Roman" panose="02020603050405020304" pitchFamily="18" charset="0"/>
              </a:rPr>
              <a:t>их достижения</a:t>
            </a:r>
            <a:r>
              <a:rPr lang="ru-RU" sz="2400" dirty="0">
                <a:latin typeface="Times New Roman" panose="02020603050405020304" pitchFamily="18" charset="0"/>
              </a:rPr>
              <a:t>; проверять эффективность выбранных путей действиями </a:t>
            </a:r>
            <a:r>
              <a:rPr lang="ru-RU" sz="2400" dirty="0" smtClean="0">
                <a:latin typeface="Times New Roman" panose="02020603050405020304" pitchFamily="18" charset="0"/>
              </a:rPr>
              <a:t>или опытом </a:t>
            </a:r>
            <a:r>
              <a:rPr lang="ru-RU" sz="2400" dirty="0">
                <a:latin typeface="Times New Roman" panose="02020603050405020304" pitchFamily="18" charset="0"/>
              </a:rPr>
              <a:t>чувств; умение предвидеть результат своих действий, поступков </a:t>
            </a:r>
            <a:r>
              <a:rPr lang="ru-RU" sz="2400" dirty="0" smtClean="0">
                <a:latin typeface="Times New Roman" panose="02020603050405020304" pitchFamily="18" charset="0"/>
              </a:rPr>
              <a:t>и брать </a:t>
            </a:r>
            <a:r>
              <a:rPr lang="ru-RU" sz="2400" dirty="0">
                <a:latin typeface="Times New Roman" panose="02020603050405020304" pitchFamily="18" charset="0"/>
              </a:rPr>
              <a:t>на себя </a:t>
            </a:r>
            <a:r>
              <a:rPr lang="ru-RU" sz="2400" dirty="0" smtClean="0">
                <a:latin typeface="Times New Roman" panose="02020603050405020304" pitchFamily="18" charset="0"/>
              </a:rPr>
              <a:t>ответственность;</a:t>
            </a:r>
          </a:p>
        </p:txBody>
      </p:sp>
      <p:sp>
        <p:nvSpPr>
          <p:cNvPr id="3" name="Номер слайда 2"/>
          <p:cNvSpPr>
            <a:spLocks noGrp="1"/>
          </p:cNvSpPr>
          <p:nvPr>
            <p:ph type="sldNum" sz="quarter" idx="12"/>
          </p:nvPr>
        </p:nvSpPr>
        <p:spPr/>
        <p:txBody>
          <a:bodyPr/>
          <a:lstStyle/>
          <a:p>
            <a:fld id="{AFC2DF5B-C00C-4932-B2F5-9D6E4571794C}" type="slidenum">
              <a:rPr lang="ru-RU" smtClean="0"/>
              <a:t>5</a:t>
            </a:fld>
            <a:endParaRPr lang="ru-RU"/>
          </a:p>
        </p:txBody>
      </p:sp>
    </p:spTree>
    <p:extLst>
      <p:ext uri="{BB962C8B-B14F-4D97-AF65-F5344CB8AC3E}">
        <p14:creationId xmlns:p14="http://schemas.microsoft.com/office/powerpoint/2010/main" val="1372380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154984"/>
          </a:xfrm>
          <a:prstGeom prst="rect">
            <a:avLst/>
          </a:prstGeom>
        </p:spPr>
        <p:txBody>
          <a:bodyPr wrap="square">
            <a:spAutoFit/>
          </a:bodyPr>
          <a:lstStyle/>
          <a:p>
            <a:pPr indent="357188" algn="just"/>
            <a:r>
              <a:rPr lang="ru-RU" sz="2400" dirty="0" smtClean="0">
                <a:latin typeface="Times New Roman" panose="02020603050405020304" pitchFamily="18" charset="0"/>
              </a:rPr>
              <a:t>На </a:t>
            </a:r>
            <a:r>
              <a:rPr lang="ru-RU" sz="2400" dirty="0">
                <a:latin typeface="Times New Roman" panose="02020603050405020304" pitchFamily="18" charset="0"/>
              </a:rPr>
              <a:t>занятиях </a:t>
            </a:r>
            <a:r>
              <a:rPr lang="ru-RU" sz="2400" dirty="0" err="1">
                <a:latin typeface="Times New Roman" panose="02020603050405020304" pitchFamily="18" charset="0"/>
              </a:rPr>
              <a:t>психогимнастикой</a:t>
            </a:r>
            <a:r>
              <a:rPr lang="ru-RU" sz="2400" dirty="0">
                <a:latin typeface="Times New Roman" panose="02020603050405020304" pitchFamily="18" charset="0"/>
              </a:rPr>
              <a:t> мы применяли такие виды изобразительной деятельности, как рисование с помощью шаблонов и условных фигурок, игра в кляксы, тематическое и свободное рисование. </a:t>
            </a:r>
            <a:endParaRPr lang="ru-RU" sz="2400" dirty="0" smtClean="0">
              <a:latin typeface="Times New Roman" panose="02020603050405020304" pitchFamily="18" charset="0"/>
            </a:endParaRPr>
          </a:p>
          <a:p>
            <a:pPr indent="357188" algn="just"/>
            <a:r>
              <a:rPr lang="ru-RU" sz="2400" b="1" i="1" dirty="0" smtClean="0">
                <a:latin typeface="Times New Roman" panose="02020603050405020304" pitchFamily="18" charset="0"/>
              </a:rPr>
              <a:t>Мимика </a:t>
            </a:r>
            <a:r>
              <a:rPr lang="ru-RU" sz="2400" b="1" i="1" dirty="0">
                <a:latin typeface="Times New Roman" panose="02020603050405020304" pitchFamily="18" charset="0"/>
              </a:rPr>
              <a:t>в рисунках</a:t>
            </a:r>
          </a:p>
          <a:p>
            <a:pPr indent="357188" algn="just"/>
            <a:r>
              <a:rPr lang="ru-RU" sz="2400" dirty="0">
                <a:latin typeface="Times New Roman" panose="02020603050405020304" pitchFamily="18" charset="0"/>
              </a:rPr>
              <a:t>Тренировать умение распознавать эмоциональное состояние по мимике можно с помощью разрезных шаблонов своеобразных пиктограмм</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Пиктограмма представляет собой набор карточек, на которых с помощью простых знаков (перевернутая цифра 7, черточки и т. п.) изображены различные эмоции</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Всего </a:t>
            </a:r>
            <a:r>
              <a:rPr lang="ru-RU" sz="2400" dirty="0" smtClean="0">
                <a:latin typeface="Times New Roman" panose="02020603050405020304" pitchFamily="18" charset="0"/>
              </a:rPr>
              <a:t>возможно использовать </a:t>
            </a:r>
            <a:r>
              <a:rPr lang="ru-RU" sz="2400" dirty="0">
                <a:latin typeface="Times New Roman" panose="02020603050405020304" pitchFamily="18" charset="0"/>
              </a:rPr>
              <a:t>пять пиктограмм. </a:t>
            </a:r>
            <a:endParaRPr lang="ru-RU" sz="2400" dirty="0" smtClean="0">
              <a:latin typeface="Times New Roman" panose="02020603050405020304" pitchFamily="18" charset="0"/>
            </a:endParaRPr>
          </a:p>
          <a:p>
            <a:pPr indent="357188" algn="just"/>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50</a:t>
            </a:fld>
            <a:endParaRPr lang="ru-RU"/>
          </a:p>
        </p:txBody>
      </p:sp>
    </p:spTree>
    <p:extLst>
      <p:ext uri="{BB962C8B-B14F-4D97-AF65-F5344CB8AC3E}">
        <p14:creationId xmlns:p14="http://schemas.microsoft.com/office/powerpoint/2010/main" val="621893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Первая </a:t>
            </a:r>
            <a:r>
              <a:rPr lang="ru-RU" sz="2400" dirty="0">
                <a:latin typeface="Times New Roman" panose="02020603050405020304" pitchFamily="18" charset="0"/>
              </a:rPr>
              <a:t>пиктограмма, символизирующая радостное лицо, состояла из овала (лицо), перевернутой цифры 7 (нос), двух полуовалов кончиками вниз (брови) и полуовала кончиками вверх (рот</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Вторая пиктограмма, символизирующая огорченное лицо, состояла из овала, перевернутой цифры 7, двух </a:t>
            </a:r>
            <a:r>
              <a:rPr lang="ru-RU" sz="2400" dirty="0" smtClean="0">
                <a:latin typeface="Times New Roman" panose="02020603050405020304" pitchFamily="18" charset="0"/>
              </a:rPr>
              <a:t>наклонных </a:t>
            </a:r>
            <a:r>
              <a:rPr lang="ru-RU" sz="2400" dirty="0">
                <a:latin typeface="Times New Roman" panose="02020603050405020304" pitchFamily="18" charset="0"/>
              </a:rPr>
              <a:t>черточек, сходящихся вверху (брови), и полуовала кончиками вниз (рот</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Третья пиктограмма, символизирующая выражение страха на лице, состояла из овала, перевернутой цифры 7, двух наклонных черточек, сходящихся вверху, и кружочка (раскрытый рот</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Четвертая пиктограмма, символизирующая гневное лицо, состояла из овала, перевернутой цифры 7, двух наклонных черточек, сходящихся внизу, и прямоугольника или небольшого овала (оскаленный рот</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Пятая пиктограмма, символизирующая удивленное лицо, состояла из овала, двух высоко поднятых над перевернутой цифрой 7 черточек (брови) и кружочка</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Несколько пиктограмм объединяются в шаблон.</a:t>
            </a:r>
            <a:endParaRPr lang="ru-RU" sz="2400" dirty="0" smtClean="0">
              <a:latin typeface="Times New Roman" panose="02020603050405020304" pitchFamily="18" charset="0"/>
            </a:endParaRPr>
          </a:p>
          <a:p>
            <a:pPr indent="357188" algn="just"/>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51</a:t>
            </a:fld>
            <a:endParaRPr lang="ru-RU"/>
          </a:p>
        </p:txBody>
      </p:sp>
    </p:spTree>
    <p:extLst>
      <p:ext uri="{BB962C8B-B14F-4D97-AF65-F5344CB8AC3E}">
        <p14:creationId xmlns:p14="http://schemas.microsoft.com/office/powerpoint/2010/main" val="2402429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370975"/>
          </a:xfrm>
          <a:prstGeom prst="rect">
            <a:avLst/>
          </a:prstGeom>
        </p:spPr>
        <p:txBody>
          <a:bodyPr wrap="square">
            <a:spAutoFit/>
          </a:bodyPr>
          <a:lstStyle/>
          <a:p>
            <a:pPr indent="357188" algn="just"/>
            <a:r>
              <a:rPr lang="ru-RU" sz="2400" b="1" i="1" dirty="0">
                <a:latin typeface="Times New Roman" panose="02020603050405020304" pitchFamily="18" charset="0"/>
              </a:rPr>
              <a:t>Описание игры с использованием шаблона А</a:t>
            </a:r>
          </a:p>
          <a:p>
            <a:pPr indent="357188" algn="just"/>
            <a:r>
              <a:rPr lang="ru-RU" sz="2400" dirty="0">
                <a:latin typeface="Times New Roman" panose="02020603050405020304" pitchFamily="18" charset="0"/>
              </a:rPr>
              <a:t>Для игры используют наборы карточек (для каждого ребенка). Дети рассматривают пиктограммы, называют настроение, которое они символизируют. Затем все карточки разрезаются по линии, делящей условное лицо на верхнюю и нижнюю части, и смешиваются. Играющие получают задание вновь собрать их, причем один ребенок может восстанавливать одну пиктограмму, а другой </a:t>
            </a:r>
            <a:r>
              <a:rPr lang="ru-RU" sz="2400" dirty="0" smtClean="0">
                <a:latin typeface="Times New Roman" panose="02020603050405020304" pitchFamily="18" charset="0"/>
              </a:rPr>
              <a:t>– другую. </a:t>
            </a:r>
            <a:r>
              <a:rPr lang="ru-RU" sz="2400" dirty="0">
                <a:latin typeface="Times New Roman" panose="02020603050405020304" pitchFamily="18" charset="0"/>
              </a:rPr>
              <a:t>Восстановив карточки, дети соединяют их верхние и нижние части с помощью липкой ленты</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Интерес к манипуляциям с карточками возрастает, если детям предложить разыграть ситуацию, оправдывающую их будущие действия с пиктограммами. Однажды после игры «Два сеньора» один мальчик придумал такую историю: «Сеньор Минор и сеньор Мажор сфотографировались. Пришел Злюка, разрезал фотографии и убежал. Что же делать? Надо собрать и склеить фотографии до прихода сеньоров». В случаях, когда дается задание сложить только те лица, которые особенно нравятся, большая часть детей в таком сопоставлении, как радость-горе, складывает веселые лица, меньшая – грустные, редко кто собирает лица с разными настроениями. </a:t>
            </a:r>
          </a:p>
        </p:txBody>
      </p:sp>
    </p:spTree>
    <p:extLst>
      <p:ext uri="{BB962C8B-B14F-4D97-AF65-F5344CB8AC3E}">
        <p14:creationId xmlns:p14="http://schemas.microsoft.com/office/powerpoint/2010/main" val="3322049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Эта </a:t>
            </a:r>
            <a:r>
              <a:rPr lang="ru-RU" sz="2400" dirty="0">
                <a:latin typeface="Times New Roman" panose="02020603050405020304" pitchFamily="18" charset="0"/>
              </a:rPr>
              <a:t>игра, кстати, помимо тренировки узнавания эмоций, упражняет и способность к взаимодействию. Ребенок, заметивший ошибку у товарища, часто указывает на это, помогает найти нужную часть </a:t>
            </a:r>
            <a:r>
              <a:rPr lang="ru-RU" sz="2400">
                <a:latin typeface="Times New Roman" panose="02020603050405020304" pitchFamily="18" charset="0"/>
              </a:rPr>
              <a:t>карточки</a:t>
            </a:r>
            <a:r>
              <a:rPr lang="ru-RU" sz="2400" smtClean="0">
                <a:latin typeface="Times New Roman" panose="02020603050405020304" pitchFamily="18" charset="0"/>
              </a:rPr>
              <a:t>. </a:t>
            </a:r>
            <a:r>
              <a:rPr lang="ru-RU" sz="2400" dirty="0">
                <a:latin typeface="Times New Roman" panose="02020603050405020304" pitchFamily="18" charset="0"/>
              </a:rPr>
              <a:t>Когда шаблоны восстановлены, дети получают карандаши, фломастеры и краски. Они обычно без подсказки дополняют лицо на карточке недостающими деталями: рисуют глаза, волосы, уши, иногда головной убор и делают фон</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b="1" i="1" dirty="0">
                <a:latin typeface="Times New Roman" panose="02020603050405020304" pitchFamily="18" charset="0"/>
              </a:rPr>
              <a:t>Описание игры с использованием шаблона Б</a:t>
            </a:r>
          </a:p>
          <a:p>
            <a:pPr indent="357188" algn="just"/>
            <a:r>
              <a:rPr lang="ru-RU" sz="2400" dirty="0">
                <a:latin typeface="Times New Roman" panose="02020603050405020304" pitchFamily="18" charset="0"/>
              </a:rPr>
              <a:t>В шаблоне Б используются те же пиктограммы, что и в шаблоне А, но меньшего размера; кроме того, овал, символизирующий лицо, помещается на карточке так, чтобы потом ребенок смог бы пририсовать к голове тело. Игра с карточками шаблона Б проводится так же, как и с набором карточек шаблона </a:t>
            </a:r>
            <a:r>
              <a:rPr lang="ru-RU" sz="2400" dirty="0" smtClean="0">
                <a:latin typeface="Times New Roman" panose="02020603050405020304" pitchFamily="18" charset="0"/>
              </a:rPr>
              <a:t>А.</a:t>
            </a:r>
            <a:r>
              <a:rPr lang="ru-RU" sz="2400" dirty="0">
                <a:latin typeface="Times New Roman" panose="02020603050405020304" pitchFamily="18" charset="0"/>
              </a:rPr>
              <a:t> </a:t>
            </a:r>
            <a:r>
              <a:rPr lang="ru-RU" sz="2400" dirty="0" smtClean="0">
                <a:latin typeface="Times New Roman" panose="02020603050405020304" pitchFamily="18" charset="0"/>
              </a:rPr>
              <a:t>Дети </a:t>
            </a:r>
            <a:r>
              <a:rPr lang="ru-RU" sz="2400" dirty="0">
                <a:latin typeface="Times New Roman" panose="02020603050405020304" pitchFamily="18" charset="0"/>
              </a:rPr>
              <a:t>младшего школьного возраста могут собирать шаблоны А и Б с тремя контрастными эмоциями: печаль –</a:t>
            </a:r>
            <a:r>
              <a:rPr lang="ru-RU" sz="2400" dirty="0" smtClean="0">
                <a:latin typeface="Times New Roman" panose="02020603050405020304" pitchFamily="18" charset="0"/>
              </a:rPr>
              <a:t> удивление</a:t>
            </a:r>
            <a:r>
              <a:rPr lang="ru-RU" sz="2400" dirty="0">
                <a:latin typeface="Times New Roman" panose="02020603050405020304" pitchFamily="18" charset="0"/>
              </a:rPr>
              <a:t> – </a:t>
            </a:r>
            <a:r>
              <a:rPr lang="ru-RU" sz="2400" dirty="0" smtClean="0">
                <a:latin typeface="Times New Roman" panose="02020603050405020304" pitchFamily="18" charset="0"/>
              </a:rPr>
              <a:t>радость</a:t>
            </a:r>
            <a:r>
              <a:rPr lang="ru-RU" sz="2400" dirty="0">
                <a:latin typeface="Times New Roman" panose="02020603050405020304" pitchFamily="18" charset="0"/>
              </a:rPr>
              <a:t>; радость –</a:t>
            </a:r>
            <a:r>
              <a:rPr lang="ru-RU" sz="2400" dirty="0" smtClean="0">
                <a:latin typeface="Times New Roman" panose="02020603050405020304" pitchFamily="18" charset="0"/>
              </a:rPr>
              <a:t> </a:t>
            </a:r>
            <a:r>
              <a:rPr lang="ru-RU" sz="2400" dirty="0">
                <a:latin typeface="Times New Roman" panose="02020603050405020304" pitchFamily="18" charset="0"/>
              </a:rPr>
              <a:t>гнев –</a:t>
            </a:r>
            <a:r>
              <a:rPr lang="ru-RU" sz="2400" dirty="0" smtClean="0">
                <a:latin typeface="Times New Roman" panose="02020603050405020304" pitchFamily="18" charset="0"/>
              </a:rPr>
              <a:t> </a:t>
            </a:r>
            <a:r>
              <a:rPr lang="ru-RU" sz="2400" dirty="0">
                <a:latin typeface="Times New Roman" panose="02020603050405020304" pitchFamily="18" charset="0"/>
              </a:rPr>
              <a:t>страх и т. д., нельзя только, чтобы в триаде были эмоции страха и удивления из-за схожести их мимического выражения.</a:t>
            </a:r>
            <a:endParaRPr lang="ru-RU" sz="2400" dirty="0"/>
          </a:p>
        </p:txBody>
      </p:sp>
    </p:spTree>
    <p:extLst>
      <p:ext uri="{BB962C8B-B14F-4D97-AF65-F5344CB8AC3E}">
        <p14:creationId xmlns:p14="http://schemas.microsoft.com/office/powerpoint/2010/main" val="1662704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ctr"/>
            <a:r>
              <a:rPr lang="ru-RU" sz="2400" b="1" i="1" dirty="0">
                <a:latin typeface="Times New Roman" panose="02020603050405020304" pitchFamily="18" charset="0"/>
              </a:rPr>
              <a:t>Пантомимика в рисунках</a:t>
            </a:r>
          </a:p>
          <a:p>
            <a:pPr indent="357188" algn="just"/>
            <a:r>
              <a:rPr lang="ru-RU" sz="2400" dirty="0">
                <a:latin typeface="Times New Roman" panose="02020603050405020304" pitchFamily="18" charset="0"/>
              </a:rPr>
              <a:t>Особенно любимы детьми занятия, во время которых на бумаге с помощью условных фигурок изображаются различные позы. Дети называют их </a:t>
            </a:r>
            <a:r>
              <a:rPr lang="ru-RU" sz="2400" dirty="0" err="1">
                <a:latin typeface="Times New Roman" panose="02020603050405020304" pitchFamily="18" charset="0"/>
              </a:rPr>
              <a:t>скелетиками</a:t>
            </a:r>
            <a:r>
              <a:rPr lang="ru-RU" sz="2400" dirty="0">
                <a:latin typeface="Times New Roman" panose="02020603050405020304" pitchFamily="18" charset="0"/>
              </a:rPr>
              <a:t>. Условные фигурки использовались нами в качестве знаков, сигнализирующих эмоциональное состояние человека. Дети, получив карточку с изображением фигурки в той или иной позе, должны были дорисовать ее. У них при помощи такой тренировки происходит запоминание, какая поза какому эмоциональному состоянию соответствует</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Детям в 6 - 7 лет еще трудно в самостоятельных рисунках показать экспрессию движений, поэтому они бывают «очарованы» тем, как выразительны становятся их рисунки. Они увлекаются необычностью способа изображения, часто с помощью стекла переводят </a:t>
            </a:r>
            <a:r>
              <a:rPr lang="ru-RU" sz="2400" dirty="0" err="1">
                <a:latin typeface="Times New Roman" panose="02020603050405020304" pitchFamily="18" charset="0"/>
              </a:rPr>
              <a:t>скелетики</a:t>
            </a:r>
            <a:r>
              <a:rPr lang="ru-RU" sz="2400" dirty="0">
                <a:latin typeface="Times New Roman" panose="02020603050405020304" pitchFamily="18" charset="0"/>
              </a:rPr>
              <a:t> на бумагу, а через некоторое время, когда глаза и рука натренируются, рисуют позы людей достаточно выразительно уже без опоры на условные фигурки. Такие тренировки с использованием условных фигурок помогают ребенку понять эмоционально-психологическое состояние свое и другого человека</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2924741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ctr"/>
            <a:r>
              <a:rPr lang="ru-RU" sz="2400" b="1" i="1" dirty="0" smtClean="0">
                <a:latin typeface="Times New Roman" panose="02020603050405020304" pitchFamily="18" charset="0"/>
              </a:rPr>
              <a:t>Игра </a:t>
            </a:r>
            <a:r>
              <a:rPr lang="ru-RU" sz="2400" b="1" i="1" dirty="0">
                <a:latin typeface="Times New Roman" panose="02020603050405020304" pitchFamily="18" charset="0"/>
              </a:rPr>
              <a:t>в кляксы</a:t>
            </a:r>
          </a:p>
          <a:p>
            <a:pPr indent="357188" algn="just"/>
            <a:r>
              <a:rPr lang="ru-RU" sz="2400" dirty="0">
                <a:latin typeface="Times New Roman" panose="02020603050405020304" pitchFamily="18" charset="0"/>
              </a:rPr>
              <a:t>Игра в кляксы способствует ослаблению возбуждения слишком эмоционально расторможенных детей.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Интересно смотреть</a:t>
            </a:r>
            <a:r>
              <a:rPr lang="ru-RU" sz="2400" dirty="0">
                <a:latin typeface="Times New Roman" panose="02020603050405020304" pitchFamily="18" charset="0"/>
              </a:rPr>
              <a:t>, как дети беспорядочными и быстрыми движениями </a:t>
            </a:r>
            <a:r>
              <a:rPr lang="ru-RU" sz="2400" dirty="0" smtClean="0">
                <a:latin typeface="Times New Roman" panose="02020603050405020304" pitchFamily="18" charset="0"/>
              </a:rPr>
              <a:t>брызгают </a:t>
            </a:r>
            <a:r>
              <a:rPr lang="ru-RU" sz="2400" dirty="0">
                <a:latin typeface="Times New Roman" panose="02020603050405020304" pitchFamily="18" charset="0"/>
              </a:rPr>
              <a:t>на листы бумаги жидкую краску, как затем размашисто </a:t>
            </a:r>
            <a:r>
              <a:rPr lang="ru-RU" sz="2400" dirty="0" smtClean="0">
                <a:latin typeface="Times New Roman" panose="02020603050405020304" pitchFamily="18" charset="0"/>
              </a:rPr>
              <a:t>проводят </a:t>
            </a:r>
            <a:r>
              <a:rPr lang="ru-RU" sz="2400" dirty="0">
                <a:latin typeface="Times New Roman" panose="02020603050405020304" pitchFamily="18" charset="0"/>
              </a:rPr>
              <a:t>ладонью по сложенному пополам (кляксами вовнутрь) листу бумаги.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Некоторые </a:t>
            </a:r>
            <a:r>
              <a:rPr lang="ru-RU" sz="2400" dirty="0">
                <a:latin typeface="Times New Roman" panose="02020603050405020304" pitchFamily="18" charset="0"/>
              </a:rPr>
              <a:t>дети сначала в кляксах без подсказки ничего не видели, но постепенно и у них стало пробуждаться воображение. Оно вызывало у ребят эмоции радости и интереса, что в свою очередь сосредоточивало внимание ребенка на физических действиях, вызывающих эти эмоции, </a:t>
            </a:r>
            <a:r>
              <a:rPr lang="ru-RU" sz="2400" dirty="0" smtClean="0">
                <a:latin typeface="Times New Roman" panose="02020603050405020304" pitchFamily="18" charset="0"/>
              </a:rPr>
              <a:t>то есть </a:t>
            </a:r>
            <a:r>
              <a:rPr lang="ru-RU" sz="2400" dirty="0">
                <a:latin typeface="Times New Roman" panose="02020603050405020304" pitchFamily="18" charset="0"/>
              </a:rPr>
              <a:t>на действиях, необходимых для изготовления «картин» из клякс.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Разглядывание </a:t>
            </a:r>
            <a:r>
              <a:rPr lang="ru-RU" sz="2400" dirty="0">
                <a:latin typeface="Times New Roman" panose="02020603050405020304" pitchFamily="18" charset="0"/>
              </a:rPr>
              <a:t>разноцветных пятен и фантазирование по их поводу стимулировали воображение и увлечение игрой в кляксы.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И </a:t>
            </a:r>
            <a:r>
              <a:rPr lang="ru-RU" sz="2400" dirty="0">
                <a:latin typeface="Times New Roman" panose="02020603050405020304" pitchFamily="18" charset="0"/>
              </a:rPr>
              <a:t>чем </a:t>
            </a:r>
            <a:r>
              <a:rPr lang="ru-RU" sz="2400" dirty="0" err="1">
                <a:latin typeface="Times New Roman" panose="02020603050405020304" pitchFamily="18" charset="0"/>
              </a:rPr>
              <a:t>увлеченнее</a:t>
            </a:r>
            <a:r>
              <a:rPr lang="ru-RU" sz="2400" dirty="0">
                <a:latin typeface="Times New Roman" panose="02020603050405020304" pitchFamily="18" charset="0"/>
              </a:rPr>
              <a:t> был ребенок, тем сосредоточеннее он становился. </a:t>
            </a:r>
            <a:endParaRPr lang="ru-RU" sz="2400" dirty="0"/>
          </a:p>
        </p:txBody>
      </p:sp>
    </p:spTree>
    <p:extLst>
      <p:ext uri="{BB962C8B-B14F-4D97-AF65-F5344CB8AC3E}">
        <p14:creationId xmlns:p14="http://schemas.microsoft.com/office/powerpoint/2010/main" val="1829483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Если </a:t>
            </a:r>
            <a:r>
              <a:rPr lang="ru-RU" sz="2400" dirty="0">
                <a:latin typeface="Times New Roman" panose="02020603050405020304" pitchFamily="18" charset="0"/>
              </a:rPr>
              <a:t>для чрезмерно активного ребенка надо много места для разворачивания деятельности, если его внимание рассеянно и крайне неустойчиво, то в процессе игры в кляксы было видно, как сужалась зона его активности, как уменьшалась амплитуда его движений. Крупные и неточные движения руками постепенно становились более тонкими и точными. Круг внимания ребенка тоже сужался и сосредоточивался в малой зоне</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Многие агрессивные и расторможенные дети при изготовлении «картин» из клякс сначала употребляли коричневые, серые и блекло-грязные оттенки основных цветов красок. В кляксах эти дети сначала видели только лужи, затем животных, позже динамические картины. Часто это были ссоры двух людей или животных</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Так, например, </a:t>
            </a:r>
            <a:r>
              <a:rPr lang="ru-RU" sz="2400" dirty="0" smtClean="0">
                <a:latin typeface="Times New Roman" panose="02020603050405020304" pitchFamily="18" charset="0"/>
              </a:rPr>
              <a:t>ребенок увидел </a:t>
            </a:r>
            <a:r>
              <a:rPr lang="ru-RU" sz="2400" dirty="0">
                <a:latin typeface="Times New Roman" panose="02020603050405020304" pitchFamily="18" charset="0"/>
              </a:rPr>
              <a:t>в пятнах двух дерущихся котят. В дни, когда этот ребенок по часу и более находился вне шумного детского коллектива, когда его «агрессивные» настроения находили выход в приемлемой форме (видеть драку в пятнах, изображать драку, а самому не драться), то потом он и в группе на некоторое время становился менее суетливым и агрессивным</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1467078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Через </a:t>
            </a:r>
            <a:r>
              <a:rPr lang="ru-RU" sz="2400" dirty="0">
                <a:latin typeface="Times New Roman" panose="02020603050405020304" pitchFamily="18" charset="0"/>
              </a:rPr>
              <a:t>5-6 индивидуальных занятий на время игры в кляксы к </a:t>
            </a:r>
            <a:r>
              <a:rPr lang="ru-RU" sz="2400" dirty="0" err="1">
                <a:latin typeface="Times New Roman" panose="02020603050405020304" pitchFamily="18" charset="0"/>
              </a:rPr>
              <a:t>гиперактивному</a:t>
            </a:r>
            <a:r>
              <a:rPr lang="ru-RU" sz="2400" dirty="0">
                <a:latin typeface="Times New Roman" panose="02020603050405020304" pitchFamily="18" charset="0"/>
              </a:rPr>
              <a:t> ребенку для «полезного фона» приглашались спокойные дети. Девочки для клякс брали яркие краски и изображали с их помощью букеты, сказочных принцесс и принцев, а эмоционально уравновешенные мальчики замечали в разноцветных пятнах стрекоз, бабочек, животных и людей, взаимодействующих друг с другом.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Постепенно </a:t>
            </a:r>
            <a:r>
              <a:rPr lang="ru-RU" sz="2400" dirty="0">
                <a:latin typeface="Times New Roman" panose="02020603050405020304" pitchFamily="18" charset="0"/>
              </a:rPr>
              <a:t>и у детей с трудностями поведения и характера сюжеты рисунков, выполненных с помощью клякс, становились менее агрессивными по содержанию </a:t>
            </a:r>
            <a:r>
              <a:rPr lang="ru-RU" sz="2400" dirty="0">
                <a:latin typeface="Times New Roman" pitchFamily="18" charset="0"/>
                <a:cs typeface="Times New Roman" pitchFamily="18" charset="0"/>
              </a:rPr>
              <a:t>и более сочными, яркими и чистыми по цвету</a:t>
            </a:r>
            <a:r>
              <a:rPr lang="ru-RU" sz="2400" dirty="0" smtClean="0">
                <a:latin typeface="Times New Roman" panose="02020603050405020304" pitchFamily="18" charset="0"/>
                <a:cs typeface="Times New Roman" pitchFamily="18" charset="0"/>
              </a:rPr>
              <a:t>.</a:t>
            </a:r>
          </a:p>
          <a:p>
            <a:pPr indent="357188" algn="just"/>
            <a:r>
              <a:rPr lang="ru-RU" sz="2400" b="1" i="1" dirty="0">
                <a:latin typeface="Times New Roman" pitchFamily="18" charset="0"/>
                <a:cs typeface="Times New Roman" pitchFamily="18" charset="0"/>
              </a:rPr>
              <a:t>Свободное и тематическое рисование</a:t>
            </a:r>
          </a:p>
          <a:p>
            <a:pPr indent="357188" algn="just"/>
            <a:r>
              <a:rPr lang="ru-RU" sz="2400" dirty="0">
                <a:latin typeface="Times New Roman" pitchFamily="18" charset="0"/>
                <a:cs typeface="Times New Roman" pitchFamily="18" charset="0"/>
              </a:rPr>
              <a:t>Навыки, полученные в результате тренировок с шаблонами, условными фигурками и кляксами, дети затем используют в своих свободных и тематических рисунках. </a:t>
            </a:r>
            <a:endParaRPr lang="ru-RU" sz="2400" dirty="0" smtClean="0">
              <a:latin typeface="Times New Roman" pitchFamily="18" charset="0"/>
              <a:cs typeface="Times New Roman" pitchFamily="18" charset="0"/>
            </a:endParaRPr>
          </a:p>
          <a:p>
            <a:pPr indent="357188" algn="just"/>
            <a:r>
              <a:rPr lang="ru-RU" sz="2400" dirty="0" smtClean="0">
                <a:latin typeface="Times New Roman" pitchFamily="18" charset="0"/>
                <a:cs typeface="Times New Roman" pitchFamily="18" charset="0"/>
              </a:rPr>
              <a:t>Иногда </a:t>
            </a:r>
            <a:r>
              <a:rPr lang="ru-RU" sz="2400" dirty="0">
                <a:latin typeface="Times New Roman" pitchFamily="18" charset="0"/>
                <a:cs typeface="Times New Roman" pitchFamily="18" charset="0"/>
              </a:rPr>
              <a:t>дети окрашивают лицо изображаемого человека или фон вокруг него в тот цвет, который у них ассоциируется с тем или иным эмоциональным состоянием. Многие из них для показа гнева на лице используют черную или красную краску. </a:t>
            </a:r>
          </a:p>
        </p:txBody>
      </p:sp>
    </p:spTree>
    <p:extLst>
      <p:ext uri="{BB962C8B-B14F-4D97-AF65-F5344CB8AC3E}">
        <p14:creationId xmlns:p14="http://schemas.microsoft.com/office/powerpoint/2010/main" val="3219923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a:latin typeface="Times New Roman" panose="02020603050405020304" pitchFamily="18" charset="0"/>
              </a:rPr>
              <a:t>С помощью цвета ребенок может сигнализировать и о своем эмоциональном состоянии. Многие дети с пониженным фоном настроения любят сиреневые и лиловые тона</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Так, р</a:t>
            </a:r>
            <a:r>
              <a:rPr lang="ru-RU" sz="2400" dirty="0" smtClean="0">
                <a:latin typeface="Times New Roman" panose="02020603050405020304" pitchFamily="18" charset="0"/>
              </a:rPr>
              <a:t>ебенок во </a:t>
            </a:r>
            <a:r>
              <a:rPr lang="ru-RU" sz="2400" dirty="0">
                <a:latin typeface="Times New Roman" panose="02020603050405020304" pitchFamily="18" charset="0"/>
              </a:rPr>
              <a:t>всех своих рисунках, как грустных, так и веселых по содержанию, всегда </a:t>
            </a:r>
            <a:r>
              <a:rPr lang="ru-RU" sz="2400" dirty="0" smtClean="0">
                <a:latin typeface="Times New Roman" panose="02020603050405020304" pitchFamily="18" charset="0"/>
              </a:rPr>
              <a:t>закрашивал </a:t>
            </a:r>
            <a:r>
              <a:rPr lang="ru-RU" sz="2400" dirty="0">
                <a:latin typeface="Times New Roman" panose="02020603050405020304" pitchFamily="18" charset="0"/>
              </a:rPr>
              <a:t>фон одинаково </a:t>
            </a:r>
            <a:r>
              <a:rPr lang="ru-RU" sz="2400" dirty="0" smtClean="0">
                <a:latin typeface="Times New Roman" panose="02020603050405020304" pitchFamily="18" charset="0"/>
              </a:rPr>
              <a:t>– лиловой краской</a:t>
            </a:r>
            <a:r>
              <a:rPr lang="ru-RU" sz="2400" dirty="0">
                <a:latin typeface="Times New Roman" panose="02020603050405020304" pitchFamily="18" charset="0"/>
              </a:rPr>
              <a:t>. Серые и коричневые тона часто употребляются напряженными, конфликтными и расторможенными детьми (М. </a:t>
            </a:r>
            <a:r>
              <a:rPr lang="ru-RU" sz="2400" dirty="0" err="1">
                <a:latin typeface="Times New Roman" panose="02020603050405020304" pitchFamily="18" charset="0"/>
              </a:rPr>
              <a:t>Люшер</a:t>
            </a:r>
            <a:r>
              <a:rPr lang="ru-RU" sz="2400" dirty="0">
                <a:latin typeface="Times New Roman" panose="02020603050405020304" pitchFamily="18" charset="0"/>
              </a:rPr>
              <a:t> считает, что пристрастие к серым и коричневым тонам свидетельствует о желании расслабления и покоя). Вместе с тем говорить о какой-либо четкой, характерной для всех детей закономерной связи между выбором определенного цвета и определенным эмоциональным состоянием не приходится. Эта связь очень индивидуальна</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smtClean="0">
                <a:latin typeface="Times New Roman" panose="02020603050405020304" pitchFamily="18" charset="0"/>
              </a:rPr>
              <a:t>Тематическое </a:t>
            </a:r>
            <a:r>
              <a:rPr lang="ru-RU" sz="2400" dirty="0">
                <a:latin typeface="Times New Roman" panose="02020603050405020304" pitchFamily="18" charset="0"/>
              </a:rPr>
              <a:t>рисование хорошо сочетается с мимическими и пантомимическими этюдами. При чередовании изобразительной деятельности с играми, тренирующими выразительные движения, происходит </a:t>
            </a:r>
            <a:r>
              <a:rPr lang="ru-RU" sz="2400" dirty="0" err="1">
                <a:latin typeface="Times New Roman" panose="02020603050405020304" pitchFamily="18" charset="0"/>
              </a:rPr>
              <a:t>взаимоусиление</a:t>
            </a:r>
            <a:r>
              <a:rPr lang="ru-RU" sz="2400" dirty="0">
                <a:latin typeface="Times New Roman" panose="02020603050405020304" pitchFamily="18" charset="0"/>
              </a:rPr>
              <a:t> влияния на ребенка и той и другой деятельности, что в свою очередь ведет к улучшению его общения со сверстниками</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1525395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Тематическое </a:t>
            </a:r>
            <a:r>
              <a:rPr lang="ru-RU" sz="2400" dirty="0">
                <a:latin typeface="Times New Roman" panose="02020603050405020304" pitchFamily="18" charset="0"/>
              </a:rPr>
              <a:t>рисование на занятиях </a:t>
            </a:r>
            <a:r>
              <a:rPr lang="ru-RU" sz="2400" dirty="0" err="1">
                <a:latin typeface="Times New Roman" panose="02020603050405020304" pitchFamily="18" charset="0"/>
              </a:rPr>
              <a:t>психогимнастикой</a:t>
            </a:r>
            <a:r>
              <a:rPr lang="ru-RU" sz="2400" dirty="0">
                <a:latin typeface="Times New Roman" panose="02020603050405020304" pitchFamily="18" charset="0"/>
              </a:rPr>
              <a:t> обычно направлено на выявление и «графическое </a:t>
            </a:r>
            <a:r>
              <a:rPr lang="ru-RU" sz="2400" dirty="0" err="1">
                <a:latin typeface="Times New Roman" panose="02020603050405020304" pitchFamily="18" charset="0"/>
              </a:rPr>
              <a:t>отреагирование</a:t>
            </a:r>
            <a:r>
              <a:rPr lang="ru-RU" sz="2400" dirty="0">
                <a:latin typeface="Times New Roman" panose="02020603050405020304" pitchFamily="18" charset="0"/>
              </a:rPr>
              <a:t>» различных страхов у детей, а также на закрепление в рисунке впечатлений, полученных от участия в пантомиме</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smtClean="0">
                <a:latin typeface="Times New Roman" panose="02020603050405020304" pitchFamily="18" charset="0"/>
              </a:rPr>
              <a:t>Эмоциональному </a:t>
            </a:r>
            <a:r>
              <a:rPr lang="ru-RU" sz="2400" dirty="0">
                <a:latin typeface="Times New Roman" panose="02020603050405020304" pitchFamily="18" charset="0"/>
              </a:rPr>
              <a:t>сближению детей способствует выполнение совместной работы: например, рисование на большом расстеленном на полу листе бумаги (обычно это было создание панно с помощью клякс). Иногда дети вместе с ведущим изготовляли сказочные дворцы, в которых можно было открывать и закрывать окна и двери</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Сам процесс рисования оказывает успокаивающее влияние на </a:t>
            </a:r>
            <a:r>
              <a:rPr lang="ru-RU" sz="2400" dirty="0" smtClean="0">
                <a:latin typeface="Times New Roman" panose="02020603050405020304" pitchFamily="18" charset="0"/>
              </a:rPr>
              <a:t>детей.</a:t>
            </a:r>
            <a:r>
              <a:rPr lang="ru-RU" sz="2400" dirty="0">
                <a:latin typeface="Times New Roman" panose="02020603050405020304" pitchFamily="18" charset="0"/>
              </a:rPr>
              <a:t> </a:t>
            </a:r>
            <a:r>
              <a:rPr lang="ru-RU" sz="2400" dirty="0" smtClean="0">
                <a:latin typeface="Times New Roman" panose="02020603050405020304" pitchFamily="18" charset="0"/>
              </a:rPr>
              <a:t>На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для распознавания эмоций применяются иногда иллюстрации из различных журналов и репродукции с картин. Кроме того, иллюстрации полезны для более образного представления ребенком чувства напряжения и расслабления в мышцах. Так, для усиления у детей чувства напряжения в руках (этюд «Штанга») им показывается фотография мальчика, пытающегося поднять тяжелую штангу. И наоборот, для появления у детей чувства расслабленности, например в положении лежа, они прежде рассматривают репродукцию с картины «Спящие дети».</a:t>
            </a:r>
            <a:endParaRPr lang="ru-RU" sz="2400" dirty="0"/>
          </a:p>
        </p:txBody>
      </p:sp>
    </p:spTree>
    <p:extLst>
      <p:ext uri="{BB962C8B-B14F-4D97-AF65-F5344CB8AC3E}">
        <p14:creationId xmlns:p14="http://schemas.microsoft.com/office/powerpoint/2010/main" val="191521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6195" y="840657"/>
            <a:ext cx="11174278" cy="4154984"/>
          </a:xfrm>
          <a:prstGeom prst="rect">
            <a:avLst/>
          </a:prstGeom>
        </p:spPr>
        <p:txBody>
          <a:bodyPr wrap="square">
            <a:spAutoFit/>
          </a:bodyPr>
          <a:lstStyle/>
          <a:p>
            <a:pPr marL="342900" indent="-342900" algn="just">
              <a:buFont typeface="Wingdings" panose="05000000000000000000" pitchFamily="2" charset="2"/>
              <a:buChar char="ü"/>
            </a:pPr>
            <a:r>
              <a:rPr lang="ru-RU" sz="2400" b="1" i="1" dirty="0" smtClean="0">
                <a:latin typeface="Times New Roman" panose="02020603050405020304" pitchFamily="18" charset="0"/>
              </a:rPr>
              <a:t>в </a:t>
            </a:r>
            <a:r>
              <a:rPr lang="ru-RU" sz="2400" b="1" i="1" dirty="0">
                <a:latin typeface="Times New Roman" panose="02020603050405020304" pitchFamily="18" charset="0"/>
              </a:rPr>
              <a:t>двигательной сфере: </a:t>
            </a:r>
            <a:r>
              <a:rPr lang="ru-RU" sz="2400" dirty="0">
                <a:latin typeface="Times New Roman" panose="02020603050405020304" pitchFamily="18" charset="0"/>
              </a:rPr>
              <a:t>умение произвольно направлять </a:t>
            </a:r>
            <a:r>
              <a:rPr lang="ru-RU" sz="2400" dirty="0" smtClean="0">
                <a:latin typeface="Times New Roman" panose="02020603050405020304" pitchFamily="18" charset="0"/>
              </a:rPr>
              <a:t>свое </a:t>
            </a:r>
            <a:r>
              <a:rPr lang="ru-RU" sz="2400" dirty="0">
                <a:latin typeface="Times New Roman" panose="02020603050405020304" pitchFamily="18" charset="0"/>
              </a:rPr>
              <a:t>внимание </a:t>
            </a:r>
            <a:r>
              <a:rPr lang="ru-RU" sz="2400" dirty="0" smtClean="0">
                <a:latin typeface="Times New Roman" panose="02020603050405020304" pitchFamily="18" charset="0"/>
              </a:rPr>
              <a:t>на мышцы</a:t>
            </a:r>
            <a:r>
              <a:rPr lang="ru-RU" sz="2400" dirty="0">
                <a:latin typeface="Times New Roman" panose="02020603050405020304" pitchFamily="18" charset="0"/>
              </a:rPr>
              <a:t>, участвующие в движении; различать и сравнивать </a:t>
            </a:r>
            <a:r>
              <a:rPr lang="ru-RU" sz="2400" dirty="0" smtClean="0">
                <a:latin typeface="Times New Roman" panose="02020603050405020304" pitchFamily="18" charset="0"/>
              </a:rPr>
              <a:t>мышечные ощущения</a:t>
            </a:r>
            <a:r>
              <a:rPr lang="ru-RU" sz="2400" dirty="0">
                <a:latin typeface="Times New Roman" panose="02020603050405020304" pitchFamily="18" charset="0"/>
              </a:rPr>
              <a:t>; определять характер ощущений (напряжение – расслабление, тяжесть – </a:t>
            </a:r>
            <a:r>
              <a:rPr lang="ru-RU" sz="2400" dirty="0" smtClean="0">
                <a:latin typeface="Times New Roman" panose="02020603050405020304" pitchFamily="18" charset="0"/>
              </a:rPr>
              <a:t>лёгкость) </a:t>
            </a:r>
            <a:r>
              <a:rPr lang="ru-RU" sz="2400" dirty="0">
                <a:latin typeface="Times New Roman" panose="02020603050405020304" pitchFamily="18" charset="0"/>
              </a:rPr>
              <a:t>и характер движений (сила – слабость, резкость </a:t>
            </a:r>
            <a:r>
              <a:rPr lang="ru-RU" sz="2400" dirty="0" smtClean="0">
                <a:latin typeface="Times New Roman" panose="02020603050405020304" pitchFamily="18" charset="0"/>
              </a:rPr>
              <a:t>– плавность</a:t>
            </a:r>
            <a:r>
              <a:rPr lang="ru-RU" sz="2400" dirty="0">
                <a:latin typeface="Times New Roman" panose="02020603050405020304" pitchFamily="18" charset="0"/>
              </a:rPr>
              <a:t>, темп, ритм</a:t>
            </a:r>
            <a:r>
              <a:rPr lang="ru-RU" sz="2400" dirty="0" smtClean="0">
                <a:latin typeface="Times New Roman" panose="02020603050405020304" pitchFamily="18" charset="0"/>
              </a:rPr>
              <a:t>);</a:t>
            </a:r>
          </a:p>
          <a:p>
            <a:pPr marL="342900" indent="-342900" algn="just">
              <a:buFont typeface="Wingdings" panose="05000000000000000000" pitchFamily="2" charset="2"/>
              <a:buChar char="ü"/>
            </a:pPr>
            <a:r>
              <a:rPr lang="ru-RU" sz="2400" b="1" i="1" dirty="0" smtClean="0">
                <a:latin typeface="Times New Roman" panose="02020603050405020304" pitchFamily="18" charset="0"/>
              </a:rPr>
              <a:t>в </a:t>
            </a:r>
            <a:r>
              <a:rPr lang="ru-RU" sz="2400" b="1" i="1" dirty="0">
                <a:latin typeface="Times New Roman" panose="02020603050405020304" pitchFamily="18" charset="0"/>
              </a:rPr>
              <a:t>эмоциональной сфере: </a:t>
            </a:r>
            <a:r>
              <a:rPr lang="ru-RU" sz="2400" dirty="0">
                <a:latin typeface="Times New Roman" panose="02020603050405020304" pitchFamily="18" charset="0"/>
              </a:rPr>
              <a:t>умение направлять </a:t>
            </a:r>
            <a:r>
              <a:rPr lang="ru-RU" sz="2400" dirty="0" smtClean="0">
                <a:latin typeface="Times New Roman" panose="02020603050405020304" pitchFamily="18" charset="0"/>
              </a:rPr>
              <a:t>свое </a:t>
            </a:r>
            <a:r>
              <a:rPr lang="ru-RU" sz="2400" dirty="0">
                <a:latin typeface="Times New Roman" panose="02020603050405020304" pitchFamily="18" charset="0"/>
              </a:rPr>
              <a:t>внимание на </a:t>
            </a:r>
            <a:r>
              <a:rPr lang="ru-RU" sz="2400" dirty="0" smtClean="0">
                <a:latin typeface="Times New Roman" panose="02020603050405020304" pitchFamily="18" charset="0"/>
              </a:rPr>
              <a:t>эмоциональные ощущения</a:t>
            </a:r>
            <a:r>
              <a:rPr lang="ru-RU" sz="2400" dirty="0">
                <a:latin typeface="Times New Roman" panose="02020603050405020304" pitchFamily="18" charset="0"/>
              </a:rPr>
              <a:t>; различать и сравнивать эмоциональные ощущения, определять </a:t>
            </a:r>
            <a:r>
              <a:rPr lang="ru-RU" sz="2400" dirty="0" smtClean="0">
                <a:latin typeface="Times New Roman" panose="02020603050405020304" pitchFamily="18" charset="0"/>
              </a:rPr>
              <a:t>их характер </a:t>
            </a:r>
            <a:r>
              <a:rPr lang="ru-RU" sz="2400" dirty="0">
                <a:latin typeface="Times New Roman" panose="02020603050405020304" pitchFamily="18" charset="0"/>
              </a:rPr>
              <a:t>(приятно, неприятно, беспокойно, страшно); направлять </a:t>
            </a:r>
            <a:r>
              <a:rPr lang="ru-RU" sz="2400" dirty="0" smtClean="0">
                <a:latin typeface="Times New Roman" panose="02020603050405020304" pitchFamily="18" charset="0"/>
              </a:rPr>
              <a:t>свое внимание </a:t>
            </a:r>
            <a:r>
              <a:rPr lang="ru-RU" sz="2400" dirty="0">
                <a:latin typeface="Times New Roman" panose="02020603050405020304" pitchFamily="18" charset="0"/>
              </a:rPr>
              <a:t>на мышечные ощущения и экспрессивные </a:t>
            </a:r>
            <a:r>
              <a:rPr lang="ru-RU" sz="2400" dirty="0" smtClean="0">
                <a:latin typeface="Times New Roman" panose="02020603050405020304" pitchFamily="18" charset="0"/>
              </a:rPr>
              <a:t>движения, сопровождающие </a:t>
            </a:r>
            <a:r>
              <a:rPr lang="ru-RU" sz="2400" dirty="0">
                <a:latin typeface="Times New Roman" panose="02020603050405020304" pitchFamily="18" charset="0"/>
              </a:rPr>
              <a:t>собственные эмоции и эмоции окружающих; </a:t>
            </a:r>
            <a:r>
              <a:rPr lang="ru-RU" sz="2400" dirty="0" smtClean="0">
                <a:latin typeface="Times New Roman" panose="02020603050405020304" pitchFamily="18" charset="0"/>
              </a:rPr>
              <a:t>умение «воспроизводить</a:t>
            </a:r>
            <a:r>
              <a:rPr lang="ru-RU" sz="2400" dirty="0">
                <a:latin typeface="Times New Roman" panose="02020603050405020304" pitchFamily="18" charset="0"/>
              </a:rPr>
              <a:t>» эмоции по заданному образцу.</a:t>
            </a:r>
            <a:endParaRPr lang="ru-RU" sz="2400" dirty="0" smtClean="0">
              <a:latin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FC2DF5B-C00C-4932-B2F5-9D6E4571794C}" type="slidenum">
              <a:rPr lang="ru-RU" smtClean="0"/>
              <a:t>6</a:t>
            </a:fld>
            <a:endParaRPr lang="ru-RU"/>
          </a:p>
        </p:txBody>
      </p:sp>
    </p:spTree>
    <p:extLst>
      <p:ext uri="{BB962C8B-B14F-4D97-AF65-F5344CB8AC3E}">
        <p14:creationId xmlns:p14="http://schemas.microsoft.com/office/powerpoint/2010/main" val="36545280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ctr"/>
            <a:r>
              <a:rPr lang="ru-RU" sz="2400" b="1" i="1" dirty="0">
                <a:latin typeface="Times New Roman" panose="02020603050405020304" pitchFamily="18" charset="0"/>
              </a:rPr>
              <a:t>Музыка</a:t>
            </a:r>
          </a:p>
          <a:p>
            <a:pPr indent="357188" algn="just"/>
            <a:r>
              <a:rPr lang="ru-RU" sz="2400" dirty="0">
                <a:latin typeface="Times New Roman" panose="02020603050405020304" pitchFamily="18" charset="0"/>
              </a:rPr>
              <a:t>Среди вспомогательных средств общения, пожалуй, самым действенным и организующим является музыка. Восприятие музыки не требует предварительной подготовки и доступно детям, которым еще нет и года (В. М, Бехтерев). Само собой разумеется, что музыкальные образы и музыкальный язык должны соответствовать возрасту ребенка</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С давних пор музыка используется и как лечебный фактор. Интерес к музыкотерапии врачей и психологов, которые на основе своих собственных опытов узнали терапевтическую ценность музыки, постоянно растет (К. Швабе, 1974</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В. М. Бехтерев считал, что с помощью музыкального, ритма можно установить равновесие в деятельности нервной системы ребенка, умерить слишком возбужденные темпераменты и растормозить заторможенных детей, урегулировать неправильные и лишние движения. А для этого, указывал В. М. Бехтерев, необходимо выявить ритмические рефлексы и приспособить организм ребенка отвечать на определенные раздражители (слуховые и зрительные</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29559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Г</a:t>
            </a:r>
            <a:r>
              <a:rPr lang="ru-RU" sz="2400" dirty="0">
                <a:latin typeface="Times New Roman" panose="02020603050405020304" pitchFamily="18" charset="0"/>
              </a:rPr>
              <a:t>. П. Шипулин еще в 1928 г. отметил благотворное влияние ритмических упражнений на детей, отличающихся повышенной нервной возбудимостью. Ритмические задания помогают вовлекать, активизировать и пробуждать интерес к деятельности вообще. «Конвейерный» принцип отдельных упражнений способствует втягиванию в общее дело трудных, </a:t>
            </a:r>
            <a:r>
              <a:rPr lang="ru-RU" sz="2400" dirty="0" err="1">
                <a:latin typeface="Times New Roman" panose="02020603050405020304" pitchFamily="18" charset="0"/>
              </a:rPr>
              <a:t>негативистически</a:t>
            </a:r>
            <a:r>
              <a:rPr lang="ru-RU" sz="2400" dirty="0">
                <a:latin typeface="Times New Roman" panose="02020603050405020304" pitchFamily="18" charset="0"/>
              </a:rPr>
              <a:t> настроенных детей. Организация движений с помощью музыкального ритма развивает у детей внимание, память, внутреннюю собранность (Н. С. Самойленко, В. А. </a:t>
            </a:r>
            <a:r>
              <a:rPr lang="ru-RU" sz="2400" dirty="0" err="1">
                <a:latin typeface="Times New Roman" panose="02020603050405020304" pitchFamily="18" charset="0"/>
              </a:rPr>
              <a:t>Гринер</a:t>
            </a:r>
            <a:r>
              <a:rPr lang="ru-RU" sz="2400" dirty="0">
                <a:latin typeface="Times New Roman" panose="02020603050405020304" pitchFamily="18" charset="0"/>
              </a:rPr>
              <a:t>, Е. В. </a:t>
            </a:r>
            <a:r>
              <a:rPr lang="ru-RU" sz="2400" dirty="0" err="1">
                <a:latin typeface="Times New Roman" panose="02020603050405020304" pitchFamily="18" charset="0"/>
              </a:rPr>
              <a:t>Конорова</a:t>
            </a:r>
            <a:r>
              <a:rPr lang="ru-RU" sz="2400" dirty="0">
                <a:latin typeface="Times New Roman" panose="02020603050405020304" pitchFamily="18" charset="0"/>
              </a:rPr>
              <a:t>, Е. В. Чаянова</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Музыкальные игры (см. подвижные и организующие игры) снимают психоэмоциональное напряжение в группе, воспитывают навыки адекватного группового поведения, безусловного принятия (ситуационного) роли лидера или ведомого, т. е. социализируют ребенка</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Выработка механизмов торможения подкрепляется упражнениями под музыку. Если можно считать прочно установленной зависимость моторики от психического состояния, то не следует забывать и об обратном влиянии моторики на психику (В. А. </a:t>
            </a:r>
            <a:r>
              <a:rPr lang="ru-RU" sz="2400" dirty="0" err="1">
                <a:latin typeface="Times New Roman" panose="02020603050405020304" pitchFamily="18" charset="0"/>
              </a:rPr>
              <a:t>Гринер</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1190677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smtClean="0">
                <a:latin typeface="Times New Roman" panose="02020603050405020304" pitchFamily="18" charset="0"/>
              </a:rPr>
              <a:t>Слушание </a:t>
            </a:r>
            <a:r>
              <a:rPr lang="ru-RU" sz="2400" dirty="0">
                <a:latin typeface="Times New Roman" panose="02020603050405020304" pitchFamily="18" charset="0"/>
              </a:rPr>
              <a:t>музыки на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может предварять этюд, помогающий ребенку войти в нужное эмоциональное состояние. Так, лирическая музыка (отражающая тончайшие нюансы настроения) способствует общему успокоению, а драматическая музыка (отражающая концентрированные эмоции аффекта в их сложности) возбуждает, повышает жизненный тонус (Б. Г. Ананьев</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Музыка может быть фоном, на котором развивается действие того или иного этюда. В этом случае она усиливает эмоции и делает ярче образные представления детей (этюды типа «Гроза», «Ябеда» и т. п</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smtClean="0">
                <a:latin typeface="Times New Roman" panose="02020603050405020304" pitchFamily="18" charset="0"/>
              </a:rPr>
              <a:t>В 70-80-е </a:t>
            </a:r>
            <a:r>
              <a:rPr lang="ru-RU" sz="2400" dirty="0">
                <a:latin typeface="Times New Roman" panose="02020603050405020304" pitchFamily="18" charset="0"/>
              </a:rPr>
              <a:t>годы было издано несколько монографий, посвященных музыкотерапии, в каждой из которых имеются главы по применению музыки с лечебной целью у детей, страдающих неврозами (К. Швабе, 1974), ранним детским аутизмом (Р. О. </a:t>
            </a:r>
            <a:r>
              <a:rPr lang="ru-RU" sz="2400" dirty="0" err="1">
                <a:latin typeface="Times New Roman" panose="02020603050405020304" pitchFamily="18" charset="0"/>
              </a:rPr>
              <a:t>Бенензон</a:t>
            </a:r>
            <a:r>
              <a:rPr lang="ru-RU" sz="2400" dirty="0">
                <a:latin typeface="Times New Roman" panose="02020603050405020304" pitchFamily="18" charset="0"/>
              </a:rPr>
              <a:t>, 1973), органическими заболеваниями головного мозга (Э. </a:t>
            </a:r>
            <a:r>
              <a:rPr lang="ru-RU" sz="2400" dirty="0" err="1">
                <a:latin typeface="Times New Roman" panose="02020603050405020304" pitchFamily="18" charset="0"/>
              </a:rPr>
              <a:t>Коффер</a:t>
            </a:r>
            <a:r>
              <a:rPr lang="ru-RU" sz="2400" dirty="0">
                <a:latin typeface="Times New Roman" panose="02020603050405020304" pitchFamily="18" charset="0"/>
              </a:rPr>
              <a:t>-Ульрих, 1971). Также проводились исследования по объективизации влияния музыки на детей (У. </a:t>
            </a:r>
            <a:r>
              <a:rPr lang="ru-RU" sz="2400" dirty="0" err="1">
                <a:latin typeface="Times New Roman" panose="02020603050405020304" pitchFamily="18" charset="0"/>
              </a:rPr>
              <a:t>Грюс</a:t>
            </a:r>
            <a:r>
              <a:rPr lang="ru-RU" sz="2400" dirty="0">
                <a:latin typeface="Times New Roman" panose="02020603050405020304" pitchFamily="18" charset="0"/>
              </a:rPr>
              <a:t>, Г. </a:t>
            </a:r>
            <a:r>
              <a:rPr lang="ru-RU" sz="2400" dirty="0" err="1">
                <a:latin typeface="Times New Roman" panose="02020603050405020304" pitchFamily="18" charset="0"/>
              </a:rPr>
              <a:t>Грюс</a:t>
            </a:r>
            <a:r>
              <a:rPr lang="ru-RU" sz="2400" dirty="0">
                <a:latin typeface="Times New Roman" panose="02020603050405020304" pitchFamily="18" charset="0"/>
              </a:rPr>
              <a:t>, 3. Мюллер, 1971</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1299194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В </a:t>
            </a:r>
            <a:r>
              <a:rPr lang="ru-RU" sz="2400" dirty="0">
                <a:latin typeface="Times New Roman" panose="02020603050405020304" pitchFamily="18" charset="0"/>
              </a:rPr>
              <a:t>1982 г. в Берлине вышла книга Ю. </a:t>
            </a:r>
            <a:r>
              <a:rPr lang="ru-RU" sz="2400" dirty="0" err="1">
                <a:latin typeface="Times New Roman" panose="02020603050405020304" pitchFamily="18" charset="0"/>
              </a:rPr>
              <a:t>Брюкнер</a:t>
            </a:r>
            <a:r>
              <a:rPr lang="ru-RU" sz="2400" dirty="0">
                <a:latin typeface="Times New Roman" panose="02020603050405020304" pitchFamily="18" charset="0"/>
              </a:rPr>
              <a:t>, И. </a:t>
            </a:r>
            <a:r>
              <a:rPr lang="ru-RU" sz="2400" dirty="0" err="1">
                <a:latin typeface="Times New Roman" panose="02020603050405020304" pitchFamily="18" charset="0"/>
              </a:rPr>
              <a:t>Медераке</a:t>
            </a:r>
            <a:r>
              <a:rPr lang="ru-RU" sz="2400" dirty="0">
                <a:latin typeface="Times New Roman" panose="02020603050405020304" pitchFamily="18" charset="0"/>
              </a:rPr>
              <a:t> и К. </a:t>
            </a:r>
            <a:r>
              <a:rPr lang="ru-RU" sz="2400" dirty="0" err="1">
                <a:latin typeface="Times New Roman" panose="02020603050405020304" pitchFamily="18" charset="0"/>
              </a:rPr>
              <a:t>Ульбрих</a:t>
            </a:r>
            <a:r>
              <a:rPr lang="ru-RU" sz="2400" dirty="0">
                <a:latin typeface="Times New Roman" panose="02020603050405020304" pitchFamily="18" charset="0"/>
              </a:rPr>
              <a:t> «Музыкотерапия для детей», в которой очень детально рассмотрены все возможные виды детской музыкотерапии, включая пантомиму и различные способы рисования под музыку</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Для нас особенно интересна одна из методик, которая может быть использована и на занятиях </a:t>
            </a:r>
            <a:r>
              <a:rPr lang="ru-RU" sz="2400" dirty="0" err="1">
                <a:latin typeface="Times New Roman" panose="02020603050405020304" pitchFamily="18" charset="0"/>
              </a:rPr>
              <a:t>психогимнастикой</a:t>
            </a:r>
            <a:r>
              <a:rPr lang="ru-RU" sz="2400" dirty="0">
                <a:latin typeface="Times New Roman" panose="02020603050405020304" pitchFamily="18" charset="0"/>
              </a:rPr>
              <a:t>.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Основная </a:t>
            </a:r>
            <a:r>
              <a:rPr lang="ru-RU" sz="2400" dirty="0">
                <a:latin typeface="Times New Roman" panose="02020603050405020304" pitchFamily="18" charset="0"/>
              </a:rPr>
              <a:t>цель этой методики </a:t>
            </a:r>
            <a:r>
              <a:rPr lang="ru-RU" sz="2400" dirty="0" smtClean="0">
                <a:latin typeface="Times New Roman" panose="02020603050405020304" pitchFamily="18" charset="0"/>
              </a:rPr>
              <a:t>– распознавание </a:t>
            </a:r>
            <a:r>
              <a:rPr lang="ru-RU" sz="2400" dirty="0">
                <a:latin typeface="Times New Roman" panose="02020603050405020304" pitchFamily="18" charset="0"/>
              </a:rPr>
              <a:t>эмоций. Она состоит из четырех музыкальных уроков с постепенным усложнением заданий. На первом уроке дети получают шесть карточек с изображениями на них детского лица с различной мимикой: радости, гнева, грусти, удивления, внимания и задумчивости. Авторы этой методики назвали их картами настроений. Прослушав музыкальную пьесу, дети должны поднять одну из карт. Если все поднятые карты настроений совпадают с настроением музыки, то эмоции, выраженные в них, не называются. На последующих трех уроках дети, наоборот, учатся словесно описывать чувства, вызываемые контрастными музыкальными произведениями, и соотносить их с картами настроений. </a:t>
            </a:r>
            <a:endParaRPr lang="ru-RU" sz="2400" dirty="0"/>
          </a:p>
        </p:txBody>
      </p:sp>
    </p:spTree>
    <p:extLst>
      <p:ext uri="{BB962C8B-B14F-4D97-AF65-F5344CB8AC3E}">
        <p14:creationId xmlns:p14="http://schemas.microsoft.com/office/powerpoint/2010/main" val="378982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Так </a:t>
            </a:r>
            <a:r>
              <a:rPr lang="ru-RU" sz="2400" dirty="0">
                <a:latin typeface="Times New Roman" panose="02020603050405020304" pitchFamily="18" charset="0"/>
              </a:rPr>
              <a:t>как мимика на картах настроений решена неоднозначно, то дети могут после прослушивания одного и того же произведения показать две разные карты</a:t>
            </a:r>
            <a:r>
              <a:rPr lang="ru-RU" sz="2400">
                <a:latin typeface="Times New Roman" panose="02020603050405020304" pitchFamily="18" charset="0"/>
              </a:rPr>
              <a:t>. </a:t>
            </a:r>
            <a:endParaRPr lang="ru-RU" sz="2400" smtClean="0">
              <a:latin typeface="Times New Roman" panose="02020603050405020304" pitchFamily="18" charset="0"/>
            </a:endParaRPr>
          </a:p>
          <a:p>
            <a:pPr indent="357188" algn="just"/>
            <a:r>
              <a:rPr lang="ru-RU" sz="2400" smtClean="0">
                <a:latin typeface="Times New Roman" panose="02020603050405020304" pitchFamily="18" charset="0"/>
              </a:rPr>
              <a:t>Для </a:t>
            </a:r>
            <a:r>
              <a:rPr lang="ru-RU" sz="2400" dirty="0">
                <a:latin typeface="Times New Roman" panose="02020603050405020304" pitchFamily="18" charset="0"/>
              </a:rPr>
              <a:t>характеристики музыкальных образов и своих чувств дети пользуются двумя наборами полярных определений</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веселый –</a:t>
            </a:r>
            <a:r>
              <a:rPr lang="ru-RU" sz="2400" dirty="0" smtClean="0">
                <a:latin typeface="Times New Roman" panose="02020603050405020304" pitchFamily="18" charset="0"/>
              </a:rPr>
              <a:t> грустный</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бодрый –</a:t>
            </a:r>
            <a:r>
              <a:rPr lang="ru-RU" sz="2400" dirty="0" smtClean="0">
                <a:latin typeface="Times New Roman" panose="02020603050405020304" pitchFamily="18" charset="0"/>
              </a:rPr>
              <a:t> усталый</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довольный –</a:t>
            </a:r>
            <a:r>
              <a:rPr lang="ru-RU" sz="2400" dirty="0" smtClean="0">
                <a:latin typeface="Times New Roman" panose="02020603050405020304" pitchFamily="18" charset="0"/>
              </a:rPr>
              <a:t> сердитый</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спокойный –</a:t>
            </a:r>
            <a:r>
              <a:rPr lang="ru-RU" sz="2400" dirty="0" smtClean="0">
                <a:latin typeface="Times New Roman" panose="02020603050405020304" pitchFamily="18" charset="0"/>
              </a:rPr>
              <a:t> взволнованный</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смелый –</a:t>
            </a:r>
            <a:r>
              <a:rPr lang="ru-RU" sz="2400" dirty="0" smtClean="0">
                <a:latin typeface="Times New Roman" panose="02020603050405020304" pitchFamily="18" charset="0"/>
              </a:rPr>
              <a:t> трусливый</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медленный –</a:t>
            </a:r>
            <a:r>
              <a:rPr lang="ru-RU" sz="2400" dirty="0" smtClean="0">
                <a:latin typeface="Times New Roman" panose="02020603050405020304" pitchFamily="18" charset="0"/>
              </a:rPr>
              <a:t> быстрый</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праздничная </a:t>
            </a:r>
            <a:r>
              <a:rPr lang="ru-RU" sz="2400" dirty="0" smtClean="0">
                <a:latin typeface="Times New Roman" panose="02020603050405020304" pitchFamily="18" charset="0"/>
              </a:rPr>
              <a:t>– будничная </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теплая –</a:t>
            </a:r>
            <a:r>
              <a:rPr lang="ru-RU" sz="2400" dirty="0" smtClean="0">
                <a:latin typeface="Times New Roman" panose="02020603050405020304" pitchFamily="18" charset="0"/>
              </a:rPr>
              <a:t> холодная</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задушевная </a:t>
            </a:r>
            <a:r>
              <a:rPr lang="ru-RU" sz="2400" dirty="0" smtClean="0">
                <a:latin typeface="Times New Roman" panose="02020603050405020304" pitchFamily="18" charset="0"/>
              </a:rPr>
              <a:t>– отчужденная </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радостная </a:t>
            </a:r>
            <a:r>
              <a:rPr lang="ru-RU" sz="2400" dirty="0" smtClean="0">
                <a:latin typeface="Times New Roman" panose="02020603050405020304" pitchFamily="18" charset="0"/>
              </a:rPr>
              <a:t>– грустная </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ясная –</a:t>
            </a:r>
            <a:r>
              <a:rPr lang="ru-RU" sz="2400" dirty="0" smtClean="0">
                <a:latin typeface="Times New Roman" panose="02020603050405020304" pitchFamily="18" charset="0"/>
              </a:rPr>
              <a:t> мрачная</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красивая – некрасивая</a:t>
            </a:r>
            <a:endParaRPr lang="ru-RU" sz="2400" dirty="0"/>
          </a:p>
        </p:txBody>
      </p:sp>
    </p:spTree>
    <p:extLst>
      <p:ext uri="{BB962C8B-B14F-4D97-AF65-F5344CB8AC3E}">
        <p14:creationId xmlns:p14="http://schemas.microsoft.com/office/powerpoint/2010/main" val="3472817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Чтобы </a:t>
            </a:r>
            <a:r>
              <a:rPr lang="ru-RU" sz="2400" dirty="0">
                <a:latin typeface="Times New Roman" panose="02020603050405020304" pitchFamily="18" charset="0"/>
              </a:rPr>
              <a:t>добиться наибольшего результата при работе с малышами, следует придерживаться следующей тактики проведения занятия</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Приветствие. Детям при этом предлагается изобразить свою особенную улыбку, когда они видят друзей. Даже если ребенок поначалу будет кривляться, то не стоит останавливать его. Инициатива в рамках разумного на таких занятиях только приветствуется</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Разминка. На этом этапе детской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рекомендуется привлечь внимание малышей какой-либо эффектной игрушкой и попросить описать ее при помощи жестов и мимики. На первых занятиях необходимо помогать детям словами типа «Как скачет зайчик?» и «Какие у него ушки, лапки и хвостик?». Того, кто лучше изобразил движения животного, при этом обозначать не надо, потому что воспитанники в данном возрасте довольно ревностно относятся к конкуренции</a:t>
            </a:r>
            <a:r>
              <a:rPr lang="ru-RU" sz="2400" dirty="0" smtClean="0">
                <a:latin typeface="Times New Roman" panose="02020603050405020304" pitchFamily="18" charset="0"/>
              </a:rPr>
              <a:t>.</a:t>
            </a:r>
          </a:p>
          <a:p>
            <a:pPr indent="357188" algn="just"/>
            <a:r>
              <a:rPr lang="ru-RU" sz="2400" dirty="0">
                <a:latin typeface="Times New Roman" panose="02020603050405020304" pitchFamily="18" charset="0"/>
              </a:rPr>
              <a:t>Упражнения по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с малышами не должны превратиться в банальный урок физкультуры. Педагогу следует приложить максимум усилий, чтобы заинтересовать своих воспитанников. </a:t>
            </a:r>
            <a:endParaRPr lang="ru-RU" sz="2400" dirty="0" smtClean="0">
              <a:latin typeface="Times New Roman" panose="02020603050405020304" pitchFamily="18" charset="0"/>
            </a:endParaRPr>
          </a:p>
          <a:p>
            <a:pPr indent="357188" algn="just"/>
            <a:endParaRPr lang="ru-RU" sz="2400" dirty="0"/>
          </a:p>
        </p:txBody>
      </p:sp>
    </p:spTree>
    <p:extLst>
      <p:ext uri="{BB962C8B-B14F-4D97-AF65-F5344CB8AC3E}">
        <p14:creationId xmlns:p14="http://schemas.microsoft.com/office/powerpoint/2010/main" val="1619949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ctr"/>
            <a:r>
              <a:rPr lang="ru-RU" sz="2400" b="1" i="1" dirty="0">
                <a:latin typeface="Times New Roman" panose="02020603050405020304" pitchFamily="18" charset="0"/>
              </a:rPr>
              <a:t>Упражнения для отработки основных </a:t>
            </a:r>
            <a:r>
              <a:rPr lang="ru-RU" sz="2400" b="1" i="1" dirty="0" smtClean="0">
                <a:latin typeface="Times New Roman" panose="02020603050405020304" pitchFamily="18" charset="0"/>
              </a:rPr>
              <a:t>движений</a:t>
            </a:r>
            <a:endParaRPr lang="ru-RU" sz="2400" b="1" i="1" dirty="0">
              <a:latin typeface="Times New Roman" panose="02020603050405020304" pitchFamily="18" charset="0"/>
            </a:endParaRPr>
          </a:p>
          <a:p>
            <a:pPr indent="357188" algn="just"/>
            <a:r>
              <a:rPr lang="ru-RU" sz="2400" dirty="0">
                <a:latin typeface="Times New Roman" panose="02020603050405020304" pitchFamily="18" charset="0"/>
              </a:rPr>
              <a:t>Игра «Сделай, как я». Это довольное простое задание вызывает море эмоций у детей. Они с удовольствием будут изображать лисичек, медведей, обезьянок и других животных. </a:t>
            </a:r>
          </a:p>
          <a:p>
            <a:pPr indent="357188" algn="just"/>
            <a:r>
              <a:rPr lang="ru-RU" sz="2400" dirty="0">
                <a:latin typeface="Times New Roman" panose="02020603050405020304" pitchFamily="18" charset="0"/>
              </a:rPr>
              <a:t>Игра «Урожай». Несколько маленьких садовников должны подготовить землю для посадки семян и саженцев: взрыхлить почву и постоянно поливать ее. Задание остальных детей </a:t>
            </a:r>
            <a:r>
              <a:rPr lang="ru-RU" sz="2400" dirty="0" smtClean="0">
                <a:latin typeface="Times New Roman" panose="02020603050405020304" pitchFamily="18" charset="0"/>
              </a:rPr>
              <a:t>– выбрать себе </a:t>
            </a:r>
            <a:r>
              <a:rPr lang="ru-RU" sz="2400" dirty="0">
                <a:latin typeface="Times New Roman" panose="02020603050405020304" pitchFamily="18" charset="0"/>
              </a:rPr>
              <a:t>какой-либо овощ или фрукт и изобразить потом, как он начинает расти</a:t>
            </a:r>
            <a:r>
              <a:rPr lang="ru-RU" sz="2400" dirty="0" smtClean="0">
                <a:latin typeface="Times New Roman" panose="02020603050405020304" pitchFamily="18" charset="0"/>
              </a:rPr>
              <a:t>.</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Сценка «Репка». Предварительно ознакомив детей с содержанием этой сказки, необходимо распределить роли и полностью воспроизвести сюжет действия при помощи декламации педагога. Чтобы игра стала еще более захватывающей, можно заранее приготовить маски с изображением персонажей «Репки». Вполне реально заменить эту сказку «Рукавичкой» или любым другим произведением, которое будет доступно для восприятия малышей</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21375027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893647"/>
          </a:xfrm>
          <a:prstGeom prst="rect">
            <a:avLst/>
          </a:prstGeom>
        </p:spPr>
        <p:txBody>
          <a:bodyPr wrap="square">
            <a:spAutoFit/>
          </a:bodyPr>
          <a:lstStyle/>
          <a:p>
            <a:pPr indent="357188" algn="just"/>
            <a:r>
              <a:rPr lang="ru-RU" sz="2400" dirty="0">
                <a:latin typeface="Times New Roman" panose="02020603050405020304" pitchFamily="18" charset="0"/>
              </a:rPr>
              <a:t>Виртуальный шарик. Игры по </a:t>
            </a:r>
            <a:r>
              <a:rPr lang="ru-RU" sz="2400" dirty="0" err="1">
                <a:latin typeface="Times New Roman" panose="02020603050405020304" pitchFamily="18" charset="0"/>
              </a:rPr>
              <a:t>психогимнастике</a:t>
            </a:r>
            <a:r>
              <a:rPr lang="ru-RU" sz="2400" dirty="0">
                <a:latin typeface="Times New Roman" panose="02020603050405020304" pitchFamily="18" charset="0"/>
              </a:rPr>
              <a:t> для малышей можно разнообразить этой забавой. Детям предлагается представить себе шарик, а затем при помощи рук они должны «перекидывать» его друг другу, сопровождая свои движения улыбкой.</a:t>
            </a:r>
            <a:endParaRPr lang="ru-RU" sz="2400" dirty="0"/>
          </a:p>
          <a:p>
            <a:pPr indent="357188" algn="ctr"/>
            <a:r>
              <a:rPr lang="ru-RU" sz="2400" b="1" i="1" dirty="0" smtClean="0">
                <a:latin typeface="Times New Roman" panose="02020603050405020304" pitchFamily="18" charset="0"/>
              </a:rPr>
              <a:t>Упражнения </a:t>
            </a:r>
            <a:r>
              <a:rPr lang="ru-RU" sz="2400" b="1" i="1" dirty="0">
                <a:latin typeface="Times New Roman" panose="02020603050405020304" pitchFamily="18" charset="0"/>
              </a:rPr>
              <a:t>для эмоционального </a:t>
            </a:r>
            <a:r>
              <a:rPr lang="ru-RU" sz="2400" b="1" i="1" dirty="0" smtClean="0">
                <a:latin typeface="Times New Roman" panose="02020603050405020304" pitchFamily="18" charset="0"/>
              </a:rPr>
              <a:t>общения</a:t>
            </a:r>
            <a:endParaRPr lang="ru-RU" sz="2400" b="1" i="1" dirty="0">
              <a:latin typeface="Times New Roman" panose="02020603050405020304" pitchFamily="18" charset="0"/>
            </a:endParaRPr>
          </a:p>
          <a:p>
            <a:pPr indent="357188" algn="just"/>
            <a:r>
              <a:rPr lang="ru-RU" sz="2400" dirty="0" smtClean="0">
                <a:latin typeface="Times New Roman" panose="02020603050405020304" pitchFamily="18" charset="0"/>
              </a:rPr>
              <a:t>Игра </a:t>
            </a:r>
            <a:r>
              <a:rPr lang="ru-RU" sz="2400" dirty="0">
                <a:latin typeface="Times New Roman" panose="02020603050405020304" pitchFamily="18" charset="0"/>
              </a:rPr>
              <a:t>«Изобрази героев». Для выражения своих чувств ребенок должен научиться их правильно демонстрировать. Своим подопечным необходимо предложить изобразить без слов предоставленные им ситуации. В качестве примера можно привести следующий эпизод из всем известной сказки. Красная Шапочка бежит по лесу к своей бабушке (радость), по пути ей встречается множество лесных жителей (любопытство и улыбка). Вдруг девочка увидела волка (испуг) и т.д. При эмоциональном восприятии сказки дети должны использовать не только мимику, но и двигаться.</a:t>
            </a:r>
            <a:endParaRPr lang="ru-RU" sz="2400" dirty="0"/>
          </a:p>
        </p:txBody>
      </p:sp>
    </p:spTree>
    <p:extLst>
      <p:ext uri="{BB962C8B-B14F-4D97-AF65-F5344CB8AC3E}">
        <p14:creationId xmlns:p14="http://schemas.microsoft.com/office/powerpoint/2010/main" val="19054393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524315"/>
          </a:xfrm>
          <a:prstGeom prst="rect">
            <a:avLst/>
          </a:prstGeom>
        </p:spPr>
        <p:txBody>
          <a:bodyPr wrap="square">
            <a:spAutoFit/>
          </a:bodyPr>
          <a:lstStyle/>
          <a:p>
            <a:pPr indent="357188" algn="just"/>
            <a:r>
              <a:rPr lang="ru-RU" sz="2400" dirty="0">
                <a:latin typeface="Times New Roman" panose="02020603050405020304" pitchFamily="18" charset="0"/>
              </a:rPr>
              <a:t>Игра «Покажи меня». Воспитанники в этом возрасте любят копировать все то, что они видят. Однако следует развивать у них более широкое восприятие окружающего мира. Можно предложить им без слов изобразить, как улыбаются мама, добрая фея и прекрасная принцесса (хмурятся тучки, строгие доктора и волны на море; злятся непослушные или обиженные дети; пугаются трусливые зайцы и кошки при виде собак).</a:t>
            </a:r>
          </a:p>
          <a:p>
            <a:pPr indent="357188" algn="ctr"/>
            <a:r>
              <a:rPr lang="ru-RU" sz="2400" b="1" i="1" dirty="0" smtClean="0">
                <a:latin typeface="Times New Roman" panose="02020603050405020304" pitchFamily="18" charset="0"/>
              </a:rPr>
              <a:t>Упражнения </a:t>
            </a:r>
            <a:r>
              <a:rPr lang="ru-RU" sz="2400" b="1" i="1" dirty="0">
                <a:latin typeface="Times New Roman" panose="02020603050405020304" pitchFamily="18" charset="0"/>
              </a:rPr>
              <a:t>для наблюдения за поведением и поступками </a:t>
            </a:r>
            <a:r>
              <a:rPr lang="ru-RU" sz="2400" b="1" i="1" dirty="0" smtClean="0">
                <a:latin typeface="Times New Roman" panose="02020603050405020304" pitchFamily="18" charset="0"/>
              </a:rPr>
              <a:t>человека</a:t>
            </a:r>
            <a:endParaRPr lang="ru-RU" sz="2400" b="1" i="1" dirty="0">
              <a:latin typeface="Times New Roman" panose="02020603050405020304" pitchFamily="18" charset="0"/>
            </a:endParaRPr>
          </a:p>
          <a:p>
            <a:pPr indent="357188" algn="just"/>
            <a:r>
              <a:rPr lang="ru-RU" sz="2400" dirty="0">
                <a:latin typeface="Times New Roman" panose="02020603050405020304" pitchFamily="18" charset="0"/>
              </a:rPr>
              <a:t>Игра в мяч. Во время данного развлечения необходимо участникам группы предложить такие варианты оценки героя: Баба-Яга – добрая, Колобок – глупый, Лиса – хитрая и т.д. При этом следует помнить, что малыши должны четко знать, о ком идет речь. В случае согласия с утверждением ребенку нужно поймать мяч, показывая при помощи мимики и жестов свою реакцию на озвученный персонаж</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27011715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154984"/>
          </a:xfrm>
          <a:prstGeom prst="rect">
            <a:avLst/>
          </a:prstGeom>
        </p:spPr>
        <p:txBody>
          <a:bodyPr wrap="square">
            <a:spAutoFit/>
          </a:bodyPr>
          <a:lstStyle/>
          <a:p>
            <a:pPr indent="357188" algn="just"/>
            <a:r>
              <a:rPr lang="ru-RU" sz="2400" dirty="0" smtClean="0">
                <a:latin typeface="Times New Roman" panose="02020603050405020304" pitchFamily="18" charset="0"/>
              </a:rPr>
              <a:t>Работа </a:t>
            </a:r>
            <a:r>
              <a:rPr lang="ru-RU" sz="2400" dirty="0">
                <a:latin typeface="Times New Roman" panose="02020603050405020304" pitchFamily="18" charset="0"/>
              </a:rPr>
              <a:t>над стихами. Во время выполнения этого упражнения детям предлагается в случае хорошего поведения главного героя похлопать в ладоши и покружиться вокруг себя. Если персонаж ведет себя плохо, то эмоции разрешается выражать любым удобным для ребенка способом. За основу лучше всего взять легкие для восприятия малышей четверостишия типа «Зайку бросила хозяйка», «Я люблю свою лошадку» или «Уронили мишку на пол». </a:t>
            </a:r>
          </a:p>
          <a:p>
            <a:pPr indent="357188" algn="just"/>
            <a:r>
              <a:rPr lang="ru-RU" sz="2400" dirty="0">
                <a:latin typeface="Times New Roman" panose="02020603050405020304" pitchFamily="18" charset="0"/>
              </a:rPr>
              <a:t>Прощание. Дети в этом возрасте редко бывают полностью эмоционально закрыты. Под веселую музыку им можно предложить похлопать в ладоши, улыбнуться друг другу и даже обнять своих друзей. На заключительном этапе невербальное общение рекомендуется разнообразить чтением стихотворений или исполнением коллективной песни.</a:t>
            </a:r>
            <a:endParaRPr lang="ru-RU" sz="2400" dirty="0"/>
          </a:p>
        </p:txBody>
      </p:sp>
    </p:spTree>
    <p:extLst>
      <p:ext uri="{BB962C8B-B14F-4D97-AF65-F5344CB8AC3E}">
        <p14:creationId xmlns:p14="http://schemas.microsoft.com/office/powerpoint/2010/main" val="194022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50929" y="840657"/>
            <a:ext cx="11174278" cy="5262979"/>
          </a:xfrm>
          <a:prstGeom prst="rect">
            <a:avLst/>
          </a:prstGeom>
        </p:spPr>
        <p:txBody>
          <a:bodyPr wrap="square">
            <a:spAutoFit/>
          </a:bodyPr>
          <a:lstStyle/>
          <a:p>
            <a:pPr indent="357188" algn="just"/>
            <a:r>
              <a:rPr lang="ru-RU" sz="2400" dirty="0">
                <a:latin typeface="Times New Roman" panose="02020603050405020304" pitchFamily="18" charset="0"/>
              </a:rPr>
              <a:t>Способностью целенаправленно руководить своими действиями обладают </a:t>
            </a:r>
            <a:r>
              <a:rPr lang="ru-RU" sz="2400" dirty="0" smtClean="0">
                <a:latin typeface="Times New Roman" panose="02020603050405020304" pitchFamily="18" charset="0"/>
              </a:rPr>
              <a:t>лишь зрелые</a:t>
            </a:r>
            <a:r>
              <a:rPr lang="ru-RU" sz="2400" dirty="0">
                <a:latin typeface="Times New Roman" panose="02020603050405020304" pitchFamily="18" charset="0"/>
              </a:rPr>
              <a:t>, сформировавшиеся личности. Если начать развивать и тренировать </a:t>
            </a:r>
            <a:r>
              <a:rPr lang="ru-RU" sz="2400" dirty="0" smtClean="0">
                <a:latin typeface="Times New Roman" panose="02020603050405020304" pitchFamily="18" charset="0"/>
              </a:rPr>
              <a:t>эти способности </a:t>
            </a:r>
            <a:r>
              <a:rPr lang="ru-RU" sz="2400" dirty="0">
                <a:latin typeface="Times New Roman" panose="02020603050405020304" pitchFamily="18" charset="0"/>
              </a:rPr>
              <a:t>в детстве, то в зрелом возрасте можно достичь большего согласия </a:t>
            </a:r>
            <a:r>
              <a:rPr lang="ru-RU" sz="2400" dirty="0" smtClean="0">
                <a:latin typeface="Times New Roman" panose="02020603050405020304" pitchFamily="18" charset="0"/>
              </a:rPr>
              <a:t>и совершенства </a:t>
            </a:r>
            <a:r>
              <a:rPr lang="ru-RU" sz="2400" dirty="0">
                <a:latin typeface="Times New Roman" panose="02020603050405020304" pitchFamily="18" charset="0"/>
              </a:rPr>
              <a:t>в управлении самим собой.</a:t>
            </a:r>
          </a:p>
          <a:p>
            <a:pPr indent="357188" algn="just"/>
            <a:r>
              <a:rPr lang="ru-RU" sz="2400" dirty="0" smtClean="0">
                <a:latin typeface="Times New Roman" panose="02020603050405020304" pitchFamily="18" charset="0"/>
              </a:rPr>
              <a:t>Психогимнастика </a:t>
            </a:r>
            <a:r>
              <a:rPr lang="ru-RU" sz="2400" dirty="0">
                <a:latin typeface="Times New Roman" panose="02020603050405020304" pitchFamily="18" charset="0"/>
              </a:rPr>
              <a:t>показана как детям с нарушениями характера, так и детям </a:t>
            </a:r>
            <a:r>
              <a:rPr lang="ru-RU" sz="2400" dirty="0" smtClean="0">
                <a:latin typeface="Times New Roman" panose="02020603050405020304" pitchFamily="18" charset="0"/>
              </a:rPr>
              <a:t>с нормой </a:t>
            </a:r>
            <a:r>
              <a:rPr lang="ru-RU" sz="2400" dirty="0">
                <a:latin typeface="Times New Roman" panose="02020603050405020304" pitchFamily="18" charset="0"/>
              </a:rPr>
              <a:t>развития с целью психофизической разрядки. Она может </a:t>
            </a:r>
            <a:r>
              <a:rPr lang="ru-RU" sz="2400" dirty="0" smtClean="0">
                <a:latin typeface="Times New Roman" panose="02020603050405020304" pitchFamily="18" charset="0"/>
              </a:rPr>
              <a:t>использоваться педагогами в </a:t>
            </a:r>
            <a:r>
              <a:rPr lang="ru-RU" sz="2400" dirty="0">
                <a:latin typeface="Times New Roman" panose="02020603050405020304" pitchFamily="18" charset="0"/>
              </a:rPr>
              <a:t>повседневной работе с детьми; не требует специальной </a:t>
            </a:r>
            <a:r>
              <a:rPr lang="ru-RU" sz="2400" dirty="0" smtClean="0">
                <a:latin typeface="Times New Roman" panose="02020603050405020304" pitchFamily="18" charset="0"/>
              </a:rPr>
              <a:t>подготовки и </a:t>
            </a:r>
            <a:r>
              <a:rPr lang="ru-RU" sz="2400" dirty="0">
                <a:latin typeface="Times New Roman" panose="02020603050405020304" pitchFamily="18" charset="0"/>
              </a:rPr>
              <a:t>атрибутов.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Элементы </a:t>
            </a:r>
            <a:r>
              <a:rPr lang="ru-RU" sz="2400" dirty="0" err="1">
                <a:latin typeface="Times New Roman" panose="02020603050405020304" pitchFamily="18" charset="0"/>
              </a:rPr>
              <a:t>психогимнастики</a:t>
            </a:r>
            <a:r>
              <a:rPr lang="ru-RU" sz="2400" dirty="0">
                <a:latin typeface="Times New Roman" panose="02020603050405020304" pitchFamily="18" charset="0"/>
              </a:rPr>
              <a:t> в ДОУ </a:t>
            </a:r>
            <a:r>
              <a:rPr lang="ru-RU" sz="2400" dirty="0" smtClean="0">
                <a:latin typeface="Times New Roman" panose="02020603050405020304" pitchFamily="18" charset="0"/>
              </a:rPr>
              <a:t>и начальной школе применяются </a:t>
            </a:r>
            <a:r>
              <a:rPr lang="ru-RU" sz="2400" dirty="0">
                <a:latin typeface="Times New Roman" panose="02020603050405020304" pitchFamily="18" charset="0"/>
              </a:rPr>
              <a:t>при </a:t>
            </a:r>
            <a:r>
              <a:rPr lang="ru-RU" sz="2400" dirty="0" smtClean="0">
                <a:latin typeface="Times New Roman" panose="02020603050405020304" pitchFamily="18" charset="0"/>
              </a:rPr>
              <a:t>проведении занятия и урока </a:t>
            </a:r>
            <a:r>
              <a:rPr lang="ru-RU" sz="2400" dirty="0">
                <a:latin typeface="Times New Roman" panose="02020603050405020304" pitchFamily="18" charset="0"/>
              </a:rPr>
              <a:t>(помогают создать положительный эмоциональный настрой, </a:t>
            </a:r>
            <a:r>
              <a:rPr lang="ru-RU" sz="2400" dirty="0" smtClean="0">
                <a:latin typeface="Times New Roman" panose="02020603050405020304" pitchFamily="18" charset="0"/>
              </a:rPr>
              <a:t>устранить замкнутость </a:t>
            </a:r>
            <a:r>
              <a:rPr lang="ru-RU" sz="2400" dirty="0">
                <a:latin typeface="Times New Roman" panose="02020603050405020304" pitchFamily="18" charset="0"/>
              </a:rPr>
              <a:t>и снять усталость), на коррекционных занятиях с логопедом </a:t>
            </a:r>
            <a:r>
              <a:rPr lang="ru-RU" sz="2400" dirty="0" smtClean="0">
                <a:latin typeface="Times New Roman" panose="02020603050405020304" pitchFamily="18" charset="0"/>
              </a:rPr>
              <a:t>и психологом</a:t>
            </a:r>
            <a:r>
              <a:rPr lang="ru-RU" sz="2400" dirty="0">
                <a:latin typeface="Times New Roman" panose="02020603050405020304" pitchFamily="18" charset="0"/>
              </a:rPr>
              <a:t>, в ходе свободной деятельности детей, или как специальные </a:t>
            </a:r>
            <a:r>
              <a:rPr lang="ru-RU" sz="2400" dirty="0" smtClean="0">
                <a:latin typeface="Times New Roman" panose="02020603050405020304" pitchFamily="18" charset="0"/>
              </a:rPr>
              <a:t>занятия (этюды</a:t>
            </a:r>
            <a:r>
              <a:rPr lang="ru-RU" sz="2400" dirty="0">
                <a:latin typeface="Times New Roman" panose="02020603050405020304" pitchFamily="18" charset="0"/>
              </a:rPr>
              <a:t>, упражнения, игры) направления на развитие и коррекцию познавательной </a:t>
            </a:r>
            <a:r>
              <a:rPr lang="ru-RU" sz="2400" dirty="0" smtClean="0">
                <a:latin typeface="Times New Roman" panose="02020603050405020304" pitchFamily="18" charset="0"/>
              </a:rPr>
              <a:t>и эмоциональной </a:t>
            </a:r>
            <a:r>
              <a:rPr lang="ru-RU" sz="2400" dirty="0">
                <a:latin typeface="Times New Roman" panose="02020603050405020304" pitchFamily="18" charset="0"/>
              </a:rPr>
              <a:t>сферы психики человека.</a:t>
            </a:r>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7</a:t>
            </a:fld>
            <a:endParaRPr lang="ru-RU"/>
          </a:p>
        </p:txBody>
      </p:sp>
    </p:spTree>
    <p:extLst>
      <p:ext uri="{BB962C8B-B14F-4D97-AF65-F5344CB8AC3E}">
        <p14:creationId xmlns:p14="http://schemas.microsoft.com/office/powerpoint/2010/main" val="1374230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439258" y="1132117"/>
            <a:ext cx="6048672" cy="4608511"/>
          </a:xfrm>
          <a:solidFill>
            <a:schemeClr val="accent1">
              <a:lumMod val="40000"/>
              <a:lumOff val="60000"/>
            </a:schemeClr>
          </a:solidFill>
        </p:spPr>
        <p:txBody>
          <a:bodyPr>
            <a:normAutofit/>
          </a:bodyPr>
          <a:lstStyle/>
          <a:p>
            <a:pPr algn="ctr"/>
            <a:endParaRPr lang="ru-RU" sz="4800" dirty="0" smtClean="0">
              <a:latin typeface="Times New Roman" panose="02020603050405020304" pitchFamily="18" charset="0"/>
              <a:cs typeface="Times New Roman" panose="02020603050405020304" pitchFamily="18" charset="0"/>
            </a:endParaRPr>
          </a:p>
          <a:p>
            <a:pPr algn="ctr"/>
            <a:r>
              <a:rPr lang="ru-RU" sz="4800" dirty="0">
                <a:latin typeface="Times New Roman" panose="02020603050405020304" pitchFamily="18" charset="0"/>
                <a:cs typeface="Times New Roman" panose="02020603050405020304" pitchFamily="18" charset="0"/>
              </a:rPr>
              <a:t>Чем </a:t>
            </a:r>
            <a:r>
              <a:rPr lang="ru-RU" sz="4800" dirty="0" err="1">
                <a:latin typeface="Times New Roman" panose="02020603050405020304" pitchFamily="18" charset="0"/>
                <a:cs typeface="Times New Roman" panose="02020603050405020304" pitchFamily="18" charset="0"/>
              </a:rPr>
              <a:t>сказотерапия</a:t>
            </a:r>
            <a:r>
              <a:rPr lang="ru-RU" sz="4800" dirty="0">
                <a:latin typeface="Times New Roman" panose="02020603050405020304" pitchFamily="18" charset="0"/>
                <a:cs typeface="Times New Roman" panose="02020603050405020304" pitchFamily="18" charset="0"/>
              </a:rPr>
              <a:t> отличается от других </a:t>
            </a:r>
            <a:r>
              <a:rPr lang="ru-RU" sz="4800" dirty="0" smtClean="0">
                <a:latin typeface="Times New Roman" panose="02020603050405020304" pitchFamily="18" charset="0"/>
                <a:cs typeface="Times New Roman" panose="02020603050405020304" pitchFamily="18" charset="0"/>
              </a:rPr>
              <a:t>методов </a:t>
            </a:r>
            <a:r>
              <a:rPr lang="ru-RU" sz="4800" dirty="0" err="1" smtClean="0">
                <a:latin typeface="Times New Roman" panose="02020603050405020304" pitchFamily="18" charset="0"/>
                <a:cs typeface="Times New Roman" panose="02020603050405020304" pitchFamily="18" charset="0"/>
              </a:rPr>
              <a:t>психигимнастики</a:t>
            </a:r>
            <a:endParaRPr lang="ru-RU" sz="4800" dirty="0">
              <a:latin typeface="Times New Roman" panose="02020603050405020304" pitchFamily="18" charset="0"/>
              <a:cs typeface="Times New Roman" panose="02020603050405020304" pitchFamily="18" charset="0"/>
            </a:endParaRPr>
          </a:p>
        </p:txBody>
      </p:sp>
      <p:pic>
        <p:nvPicPr>
          <p:cNvPr id="5" name="Picture 4" descr="http://www.robot-gosha.ru/_sh/52/527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8" y="1165123"/>
            <a:ext cx="4925961" cy="4660489"/>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AFC2DF5B-C00C-4932-B2F5-9D6E4571794C}" type="slidenum">
              <a:rPr lang="ru-RU" smtClean="0"/>
              <a:t>70</a:t>
            </a:fld>
            <a:endParaRPr lang="ru-RU"/>
          </a:p>
        </p:txBody>
      </p:sp>
    </p:spTree>
    <p:extLst>
      <p:ext uri="{BB962C8B-B14F-4D97-AF65-F5344CB8AC3E}">
        <p14:creationId xmlns:p14="http://schemas.microsoft.com/office/powerpoint/2010/main" val="2762449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Прежде </a:t>
            </a:r>
            <a:r>
              <a:rPr lang="ru-RU" sz="2400" dirty="0">
                <a:latin typeface="Times New Roman" panose="02020603050405020304" pitchFamily="18" charset="0"/>
              </a:rPr>
              <a:t>всего, деликатностью. Основная область работы </a:t>
            </a:r>
            <a:r>
              <a:rPr lang="ru-RU" sz="2400" dirty="0" err="1">
                <a:latin typeface="Times New Roman" panose="02020603050405020304" pitchFamily="18" charset="0"/>
              </a:rPr>
              <a:t>сказкотерапевта</a:t>
            </a:r>
            <a:r>
              <a:rPr lang="ru-RU" sz="2400" dirty="0">
                <a:latin typeface="Times New Roman" panose="02020603050405020304" pitchFamily="18" charset="0"/>
              </a:rPr>
              <a:t> </a:t>
            </a:r>
            <a:r>
              <a:rPr lang="ru-RU" sz="2400" dirty="0" smtClean="0">
                <a:latin typeface="Times New Roman" panose="02020603050405020304" pitchFamily="18" charset="0"/>
              </a:rPr>
              <a:t>– система ценностей </a:t>
            </a:r>
            <a:r>
              <a:rPr lang="ru-RU" sz="2400" dirty="0">
                <a:latin typeface="Times New Roman" panose="02020603050405020304" pitchFamily="18" charset="0"/>
              </a:rPr>
              <a:t>человека. Воздействие глубинно и устойчиво. Жизненный путь понимается как Приключение, а внутренняя организация человека объясняется через метафору Государства. Внутри нас </a:t>
            </a:r>
            <a:r>
              <a:rPr lang="ru-RU" sz="2400" dirty="0" smtClean="0">
                <a:latin typeface="Times New Roman" panose="02020603050405020304" pitchFamily="18" charset="0"/>
              </a:rPr>
              <a:t>– богатое государство</a:t>
            </a:r>
            <a:r>
              <a:rPr lang="ru-RU" sz="2400" dirty="0">
                <a:latin typeface="Times New Roman" panose="02020603050405020304" pitchFamily="18" charset="0"/>
              </a:rPr>
              <a:t>, в котором важно навести порядок. Семья, род – тоже государство. Потому так разрушительны внутрисемейные конфликты. Они не что иное, как гражданские войны. И еще одна отличительная особенность метода: </a:t>
            </a:r>
            <a:r>
              <a:rPr lang="ru-RU" sz="2400" dirty="0" err="1">
                <a:latin typeface="Times New Roman" panose="02020603050405020304" pitchFamily="18" charset="0"/>
              </a:rPr>
              <a:t>сказкотерапевт</a:t>
            </a:r>
            <a:r>
              <a:rPr lang="ru-RU" sz="2400" dirty="0">
                <a:latin typeface="Times New Roman" panose="02020603050405020304" pitchFamily="18" charset="0"/>
              </a:rPr>
              <a:t> описывает жизнь человека в специальных сказках, дает рекомендации, предваряя их историей. Потренировавшись, даже не знакомый с психологией человек, может освоить методы </a:t>
            </a:r>
            <a:r>
              <a:rPr lang="ru-RU" sz="2400" dirty="0" err="1">
                <a:latin typeface="Times New Roman" panose="02020603050405020304" pitchFamily="18" charset="0"/>
              </a:rPr>
              <a:t>сказкотерапии</a:t>
            </a:r>
            <a:r>
              <a:rPr lang="ru-RU" sz="2400" dirty="0">
                <a:latin typeface="Times New Roman" panose="02020603050405020304" pitchFamily="18" charset="0"/>
              </a:rPr>
              <a:t>, просто внутри себя, рассказывая себе, свои же придуманные сказки.</a:t>
            </a:r>
          </a:p>
          <a:p>
            <a:pPr indent="357188" algn="just"/>
            <a:r>
              <a:rPr lang="ru-RU" sz="2400" dirty="0" err="1">
                <a:latin typeface="Times New Roman" panose="02020603050405020304" pitchFamily="18" charset="0"/>
              </a:rPr>
              <a:t>Сказкотерапия</a:t>
            </a:r>
            <a:r>
              <a:rPr lang="ru-RU" sz="2400" dirty="0">
                <a:latin typeface="Times New Roman" panose="02020603050405020304" pitchFamily="18" charset="0"/>
              </a:rPr>
              <a:t> </a:t>
            </a:r>
            <a:r>
              <a:rPr lang="ru-RU" sz="2400" dirty="0" smtClean="0">
                <a:latin typeface="Times New Roman" panose="02020603050405020304" pitchFamily="18" charset="0"/>
              </a:rPr>
              <a:t>– пожалуй, </a:t>
            </a:r>
            <a:r>
              <a:rPr lang="ru-RU" sz="2400" dirty="0">
                <a:latin typeface="Times New Roman" panose="02020603050405020304" pitchFamily="18" charset="0"/>
              </a:rPr>
              <a:t>самый детский метод психологии, и, конечно, один из самых древних. Ведь </a:t>
            </a:r>
            <a:r>
              <a:rPr lang="ru-RU" sz="2400" dirty="0" smtClean="0">
                <a:latin typeface="Times New Roman" panose="02020603050405020304" pitchFamily="18" charset="0"/>
              </a:rPr>
              <a:t>ещё </a:t>
            </a:r>
            <a:r>
              <a:rPr lang="ru-RU" sz="2400" dirty="0">
                <a:latin typeface="Times New Roman" panose="02020603050405020304" pitchFamily="18" charset="0"/>
              </a:rPr>
              <a:t>наши предки, занимаясь воспитанием детей, не спешили наказать провинившегося ребенка, а рассказывали ему сказку, из которой становился ясным смысл поступка. </a:t>
            </a:r>
            <a:endParaRPr lang="ru-RU" sz="2400" dirty="0"/>
          </a:p>
        </p:txBody>
      </p:sp>
    </p:spTree>
    <p:extLst>
      <p:ext uri="{BB962C8B-B14F-4D97-AF65-F5344CB8AC3E}">
        <p14:creationId xmlns:p14="http://schemas.microsoft.com/office/powerpoint/2010/main" val="1920056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Сказки </a:t>
            </a:r>
            <a:r>
              <a:rPr lang="ru-RU" sz="2400" dirty="0">
                <a:latin typeface="Times New Roman" panose="02020603050405020304" pitchFamily="18" charset="0"/>
              </a:rPr>
              <a:t>служили моральным и нравственным законом, предохраняли детей от напастей, учили их жизни. Зная, как сказка влияет на жизнь человека, можно очень многим помочь своему </a:t>
            </a:r>
            <a:r>
              <a:rPr lang="ru-RU" sz="2400" dirty="0" smtClean="0">
                <a:latin typeface="Times New Roman" panose="02020603050405020304" pitchFamily="18" charset="0"/>
              </a:rPr>
              <a:t>ребёнку.</a:t>
            </a:r>
            <a:endParaRPr lang="ru-RU" sz="2400" dirty="0">
              <a:latin typeface="Times New Roman" panose="02020603050405020304" pitchFamily="18" charset="0"/>
            </a:endParaRPr>
          </a:p>
          <a:p>
            <a:pPr indent="357188" algn="just"/>
            <a:r>
              <a:rPr lang="ru-RU" sz="2400" dirty="0">
                <a:latin typeface="Times New Roman" panose="02020603050405020304" pitchFamily="18" charset="0"/>
              </a:rPr>
              <a:t>Если у ребенка есть любимая сказка, которую он просит почитать вновь и вновь? Не удивляйтесь, наберитесь терпения и исполняйте просьбу. Вероятно, эта сказка наиболее соответствует мировосприятию ребенка в данный момент и помогает ему понять важные для себя вопросы и решать актуальные для него проблемы. Сеансы </a:t>
            </a:r>
            <a:r>
              <a:rPr lang="ru-RU" sz="2400" dirty="0" err="1">
                <a:latin typeface="Times New Roman" panose="02020603050405020304" pitchFamily="18" charset="0"/>
              </a:rPr>
              <a:t>сказкотерапии</a:t>
            </a:r>
            <a:r>
              <a:rPr lang="ru-RU" sz="2400" dirty="0">
                <a:latin typeface="Times New Roman" panose="02020603050405020304" pitchFamily="18" charset="0"/>
              </a:rPr>
              <a:t> помогут вам понять, что привлекает ребенка в сюжете этой сказки, какой из героев нравится ему больше всех, почему он выбирает именно эту сказку. Со временем пристрастие ребенка к той или иной сказке меняется, и это означает, что ребенок растет, развивается и ставит перед собой новые жизненные вопросы.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Исследования </a:t>
            </a:r>
            <a:r>
              <a:rPr lang="ru-RU" sz="2400" dirty="0">
                <a:latin typeface="Times New Roman" panose="02020603050405020304" pitchFamily="18" charset="0"/>
              </a:rPr>
              <a:t>психологов показывают, что в любимых сказках запрограммирована жизнь ребенка.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Какая </a:t>
            </a:r>
            <a:r>
              <a:rPr lang="ru-RU" sz="2400" dirty="0">
                <a:latin typeface="Times New Roman" panose="02020603050405020304" pitchFamily="18" charset="0"/>
              </a:rPr>
              <a:t>сказка станет любимой для </a:t>
            </a:r>
            <a:r>
              <a:rPr lang="ru-RU" sz="2400" dirty="0" smtClean="0">
                <a:latin typeface="Times New Roman" panose="02020603050405020304" pitchFamily="18" charset="0"/>
              </a:rPr>
              <a:t>вашего </a:t>
            </a:r>
            <a:r>
              <a:rPr lang="ru-RU" sz="2400" dirty="0">
                <a:latin typeface="Times New Roman" panose="02020603050405020304" pitchFamily="18" charset="0"/>
              </a:rPr>
              <a:t>малыша –</a:t>
            </a:r>
            <a:r>
              <a:rPr lang="ru-RU" sz="2400" dirty="0" smtClean="0">
                <a:latin typeface="Times New Roman" panose="02020603050405020304" pitchFamily="18" charset="0"/>
              </a:rPr>
              <a:t> вы </a:t>
            </a:r>
            <a:r>
              <a:rPr lang="ru-RU" sz="2400" dirty="0">
                <a:latin typeface="Times New Roman" panose="02020603050405020304" pitchFamily="18" charset="0"/>
              </a:rPr>
              <a:t>можете решить вместе с ним. </a:t>
            </a:r>
            <a:endParaRPr lang="ru-RU" sz="2400" dirty="0"/>
          </a:p>
        </p:txBody>
      </p:sp>
    </p:spTree>
    <p:extLst>
      <p:ext uri="{BB962C8B-B14F-4D97-AF65-F5344CB8AC3E}">
        <p14:creationId xmlns:p14="http://schemas.microsoft.com/office/powerpoint/2010/main" val="36995193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Постарайтесь</a:t>
            </a:r>
            <a:r>
              <a:rPr lang="ru-RU" sz="2400" dirty="0">
                <a:latin typeface="Times New Roman" panose="02020603050405020304" pitchFamily="18" charset="0"/>
              </a:rPr>
              <a:t>, чтобы эта сказка была со счастливым концом и учила тем же ценностям, что и Вы сами. Если Вы считаете, что "терпенье и труд все перетрут" –</a:t>
            </a:r>
            <a:r>
              <a:rPr lang="ru-RU" sz="2400" dirty="0" smtClean="0">
                <a:latin typeface="Times New Roman" panose="02020603050405020304" pitchFamily="18" charset="0"/>
              </a:rPr>
              <a:t> </a:t>
            </a:r>
            <a:r>
              <a:rPr lang="ru-RU" sz="2400" dirty="0">
                <a:latin typeface="Times New Roman" panose="02020603050405020304" pitchFamily="18" charset="0"/>
              </a:rPr>
              <a:t>то читайте и обсуждайте вместе с малышом "Золушку". Если уверены, что всего можно добиться, "было бы желание" –</a:t>
            </a:r>
            <a:r>
              <a:rPr lang="ru-RU" sz="2400" dirty="0" smtClean="0">
                <a:latin typeface="Times New Roman" panose="02020603050405020304" pitchFamily="18" charset="0"/>
              </a:rPr>
              <a:t> </a:t>
            </a:r>
            <a:r>
              <a:rPr lang="ru-RU" sz="2400" dirty="0">
                <a:latin typeface="Times New Roman" panose="02020603050405020304" pitchFamily="18" charset="0"/>
              </a:rPr>
              <a:t>то "Снежная королева" вместе с целеустремленной </a:t>
            </a:r>
            <a:r>
              <a:rPr lang="ru-RU" sz="2400" dirty="0" err="1">
                <a:latin typeface="Times New Roman" panose="02020603050405020304" pitchFamily="18" charset="0"/>
              </a:rPr>
              <a:t>Гердой</a:t>
            </a:r>
            <a:r>
              <a:rPr lang="ru-RU" sz="2400" dirty="0">
                <a:latin typeface="Times New Roman" panose="02020603050405020304" pitchFamily="18" charset="0"/>
              </a:rPr>
              <a:t> помогут Вам убедить в этом маленького слушателя.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При </a:t>
            </a:r>
            <a:r>
              <a:rPr lang="ru-RU" sz="2400" dirty="0">
                <a:latin typeface="Times New Roman" panose="02020603050405020304" pitchFamily="18" charset="0"/>
              </a:rPr>
              <a:t>чтении сказки обратите внимание на то, кто из героев наиболее симпатичен ребенку, с </a:t>
            </a:r>
            <a:r>
              <a:rPr lang="ru-RU" sz="2400" dirty="0" smtClean="0">
                <a:latin typeface="Times New Roman" panose="02020603050405020304" pitchFamily="18" charset="0"/>
              </a:rPr>
              <a:t>кого он </a:t>
            </a:r>
            <a:r>
              <a:rPr lang="ru-RU" sz="2400" dirty="0">
                <a:latin typeface="Times New Roman" panose="02020603050405020304" pitchFamily="18" charset="0"/>
              </a:rPr>
              <a:t>берет пример</a:t>
            </a:r>
            <a:r>
              <a:rPr lang="ru-RU" sz="2400" dirty="0" smtClean="0">
                <a:latin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Некоторые дети охотно принимают на себя роли явно отрицательных персонажей, даже предпочитают их положительным.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С </a:t>
            </a:r>
            <a:r>
              <a:rPr lang="ru-RU" sz="2400" dirty="0">
                <a:latin typeface="Times New Roman" panose="02020603050405020304" pitchFamily="18" charset="0"/>
                <a:cs typeface="Times New Roman" panose="02020603050405020304" pitchFamily="18" charset="0"/>
              </a:rPr>
              <a:t>одной стороны, это связано с тем, что многие отрицательные герои мультфильмов (особенно западных) более успешны, могущественны и поэтому более привлекательны для ребенка. Они очень активны, с ними происходит много интересного, они всегда находятся в гуще событий. Даже профессиональные актеры признают, что злодеев играть интереснее. </a:t>
            </a:r>
            <a:endParaRPr lang="ru-RU" sz="2400" dirty="0" smtClean="0">
              <a:latin typeface="Times New Roman" panose="02020603050405020304" pitchFamily="18" charset="0"/>
              <a:cs typeface="Times New Roman" panose="02020603050405020304" pitchFamily="18" charset="0"/>
            </a:endParaRPr>
          </a:p>
          <a:p>
            <a:pPr indent="357188" algn="just"/>
            <a:endParaRPr 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8439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С </a:t>
            </a:r>
            <a:r>
              <a:rPr lang="ru-RU" sz="2400" dirty="0">
                <a:latin typeface="Times New Roman" panose="02020603050405020304" pitchFamily="18" charset="0"/>
                <a:cs typeface="Times New Roman" panose="02020603050405020304" pitchFamily="18" charset="0"/>
              </a:rPr>
              <a:t>другой стороны, для многих детей роль отрицательного персонажа в игре </a:t>
            </a:r>
            <a:r>
              <a:rPr lang="ru-RU" sz="2400" dirty="0" smtClean="0">
                <a:latin typeface="Times New Roman" panose="02020603050405020304" pitchFamily="18" charset="0"/>
                <a:cs typeface="Times New Roman" panose="02020603050405020304" pitchFamily="18" charset="0"/>
              </a:rPr>
              <a:t>– это </a:t>
            </a:r>
            <a:r>
              <a:rPr lang="ru-RU" sz="2400" dirty="0">
                <a:latin typeface="Times New Roman" panose="02020603050405020304" pitchFamily="18" charset="0"/>
                <a:cs typeface="Times New Roman" panose="02020603050405020304" pitchFamily="18" charset="0"/>
              </a:rPr>
              <a:t>возможность попробовать побыть плохим, непослушным, злым, агрессивным и тем самым избежать подобного поведения в жизни. Если </a:t>
            </a:r>
            <a:r>
              <a:rPr lang="ru-RU" sz="2400" dirty="0" smtClean="0">
                <a:latin typeface="Times New Roman" panose="02020603050405020304" pitchFamily="18" charset="0"/>
                <a:cs typeface="Times New Roman" panose="02020603050405020304" pitchFamily="18" charset="0"/>
              </a:rPr>
              <a:t>вы все </a:t>
            </a:r>
            <a:r>
              <a:rPr lang="ru-RU" sz="2400" dirty="0">
                <a:latin typeface="Times New Roman" panose="02020603050405020304" pitchFamily="18" charset="0"/>
                <a:cs typeface="Times New Roman" panose="02020603050405020304" pitchFamily="18" charset="0"/>
              </a:rPr>
              <a:t>время воспитываете ребенка слишком "правильным", ему хочется перепроверить </a:t>
            </a:r>
            <a:r>
              <a:rPr lang="ru-RU" sz="2400" dirty="0" smtClean="0">
                <a:latin typeface="Times New Roman" panose="02020603050405020304" pitchFamily="18" charset="0"/>
                <a:cs typeface="Times New Roman" panose="02020603050405020304" pitchFamily="18" charset="0"/>
              </a:rPr>
              <a:t>– почему </a:t>
            </a:r>
            <a:r>
              <a:rPr lang="ru-RU" sz="2400" dirty="0">
                <a:latin typeface="Times New Roman" panose="02020603050405020304" pitchFamily="18" charset="0"/>
                <a:cs typeface="Times New Roman" panose="02020603050405020304" pitchFamily="18" charset="0"/>
              </a:rPr>
              <a:t>нельзя быть "неправильным".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Иногда </a:t>
            </a:r>
            <a:r>
              <a:rPr lang="ru-RU" sz="2400" dirty="0">
                <a:latin typeface="Times New Roman" panose="02020603050405020304" pitchFamily="18" charset="0"/>
                <a:cs typeface="Times New Roman" panose="02020603050405020304" pitchFamily="18" charset="0"/>
              </a:rPr>
              <a:t>это просто реакция протеста на методы воспитания, своего рода недовольство, скрытый выплеск отрицательных эмоций, </a:t>
            </a:r>
            <a:r>
              <a:rPr lang="ru-RU" sz="2400" dirty="0" err="1">
                <a:latin typeface="Times New Roman" panose="02020603050405020304" pitchFamily="18" charset="0"/>
                <a:cs typeface="Times New Roman" panose="02020603050405020304" pitchFamily="18" charset="0"/>
              </a:rPr>
              <a:t>неотреагированный</a:t>
            </a:r>
            <a:r>
              <a:rPr lang="ru-RU" sz="2400" dirty="0">
                <a:latin typeface="Times New Roman" panose="02020603050405020304" pitchFamily="18" charset="0"/>
                <a:cs typeface="Times New Roman" panose="02020603050405020304" pitchFamily="18" charset="0"/>
              </a:rPr>
              <a:t> гнев на вмешательство взрослых. Для ребенка это возможность проявить свою спонтанность, которая в рамках установленных правил поведения не может быть проявлена. В этом случае можно дома ежедневно объявить «час непослушания» введя ограничения, связанные только с безопасностью ребенка.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Но </a:t>
            </a:r>
            <a:r>
              <a:rPr lang="ru-RU" sz="2400" dirty="0">
                <a:latin typeface="Times New Roman" panose="02020603050405020304" pitchFamily="18" charset="0"/>
                <a:cs typeface="Times New Roman" panose="02020603050405020304" pitchFamily="18" charset="0"/>
              </a:rPr>
              <a:t>если ребенок всегда предпочитает роли злодеев, а его поведение в игре почти ничем не отличается от поведения в реальной жизни, это не может не насторожить. Скорее всего, у ребенка очень низкая самооценка, он отчаялся доказать, что он хороший. Принимая на себя отрицательную роль, он сообщает окружающим: вы говорите, что я плохой, я и буду плохим, вам назло! </a:t>
            </a:r>
            <a:endParaRPr 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2012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Такой </a:t>
            </a:r>
            <a:r>
              <a:rPr lang="ru-RU" sz="2400" dirty="0">
                <a:latin typeface="Times New Roman" panose="02020603050405020304" pitchFamily="18" charset="0"/>
                <a:cs typeface="Times New Roman" panose="02020603050405020304" pitchFamily="18" charset="0"/>
              </a:rPr>
              <a:t>ребенок, несомненно, нуждается в помощи специалиста. Психологи утверждают, что дети проявляют симпатию к «плохим» героям, если им самим не хватает любви и ласки. Такое явление можно часто наблюдать в семьях, где недавно появился маленький ребенок, и старшему брату (сестре) кажется, что про него забыли, что он никому не нужен и не интересен. Он видит, что отрицательным героям тоже несладко, ведь добро всегда побеждает, и начинает испытывать к ним сочувствие</a:t>
            </a:r>
            <a:r>
              <a:rPr lang="ru-RU" sz="2400" dirty="0" smtClean="0">
                <a:latin typeface="Times New Roman" panose="02020603050405020304" pitchFamily="18" charset="0"/>
                <a:cs typeface="Times New Roman" panose="02020603050405020304" pitchFamily="18" charset="0"/>
              </a:rPr>
              <a:t>.</a:t>
            </a:r>
          </a:p>
          <a:p>
            <a:pPr indent="357188" algn="just"/>
            <a:r>
              <a:rPr lang="ru-RU" sz="2400" b="1" i="1" dirty="0">
                <a:latin typeface="Times New Roman" panose="02020603050405020304" pitchFamily="18" charset="0"/>
                <a:cs typeface="Times New Roman" panose="02020603050405020304" pitchFamily="18" charset="0"/>
              </a:rPr>
              <a:t>Привлекательность сказок для </a:t>
            </a:r>
            <a:r>
              <a:rPr lang="ru-RU" sz="2400" b="1" i="1" dirty="0" err="1" smtClean="0">
                <a:latin typeface="Times New Roman" panose="02020603050405020304" pitchFamily="18" charset="0"/>
                <a:cs typeface="Times New Roman" panose="02020603050405020304" pitchFamily="18" charset="0"/>
              </a:rPr>
              <a:t>психогимнастики</a:t>
            </a:r>
            <a:r>
              <a:rPr lang="ru-RU" sz="2400" b="1" i="1" dirty="0" smtClean="0">
                <a:latin typeface="Times New Roman" panose="02020603050405020304" pitchFamily="18" charset="0"/>
                <a:cs typeface="Times New Roman" panose="02020603050405020304" pitchFamily="18" charset="0"/>
              </a:rPr>
              <a:t>, психотерапии</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психокоррекции</a:t>
            </a:r>
            <a:r>
              <a:rPr lang="ru-RU" sz="2400" b="1" i="1" dirty="0">
                <a:latin typeface="Times New Roman" panose="02020603050405020304" pitchFamily="18" charset="0"/>
                <a:cs typeface="Times New Roman" panose="02020603050405020304" pitchFamily="18" charset="0"/>
              </a:rPr>
              <a:t> и развития личности ребенка заключаются в следующем:</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Отсутствие </a:t>
            </a:r>
            <a:r>
              <a:rPr lang="ru-RU" sz="2400" dirty="0">
                <a:latin typeface="Times New Roman" panose="02020603050405020304" pitchFamily="18" charset="0"/>
                <a:cs typeface="Times New Roman" panose="02020603050405020304" pitchFamily="18" charset="0"/>
              </a:rPr>
              <a:t>в сказках дидактики, </a:t>
            </a:r>
            <a:r>
              <a:rPr lang="ru-RU" sz="2400" dirty="0" smtClean="0">
                <a:latin typeface="Times New Roman" panose="02020603050405020304" pitchFamily="18" charset="0"/>
                <a:cs typeface="Times New Roman" panose="02020603050405020304" pitchFamily="18" charset="0"/>
              </a:rPr>
              <a:t>нравоучений.</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Неопределенность </a:t>
            </a:r>
            <a:r>
              <a:rPr lang="ru-RU" sz="2400" dirty="0">
                <a:latin typeface="Times New Roman" panose="02020603050405020304" pitchFamily="18" charset="0"/>
                <a:cs typeface="Times New Roman" panose="02020603050405020304" pitchFamily="18" charset="0"/>
              </a:rPr>
              <a:t>места действия главного </a:t>
            </a:r>
            <a:r>
              <a:rPr lang="ru-RU" sz="2400" dirty="0" smtClean="0">
                <a:latin typeface="Times New Roman" panose="02020603050405020304" pitchFamily="18" charset="0"/>
                <a:cs typeface="Times New Roman" panose="02020603050405020304" pitchFamily="18" charset="0"/>
              </a:rPr>
              <a:t>героя.</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Образность </a:t>
            </a:r>
            <a:r>
              <a:rPr lang="ru-RU" sz="2400" dirty="0">
                <a:latin typeface="Times New Roman" panose="02020603050405020304" pitchFamily="18" charset="0"/>
                <a:cs typeface="Times New Roman" panose="02020603050405020304" pitchFamily="18" charset="0"/>
              </a:rPr>
              <a:t>языка. Кладезь мудрости. Метафоричность </a:t>
            </a:r>
            <a:r>
              <a:rPr lang="ru-RU" sz="2400" dirty="0" smtClean="0">
                <a:latin typeface="Times New Roman" panose="02020603050405020304" pitchFamily="18" charset="0"/>
                <a:cs typeface="Times New Roman" panose="02020603050405020304" pitchFamily="18" charset="0"/>
              </a:rPr>
              <a:t>языка.</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Победа </a:t>
            </a:r>
            <a:r>
              <a:rPr lang="ru-RU" sz="2400" dirty="0">
                <a:latin typeface="Times New Roman" panose="02020603050405020304" pitchFamily="18" charset="0"/>
                <a:cs typeface="Times New Roman" panose="02020603050405020304" pitchFamily="18" charset="0"/>
              </a:rPr>
              <a:t>Добра. Психологическая </a:t>
            </a:r>
            <a:r>
              <a:rPr lang="ru-RU" sz="2400" dirty="0" smtClean="0">
                <a:latin typeface="Times New Roman" panose="02020603050405020304" pitchFamily="18" charset="0"/>
                <a:cs typeface="Times New Roman" panose="02020603050405020304" pitchFamily="18" charset="0"/>
              </a:rPr>
              <a:t>защищенность.</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Наличие </a:t>
            </a:r>
            <a:r>
              <a:rPr lang="ru-RU" sz="2400" dirty="0">
                <a:latin typeface="Times New Roman" panose="02020603050405020304" pitchFamily="18" charset="0"/>
                <a:cs typeface="Times New Roman" panose="02020603050405020304" pitchFamily="18" charset="0"/>
              </a:rPr>
              <a:t>Тайны и Волшебства.</a:t>
            </a:r>
          </a:p>
        </p:txBody>
      </p:sp>
    </p:spTree>
    <p:extLst>
      <p:ext uri="{BB962C8B-B14F-4D97-AF65-F5344CB8AC3E}">
        <p14:creationId xmlns:p14="http://schemas.microsoft.com/office/powerpoint/2010/main" val="40249814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154984"/>
          </a:xfrm>
          <a:prstGeom prst="rect">
            <a:avLst/>
          </a:prstGeom>
        </p:spPr>
        <p:txBody>
          <a:bodyPr wrap="square">
            <a:spAutoFit/>
          </a:bodyPr>
          <a:lstStyle/>
          <a:p>
            <a:pPr indent="357188" algn="just"/>
            <a:r>
              <a:rPr lang="ru-RU" sz="2400" b="1" i="1" dirty="0" smtClean="0">
                <a:latin typeface="Times New Roman" panose="02020603050405020304" pitchFamily="18" charset="0"/>
              </a:rPr>
              <a:t>При </a:t>
            </a:r>
            <a:r>
              <a:rPr lang="ru-RU" sz="2400" b="1" i="1" dirty="0">
                <a:latin typeface="Times New Roman" panose="02020603050405020304" pitchFamily="18" charset="0"/>
              </a:rPr>
              <a:t>выборе сказок учитываются конкретные психологические проблемы у детей:</a:t>
            </a:r>
          </a:p>
          <a:p>
            <a:pPr marL="342900" indent="-342900" algn="just">
              <a:buFont typeface="Wingdings" panose="05000000000000000000" pitchFamily="2" charset="2"/>
              <a:buChar char="ü"/>
            </a:pPr>
            <a:r>
              <a:rPr lang="ru-RU" sz="2400" dirty="0" err="1" smtClean="0">
                <a:latin typeface="Times New Roman" panose="02020603050405020304" pitchFamily="18" charset="0"/>
              </a:rPr>
              <a:t>гиперактивность</a:t>
            </a:r>
            <a:r>
              <a:rPr lang="ru-RU" sz="2400" dirty="0" smtClean="0">
                <a:latin typeface="Times New Roman" panose="02020603050405020304" pitchFamily="18" charset="0"/>
              </a:rPr>
              <a:t> </a:t>
            </a:r>
            <a:r>
              <a:rPr lang="ru-RU" sz="2400" dirty="0">
                <a:latin typeface="Times New Roman" panose="02020603050405020304" pitchFamily="18" charset="0"/>
              </a:rPr>
              <a:t>или </a:t>
            </a:r>
            <a:r>
              <a:rPr lang="ru-RU" sz="2400" dirty="0" err="1" smtClean="0">
                <a:latin typeface="Times New Roman" panose="02020603050405020304" pitchFamily="18" charset="0"/>
              </a:rPr>
              <a:t>гипоактивность</a:t>
            </a:r>
            <a:r>
              <a:rPr lang="ru-RU" sz="2400" dirty="0" smtClean="0">
                <a:latin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rPr>
              <a:t>стресс</a:t>
            </a:r>
            <a:r>
              <a:rPr lang="ru-RU" sz="2400" dirty="0">
                <a:latin typeface="Times New Roman" panose="02020603050405020304" pitchFamily="18" charset="0"/>
              </a:rPr>
              <a:t>, вызванный потерей близкого человека или любимого </a:t>
            </a:r>
            <a:r>
              <a:rPr lang="ru-RU" sz="2400" dirty="0" smtClean="0">
                <a:latin typeface="Times New Roman" panose="02020603050405020304" pitchFamily="18" charset="0"/>
              </a:rPr>
              <a:t>животного;</a:t>
            </a:r>
          </a:p>
          <a:p>
            <a:pPr marL="342900" indent="-342900" algn="just">
              <a:buFont typeface="Wingdings" panose="05000000000000000000" pitchFamily="2" charset="2"/>
              <a:buChar char="ü"/>
            </a:pPr>
            <a:r>
              <a:rPr lang="ru-RU" sz="2400" dirty="0" smtClean="0">
                <a:latin typeface="Times New Roman" panose="02020603050405020304" pitchFamily="18" charset="0"/>
              </a:rPr>
              <a:t>агрессивность</a:t>
            </a:r>
            <a:r>
              <a:rPr lang="ru-RU" sz="2400" dirty="0">
                <a:latin typeface="Times New Roman" panose="02020603050405020304" pitchFamily="18" charset="0"/>
              </a:rPr>
              <a:t>, неадекватное поведение, нарушения взаимодействия со </a:t>
            </a:r>
            <a:r>
              <a:rPr lang="ru-RU" sz="2400" dirty="0" smtClean="0">
                <a:latin typeface="Times New Roman" panose="02020603050405020304" pitchFamily="18" charset="0"/>
              </a:rPr>
              <a:t>сверстниками;</a:t>
            </a:r>
          </a:p>
          <a:p>
            <a:pPr marL="342900" indent="-342900" algn="just">
              <a:buFont typeface="Wingdings" panose="05000000000000000000" pitchFamily="2" charset="2"/>
              <a:buChar char="ü"/>
            </a:pPr>
            <a:r>
              <a:rPr lang="ru-RU" sz="2400" dirty="0" smtClean="0">
                <a:latin typeface="Times New Roman" panose="02020603050405020304" pitchFamily="18" charset="0"/>
              </a:rPr>
              <a:t>расстройство </a:t>
            </a:r>
            <a:r>
              <a:rPr lang="ru-RU" sz="2400" dirty="0">
                <a:latin typeface="Times New Roman" panose="02020603050405020304" pitchFamily="18" charset="0"/>
              </a:rPr>
              <a:t>поведения с различными физическими проявлениями (возможны </a:t>
            </a:r>
            <a:r>
              <a:rPr lang="ru-RU" sz="2400" dirty="0">
                <a:latin typeface="Times New Roman" panose="02020603050405020304" pitchFamily="18" charset="0"/>
                <a:cs typeface="Times New Roman" panose="02020603050405020304" pitchFamily="18" charset="0"/>
              </a:rPr>
              <a:t>проблемы с питанием или с мочевым пузырем</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различные </a:t>
            </a:r>
            <a:r>
              <a:rPr lang="ru-RU" sz="2400" dirty="0">
                <a:latin typeface="Times New Roman" panose="02020603050405020304" pitchFamily="18" charset="0"/>
                <a:cs typeface="Times New Roman" panose="02020603050405020304" pitchFamily="18" charset="0"/>
              </a:rPr>
              <a:t>страхи, тревожность;</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стресс</a:t>
            </a:r>
            <a:r>
              <a:rPr lang="ru-RU" sz="2400" dirty="0">
                <a:latin typeface="Times New Roman" panose="02020603050405020304" pitchFamily="18" charset="0"/>
                <a:cs typeface="Times New Roman" panose="02020603050405020304" pitchFamily="18" charset="0"/>
              </a:rPr>
              <a:t>, связанный с семейными проблемами: развод родителей, их скандалы, насилие в семье, появление еще одного ребенка.</a:t>
            </a:r>
          </a:p>
        </p:txBody>
      </p:sp>
    </p:spTree>
    <p:extLst>
      <p:ext uri="{BB962C8B-B14F-4D97-AF65-F5344CB8AC3E}">
        <p14:creationId xmlns:p14="http://schemas.microsoft.com/office/powerpoint/2010/main" val="19525651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b="1" i="1" dirty="0" err="1">
                <a:latin typeface="Times New Roman" panose="02020603050405020304" pitchFamily="18" charset="0"/>
              </a:rPr>
              <a:t>Сказкотерапия</a:t>
            </a:r>
            <a:r>
              <a:rPr lang="ru-RU" sz="2400" b="1" i="1" dirty="0">
                <a:latin typeface="Times New Roman" panose="02020603050405020304" pitchFamily="18" charset="0"/>
              </a:rPr>
              <a:t> для детей выполняет три основных функции:</a:t>
            </a:r>
          </a:p>
          <a:p>
            <a:pPr indent="357188" algn="just"/>
            <a:r>
              <a:rPr lang="ru-RU" sz="2400" dirty="0">
                <a:latin typeface="Times New Roman" panose="02020603050405020304" pitchFamily="18" charset="0"/>
              </a:rPr>
              <a:t>1) диагностическую (способствует определению состояния ребенка, а также его отношения к конкретной ситуации из жизни, помогает понять его стратегию поведения).</a:t>
            </a:r>
          </a:p>
          <a:p>
            <a:pPr indent="357188" algn="just"/>
            <a:r>
              <a:rPr lang="ru-RU" sz="2400" dirty="0">
                <a:latin typeface="Times New Roman" panose="02020603050405020304" pitchFamily="18" charset="0"/>
              </a:rPr>
              <a:t>2) прогностическую (основывается на диагностике и раскрывает принципы поведения ребенка в будущем);</a:t>
            </a:r>
          </a:p>
          <a:p>
            <a:pPr indent="357188" algn="just"/>
            <a:r>
              <a:rPr lang="ru-RU" sz="2400" dirty="0">
                <a:latin typeface="Times New Roman" panose="02020603050405020304" pitchFamily="18" charset="0"/>
              </a:rPr>
              <a:t>3) терапевтическую (само лечение, благодаря которому в поведении и в эмоциональном состоянии ребенка происходят положительные изменения</a:t>
            </a:r>
            <a:r>
              <a:rPr lang="ru-RU" sz="2400" dirty="0" smtClean="0">
                <a:latin typeface="Times New Roman" panose="02020603050405020304" pitchFamily="18" charset="0"/>
              </a:rPr>
              <a:t>).</a:t>
            </a:r>
          </a:p>
          <a:p>
            <a:pPr indent="357188" algn="just"/>
            <a:endParaRPr lang="ru-RU" sz="2400" dirty="0" smtClean="0">
              <a:latin typeface="Times New Roman" panose="02020603050405020304" pitchFamily="18" charset="0"/>
            </a:endParaRPr>
          </a:p>
          <a:p>
            <a:pPr indent="357188" algn="ctr"/>
            <a:r>
              <a:rPr lang="ru-RU" sz="2400" b="1" i="1" dirty="0">
                <a:latin typeface="Times New Roman" panose="02020603050405020304" pitchFamily="18" charset="0"/>
              </a:rPr>
              <a:t>В </a:t>
            </a:r>
            <a:r>
              <a:rPr lang="ru-RU" sz="2400" b="1" i="1" dirty="0" err="1">
                <a:latin typeface="Times New Roman" panose="02020603050405020304" pitchFamily="18" charset="0"/>
              </a:rPr>
              <a:t>сказкотерапии</a:t>
            </a:r>
            <a:r>
              <a:rPr lang="ru-RU" sz="2400" b="1" i="1" dirty="0">
                <a:latin typeface="Times New Roman" panose="02020603050405020304" pitchFamily="18" charset="0"/>
              </a:rPr>
              <a:t> для детей применяются три основных вида сказок:</a:t>
            </a:r>
          </a:p>
          <a:p>
            <a:pPr indent="357188" algn="just"/>
            <a:r>
              <a:rPr lang="ru-RU" sz="2400" dirty="0">
                <a:latin typeface="Times New Roman" panose="02020603050405020304" pitchFamily="18" charset="0"/>
              </a:rPr>
              <a:t>1. Уже существующие художественные и народные. </a:t>
            </a:r>
          </a:p>
          <a:p>
            <a:pPr indent="357188" algn="just"/>
            <a:r>
              <a:rPr lang="ru-RU" sz="2400" dirty="0">
                <a:latin typeface="Times New Roman" panose="02020603050405020304" pitchFamily="18" charset="0"/>
              </a:rPr>
              <a:t>2. Авторские, специально разработанные психологом:</a:t>
            </a:r>
          </a:p>
          <a:p>
            <a:pPr indent="357188" algn="just"/>
            <a:r>
              <a:rPr lang="ru-RU" sz="2400" dirty="0">
                <a:latin typeface="Times New Roman" panose="02020603050405020304" pitchFamily="18" charset="0"/>
              </a:rPr>
              <a:t>3. Самостоятельно сочиненные ребенком.</a:t>
            </a:r>
          </a:p>
          <a:p>
            <a:pPr indent="357188" algn="just"/>
            <a:endParaRPr lang="ru-RU" sz="2400" dirty="0">
              <a:latin typeface="Times New Roman" panose="02020603050405020304" pitchFamily="18" charset="0"/>
            </a:endParaRPr>
          </a:p>
        </p:txBody>
      </p:sp>
    </p:spTree>
    <p:extLst>
      <p:ext uri="{BB962C8B-B14F-4D97-AF65-F5344CB8AC3E}">
        <p14:creationId xmlns:p14="http://schemas.microsoft.com/office/powerpoint/2010/main" val="1257427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При использовании уже </a:t>
            </a:r>
            <a:r>
              <a:rPr lang="ru-RU" sz="2400" b="1" i="1" dirty="0" smtClean="0">
                <a:latin typeface="Times New Roman" panose="02020603050405020304" pitchFamily="18" charset="0"/>
              </a:rPr>
              <a:t>существующих художественных </a:t>
            </a:r>
            <a:r>
              <a:rPr lang="ru-RU" sz="2400" b="1" i="1" dirty="0">
                <a:latin typeface="Times New Roman" panose="02020603050405020304" pitchFamily="18" charset="0"/>
              </a:rPr>
              <a:t>и </a:t>
            </a:r>
            <a:r>
              <a:rPr lang="ru-RU" sz="2400" b="1" i="1" dirty="0" smtClean="0">
                <a:latin typeface="Times New Roman" panose="02020603050405020304" pitchFamily="18" charset="0"/>
              </a:rPr>
              <a:t>народных сказок </a:t>
            </a:r>
            <a:r>
              <a:rPr lang="ru-RU" sz="2400" dirty="0" smtClean="0">
                <a:latin typeface="Times New Roman" panose="02020603050405020304" pitchFamily="18" charset="0"/>
              </a:rPr>
              <a:t>выбор </a:t>
            </a:r>
            <a:r>
              <a:rPr lang="ru-RU" sz="2400" dirty="0">
                <a:latin typeface="Times New Roman" panose="02020603050405020304" pitchFamily="18" charset="0"/>
              </a:rPr>
              <a:t>сюжета зависит от возраста </a:t>
            </a:r>
            <a:r>
              <a:rPr lang="ru-RU" sz="2400" dirty="0" smtClean="0">
                <a:latin typeface="Times New Roman" panose="02020603050405020304" pitchFamily="18" charset="0"/>
              </a:rPr>
              <a:t>ребенка.</a:t>
            </a:r>
            <a:endParaRPr lang="ru-RU" sz="2400" dirty="0">
              <a:latin typeface="Times New Roman" panose="02020603050405020304" pitchFamily="18" charset="0"/>
            </a:endParaRPr>
          </a:p>
          <a:p>
            <a:pPr indent="357188" algn="just"/>
            <a:r>
              <a:rPr lang="ru-RU" sz="2400" dirty="0" smtClean="0">
                <a:latin typeface="Times New Roman" panose="02020603050405020304" pitchFamily="18" charset="0"/>
              </a:rPr>
              <a:t>В </a:t>
            </a:r>
            <a:r>
              <a:rPr lang="ru-RU" sz="2400" dirty="0">
                <a:latin typeface="Times New Roman" panose="02020603050405020304" pitchFamily="18" charset="0"/>
              </a:rPr>
              <a:t>два года у ребенка уже развита способность удерживать в памяти собственные действия с предметами и простейшие действия сказочных персонажей. Это возраст, когда детям очень нравятся сказки о животных. Дети с удовольствием, вслед за взрослыми, подражают движениям и звукам, издаваемым сказочными животными, их действиям с различными предметами. В сказках малыши замечают и любят повторяющиеся сюжетные обороты. Этот прием хорошо известен нам по таким детским сказкам, как "Репка", "Теремок", "Колобок". Подобная организация речи "сказителя", помогает маленькому ребенку запомнить сюжет и "освоиться" в </a:t>
            </a:r>
            <a:r>
              <a:rPr lang="ru-RU" sz="2400" dirty="0" err="1">
                <a:latin typeface="Times New Roman" panose="02020603050405020304" pitchFamily="18" charset="0"/>
              </a:rPr>
              <a:t>нѐм</a:t>
            </a:r>
            <a:r>
              <a:rPr lang="ru-RU" sz="2400" dirty="0">
                <a:latin typeface="Times New Roman" panose="02020603050405020304" pitchFamily="18" charset="0"/>
              </a:rPr>
              <a:t>. Психологи отмечают, что для лучшего понимания сказки детям необходимо опираться не только на словесное описание, но и на изображение. Зрительный образ служит основной опорой для прослеживания событий. Такими опорами могут быть хорошие иллюстрации в книжках, или действие, разыгранное родителями по сказке с помощью кукол</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8015165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smtClean="0">
                <a:latin typeface="Times New Roman" panose="02020603050405020304" pitchFamily="18" charset="0"/>
              </a:rPr>
              <a:t>Детям 3-5 </a:t>
            </a:r>
            <a:r>
              <a:rPr lang="ru-RU" sz="2400" dirty="0">
                <a:latin typeface="Times New Roman" panose="02020603050405020304" pitchFamily="18" charset="0"/>
              </a:rPr>
              <a:t>лет наиболее понятны и близки сказки о животных и сказки о взаимодействии людей и животных. В этом возрасте дети часто идентифицируют себя с животными, легко перевоплощаются в них, копируя их манеру поведения. А также можно выбрать историю, где главный герой – игрушка или маленький человечек. Сюжет должен содержать в себе проблему, актуальную для ребенка. В этом возрасте начинает развиваться способность ребенка образно представлять в уме и фантазировать. Иначе говоря, мозг ребенка готов к восприятию волшебных сказок. Однако именно это достижение психического развития ребенка может стать причиной возникновения страхов, связанных с персонажами волшебных сказок. Родителям необходимо обращать внимание на любимых и нелюбимых ребенком персонажей, что поможет им вовремя выявить психологическую проблему малыша, если она существует, и вовремя скорректировать его психическое развитие. Восприятие сказки должно способствовать повышению у ребенка уверенности в себе, в своем будущем, а не пугать его</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156323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439258" y="1132117"/>
            <a:ext cx="6048672" cy="4608511"/>
          </a:xfrm>
          <a:solidFill>
            <a:schemeClr val="accent1">
              <a:lumMod val="40000"/>
              <a:lumOff val="60000"/>
            </a:schemeClr>
          </a:solidFill>
        </p:spPr>
        <p:txBody>
          <a:bodyPr>
            <a:normAutofit/>
          </a:bodyPr>
          <a:lstStyle/>
          <a:p>
            <a:pPr algn="ctr"/>
            <a:endParaRPr lang="ru-RU" sz="4800" dirty="0" smtClean="0">
              <a:latin typeface="Times New Roman" panose="02020603050405020304" pitchFamily="18" charset="0"/>
              <a:cs typeface="Times New Roman" panose="02020603050405020304" pitchFamily="18" charset="0"/>
            </a:endParaRPr>
          </a:p>
          <a:p>
            <a:pPr algn="ctr"/>
            <a:endParaRPr lang="ru-RU" sz="4800" dirty="0" smtClean="0">
              <a:latin typeface="Times New Roman" panose="02020603050405020304" pitchFamily="18" charset="0"/>
              <a:cs typeface="Times New Roman" panose="02020603050405020304" pitchFamily="18" charset="0"/>
            </a:endParaRPr>
          </a:p>
          <a:p>
            <a:pPr algn="ctr"/>
            <a:r>
              <a:rPr lang="ru-RU" sz="4800" dirty="0" smtClean="0">
                <a:latin typeface="Times New Roman" panose="02020603050405020304" pitchFamily="18" charset="0"/>
                <a:cs typeface="Times New Roman" panose="02020603050405020304" pitchFamily="18" charset="0"/>
              </a:rPr>
              <a:t>Психокоррекция </a:t>
            </a:r>
          </a:p>
          <a:p>
            <a:pPr algn="ctr"/>
            <a:r>
              <a:rPr lang="ru-RU" sz="4800" dirty="0" smtClean="0">
                <a:latin typeface="Times New Roman" panose="02020603050405020304" pitchFamily="18" charset="0"/>
                <a:cs typeface="Times New Roman" panose="02020603050405020304" pitchFamily="18" charset="0"/>
              </a:rPr>
              <a:t>и </a:t>
            </a:r>
            <a:r>
              <a:rPr lang="ru-RU" sz="4800" dirty="0">
                <a:latin typeface="Times New Roman" panose="02020603050405020304" pitchFamily="18" charset="0"/>
                <a:cs typeface="Times New Roman" panose="02020603050405020304" pitchFamily="18" charset="0"/>
              </a:rPr>
              <a:t>её методы</a:t>
            </a:r>
          </a:p>
        </p:txBody>
      </p:sp>
      <p:pic>
        <p:nvPicPr>
          <p:cNvPr id="5" name="Picture 4" descr="http://www.robot-gosha.ru/_sh/52/527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8" y="1165123"/>
            <a:ext cx="4925961" cy="4660489"/>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AFC2DF5B-C00C-4932-B2F5-9D6E4571794C}" type="slidenum">
              <a:rPr lang="ru-RU" smtClean="0"/>
              <a:t>8</a:t>
            </a:fld>
            <a:endParaRPr lang="ru-RU"/>
          </a:p>
        </p:txBody>
      </p:sp>
    </p:spTree>
    <p:extLst>
      <p:ext uri="{BB962C8B-B14F-4D97-AF65-F5344CB8AC3E}">
        <p14:creationId xmlns:p14="http://schemas.microsoft.com/office/powerpoint/2010/main" val="10627054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Начиная с </a:t>
            </a:r>
            <a:r>
              <a:rPr lang="ru-RU" sz="2400" dirty="0">
                <a:latin typeface="Times New Roman" panose="02020603050405020304" pitchFamily="18" charset="0"/>
              </a:rPr>
              <a:t>5 лет, ребенок идентифицирует себя преимущественно с человеческими персонажами: Принцами, Царевнами, Солдатами, Охотниками за сокровищами, Рыцарями. Такие сказки лучше всего передают детям жизненный опыт на примере героев. Чем старше становится ребенок, тем с большим удовольствием он читает истории и сказки про людей, потому что в этих историях содержится рассказ о том, как человек познает Мир. С пяти лет ребенок уже должен уметь пересказывать известные сказки. Если у </a:t>
            </a:r>
            <a:r>
              <a:rPr lang="ru-RU" sz="2400" dirty="0" smtClean="0">
                <a:latin typeface="Times New Roman" panose="02020603050405020304" pitchFamily="18" charset="0"/>
              </a:rPr>
              <a:t>ребёнка </a:t>
            </a:r>
            <a:r>
              <a:rPr lang="ru-RU" sz="2400" dirty="0">
                <a:latin typeface="Times New Roman" panose="02020603050405020304" pitchFamily="18" charset="0"/>
              </a:rPr>
              <a:t>имеются трудности с пересказом сказки, если он забывает сюжет многократно прочитанной ему сказочной истории, </a:t>
            </a:r>
            <a:r>
              <a:rPr lang="ru-RU" sz="2400" dirty="0" smtClean="0">
                <a:latin typeface="Times New Roman" panose="02020603050405020304" pitchFamily="18" charset="0"/>
              </a:rPr>
              <a:t>упрощённо </a:t>
            </a:r>
            <a:r>
              <a:rPr lang="ru-RU" sz="2400" dirty="0">
                <a:latin typeface="Times New Roman" panose="02020603050405020304" pitchFamily="18" charset="0"/>
              </a:rPr>
              <a:t>понимает взаимоотношения персонажей или с большим трудом подбирает слова, то это может свидетельствовать о задержке психического развития </a:t>
            </a:r>
            <a:r>
              <a:rPr lang="ru-RU" sz="2400" dirty="0" smtClean="0">
                <a:latin typeface="Times New Roman" panose="02020603050405020304" pitchFamily="18" charset="0"/>
              </a:rPr>
              <a:t>ребёнка. </a:t>
            </a:r>
            <a:r>
              <a:rPr lang="ru-RU" sz="2400" dirty="0">
                <a:latin typeface="Times New Roman" panose="02020603050405020304" pitchFamily="18" charset="0"/>
              </a:rPr>
              <a:t>Следует немедленно проконсультироваться с психологом и </a:t>
            </a:r>
            <a:r>
              <a:rPr lang="ru-RU" sz="2400" dirty="0" smtClean="0">
                <a:latin typeface="Times New Roman" panose="02020603050405020304" pitchFamily="18" charset="0"/>
              </a:rPr>
              <a:t>логопедом.</a:t>
            </a:r>
            <a:endParaRPr lang="ru-RU" sz="2400" dirty="0">
              <a:latin typeface="Times New Roman" panose="02020603050405020304" pitchFamily="18" charset="0"/>
            </a:endParaRPr>
          </a:p>
          <a:p>
            <a:pPr indent="357188" algn="just"/>
            <a:r>
              <a:rPr lang="ru-RU" sz="2400" dirty="0" smtClean="0">
                <a:latin typeface="Times New Roman" panose="02020603050405020304" pitchFamily="18" charset="0"/>
              </a:rPr>
              <a:t>Школьники предпочитают </a:t>
            </a:r>
            <a:r>
              <a:rPr lang="ru-RU" sz="2400" dirty="0">
                <a:latin typeface="Times New Roman" panose="02020603050405020304" pitchFamily="18" charset="0"/>
              </a:rPr>
              <a:t>волшебные сказки. Благодаря им ребенок черпает жизненную мудрость и познает в чем суть духовного развития человека.</a:t>
            </a:r>
          </a:p>
          <a:p>
            <a:pPr indent="357188" algn="just"/>
            <a:r>
              <a:rPr lang="ru-RU" sz="2400" dirty="0" smtClean="0">
                <a:latin typeface="Times New Roman" panose="02020603050405020304" pitchFamily="18" charset="0"/>
              </a:rPr>
              <a:t>Подросткам же </a:t>
            </a:r>
            <a:r>
              <a:rPr lang="ru-RU" sz="2400" dirty="0">
                <a:latin typeface="Times New Roman" panose="02020603050405020304" pitchFamily="18" charset="0"/>
              </a:rPr>
              <a:t>по душе бытовые сказки, притчи, сказки о трансформации, страшные сказки. </a:t>
            </a:r>
            <a:endParaRPr lang="ru-RU" sz="2400" dirty="0"/>
          </a:p>
        </p:txBody>
      </p:sp>
    </p:spTree>
    <p:extLst>
      <p:ext uri="{BB962C8B-B14F-4D97-AF65-F5344CB8AC3E}">
        <p14:creationId xmlns:p14="http://schemas.microsoft.com/office/powerpoint/2010/main" val="35778648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В </a:t>
            </a:r>
            <a:r>
              <a:rPr lang="ru-RU" sz="2400" dirty="0">
                <a:latin typeface="Times New Roman" panose="02020603050405020304" pitchFamily="18" charset="0"/>
              </a:rPr>
              <a:t>бытовых сказках описываются трудности семейной жизни, конфликтные ситуации, показываются способы их решения. Притча же является источником жизненной философии, так как каждый урок в ней не завуалирован, а четко сформулирован. Сказка </a:t>
            </a:r>
            <a:r>
              <a:rPr lang="ru-RU" sz="2400" dirty="0" smtClean="0">
                <a:latin typeface="Times New Roman" panose="02020603050405020304" pitchFamily="18" charset="0"/>
              </a:rPr>
              <a:t>о трансформации </a:t>
            </a:r>
            <a:r>
              <a:rPr lang="ru-RU" sz="2400" dirty="0">
                <a:latin typeface="Times New Roman" panose="02020603050405020304" pitchFamily="18" charset="0"/>
              </a:rPr>
              <a:t>подойдет подросткам с низкой самооценкой либо для приемных детей. А вот страшные истории помогают при </a:t>
            </a:r>
            <a:r>
              <a:rPr lang="ru-RU" sz="2400" dirty="0" err="1">
                <a:latin typeface="Times New Roman" panose="02020603050405020304" pitchFamily="18" charset="0"/>
              </a:rPr>
              <a:t>самотерапии</a:t>
            </a:r>
            <a:r>
              <a:rPr lang="ru-RU" sz="2400" dirty="0">
                <a:latin typeface="Times New Roman" panose="02020603050405020304" pitchFamily="18" charset="0"/>
              </a:rPr>
              <a:t>: многократно переживая тревожную для себя ситуацию, ребенок освобождается от своих страхов.</a:t>
            </a:r>
          </a:p>
          <a:p>
            <a:pPr indent="357188" algn="just"/>
            <a:r>
              <a:rPr lang="ru-RU" sz="2400" dirty="0">
                <a:latin typeface="Times New Roman" panose="02020603050405020304" pitchFamily="18" charset="0"/>
              </a:rPr>
              <a:t>Если вам кажется, что подросткам сказки уже не нужны, вы ошибаетесь. Просто в этом возрасте на смену сказке в общепринятом смысле приходят книги о приключениях и фантастика - взрослый вариант сказки. Кроме того, после 12 лет можно читать книги про Гарри Поттера, про трех толстяков, про Гулливера и многое другое. Не забывайте про таких классиков детской (да и взрослой) литературы, как Жюль Верн, Льюис Кэрролл, Кир Булычев.</a:t>
            </a:r>
          </a:p>
          <a:p>
            <a:pPr indent="357188" algn="just"/>
            <a:r>
              <a:rPr lang="ru-RU" sz="2400" dirty="0">
                <a:latin typeface="Times New Roman" panose="02020603050405020304" pitchFamily="18" charset="0"/>
              </a:rPr>
              <a:t>Для подростков и взрослых особенно важны </a:t>
            </a:r>
            <a:r>
              <a:rPr lang="ru-RU" sz="2400" dirty="0" smtClean="0">
                <a:latin typeface="Times New Roman" panose="02020603050405020304" pitchFamily="18" charset="0"/>
              </a:rPr>
              <a:t>интеллектуальный </a:t>
            </a:r>
            <a:r>
              <a:rPr lang="ru-RU" sz="2400" dirty="0">
                <a:latin typeface="Times New Roman" panose="02020603050405020304" pitchFamily="18" charset="0"/>
              </a:rPr>
              <a:t>и творческий аспекты </a:t>
            </a:r>
            <a:r>
              <a:rPr lang="ru-RU" sz="2400" dirty="0" err="1">
                <a:latin typeface="Times New Roman" panose="02020603050405020304" pitchFamily="18" charset="0"/>
              </a:rPr>
              <a:t>сказкотерапии</a:t>
            </a:r>
            <a:r>
              <a:rPr lang="ru-RU" sz="2400" dirty="0">
                <a:latin typeface="Times New Roman" panose="02020603050405020304" pitchFamily="18" charset="0"/>
              </a:rPr>
              <a:t>. </a:t>
            </a:r>
            <a:endParaRPr lang="ru-RU" sz="2400" dirty="0"/>
          </a:p>
        </p:txBody>
      </p:sp>
    </p:spTree>
    <p:extLst>
      <p:ext uri="{BB962C8B-B14F-4D97-AF65-F5344CB8AC3E}">
        <p14:creationId xmlns:p14="http://schemas.microsoft.com/office/powerpoint/2010/main" val="33440921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Анализ </a:t>
            </a:r>
            <a:r>
              <a:rPr lang="ru-RU" sz="2400" dirty="0">
                <a:latin typeface="Times New Roman" panose="02020603050405020304" pitchFamily="18" charset="0"/>
              </a:rPr>
              <a:t>сказок позволит изменить, или существенно обогатить взгляд на привычные ситуации, соприкоснуться с духовными ценностями. Сочинение, рисование, изготовление кукол, драматизации сказок (творческий аспект) позволят высвободить творческую энергию воображения. Все это силы, которые помогут подростку и взрослому конструктивно изменять свою жизнь</a:t>
            </a:r>
            <a:r>
              <a:rPr lang="ru-RU" sz="2400" dirty="0" smtClean="0">
                <a:latin typeface="Times New Roman" panose="02020603050405020304" pitchFamily="18" charset="0"/>
              </a:rPr>
              <a:t>.</a:t>
            </a:r>
          </a:p>
          <a:p>
            <a:pPr indent="357188" algn="just"/>
            <a:r>
              <a:rPr lang="ru-RU" sz="2400" b="1" i="1" dirty="0" smtClean="0">
                <a:latin typeface="Times New Roman" panose="02020603050405020304" pitchFamily="18" charset="0"/>
                <a:cs typeface="Times New Roman" panose="02020603050405020304" pitchFamily="18" charset="0"/>
              </a:rPr>
              <a:t>Авторские сказки, </a:t>
            </a:r>
            <a:r>
              <a:rPr lang="ru-RU" sz="2400" b="1" i="1" dirty="0">
                <a:latin typeface="Times New Roman" panose="02020603050405020304" pitchFamily="18" charset="0"/>
                <a:cs typeface="Times New Roman" panose="02020603050405020304" pitchFamily="18" charset="0"/>
              </a:rPr>
              <a:t>специально разработанные </a:t>
            </a:r>
            <a:r>
              <a:rPr lang="ru-RU" sz="2400" b="1" i="1" dirty="0" smtClean="0">
                <a:latin typeface="Times New Roman" panose="02020603050405020304" pitchFamily="18" charset="0"/>
                <a:cs typeface="Times New Roman" panose="02020603050405020304" pitchFamily="18" charset="0"/>
              </a:rPr>
              <a:t>психологом</a:t>
            </a:r>
            <a:r>
              <a:rPr lang="ru-RU" sz="2400" b="1" i="1"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главный </a:t>
            </a:r>
            <a:r>
              <a:rPr lang="ru-RU" sz="2400" dirty="0">
                <a:latin typeface="Times New Roman" panose="02020603050405020304" pitchFamily="18" charset="0"/>
                <a:cs typeface="Times New Roman" panose="02020603050405020304" pitchFamily="18" charset="0"/>
              </a:rPr>
              <a:t>герой схожий с пациентом, который на примере персонажа делает выводы и решает свою </a:t>
            </a:r>
            <a:r>
              <a:rPr lang="ru-RU" sz="2400" dirty="0" smtClean="0">
                <a:latin typeface="Times New Roman" panose="02020603050405020304" pitchFamily="18" charset="0"/>
                <a:cs typeface="Times New Roman" panose="02020603050405020304" pitchFamily="18" charset="0"/>
              </a:rPr>
              <a:t>проблему;</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главный </a:t>
            </a:r>
            <a:r>
              <a:rPr lang="ru-RU" sz="2400" dirty="0">
                <a:latin typeface="Times New Roman" panose="02020603050405020304" pitchFamily="18" charset="0"/>
                <a:cs typeface="Times New Roman" panose="02020603050405020304" pitchFamily="18" charset="0"/>
              </a:rPr>
              <a:t>герой сам пациент. Например, его можно наделить теми качествами, которых не хватает ребенку, и показать, чего можно добиться при желании.</a:t>
            </a:r>
          </a:p>
          <a:p>
            <a:pPr indent="357188" algn="just"/>
            <a:r>
              <a:rPr lang="ru-RU" sz="2400" dirty="0" smtClean="0">
                <a:latin typeface="Times New Roman" panose="02020603050405020304" pitchFamily="18" charset="0"/>
                <a:cs typeface="Times New Roman" panose="02020603050405020304" pitchFamily="18" charset="0"/>
              </a:rPr>
              <a:t>Через </a:t>
            </a:r>
            <a:r>
              <a:rPr lang="ru-RU" sz="2400" b="1" i="1" dirty="0" smtClean="0">
                <a:latin typeface="Times New Roman" panose="02020603050405020304" pitchFamily="18" charset="0"/>
                <a:cs typeface="Times New Roman" panose="02020603050405020304" pitchFamily="18" charset="0"/>
              </a:rPr>
              <a:t>самостоятельно </a:t>
            </a:r>
            <a:r>
              <a:rPr lang="ru-RU" sz="2400" b="1" i="1" dirty="0">
                <a:latin typeface="Times New Roman" panose="02020603050405020304" pitchFamily="18" charset="0"/>
                <a:cs typeface="Times New Roman" panose="02020603050405020304" pitchFamily="18" charset="0"/>
              </a:rPr>
              <a:t>сочиненные </a:t>
            </a:r>
            <a:r>
              <a:rPr lang="ru-RU" sz="2400" b="1" i="1" dirty="0" smtClean="0">
                <a:latin typeface="Times New Roman" panose="02020603050405020304" pitchFamily="18" charset="0"/>
                <a:cs typeface="Times New Roman" panose="02020603050405020304" pitchFamily="18" charset="0"/>
              </a:rPr>
              <a:t>ребенком сказки </a:t>
            </a:r>
            <a:r>
              <a:rPr lang="ru-RU" sz="2400" dirty="0">
                <a:latin typeface="Times New Roman" panose="02020603050405020304" pitchFamily="18" charset="0"/>
                <a:cs typeface="Times New Roman" panose="02020603050405020304" pitchFamily="18" charset="0"/>
              </a:rPr>
              <a:t>можно узнать о тех переживаниях ребенка, которые он не осознает либо скрывает от взрослых.</a:t>
            </a:r>
          </a:p>
          <a:p>
            <a:pPr indent="357188" algn="just"/>
            <a:r>
              <a:rPr lang="ru-RU" sz="2400" dirty="0">
                <a:latin typeface="Times New Roman" panose="02020603050405020304" pitchFamily="18" charset="0"/>
                <a:cs typeface="Times New Roman" panose="02020603050405020304" pitchFamily="18" charset="0"/>
              </a:rPr>
              <a:t>Многие родители порой замечают, что они как бы разговаривают со своим ребенком на разных языках и общаться с ним становится </a:t>
            </a:r>
            <a:r>
              <a:rPr lang="ru-RU" sz="2400" dirty="0" smtClean="0">
                <a:latin typeface="Times New Roman" panose="02020603050405020304" pitchFamily="18" charset="0"/>
                <a:cs typeface="Times New Roman" panose="02020603050405020304" pitchFamily="18" charset="0"/>
              </a:rPr>
              <a:t>все </a:t>
            </a:r>
            <a:r>
              <a:rPr lang="ru-RU" sz="2400" dirty="0">
                <a:latin typeface="Times New Roman" panose="02020603050405020304" pitchFamily="18" charset="0"/>
                <a:cs typeface="Times New Roman" panose="02020603050405020304" pitchFamily="18" charset="0"/>
              </a:rPr>
              <a:t>труднее. Но язык сказки, погруженный в мир фантазии и волшебства </a:t>
            </a:r>
            <a:r>
              <a:rPr lang="ru-RU" sz="2400" dirty="0" smtClean="0">
                <a:latin typeface="Times New Roman" panose="02020603050405020304" pitchFamily="18" charset="0"/>
                <a:cs typeface="Times New Roman" panose="02020603050405020304" pitchFamily="18" charset="0"/>
              </a:rPr>
              <a:t>– это один </a:t>
            </a:r>
            <a:r>
              <a:rPr lang="ru-RU" sz="2400" dirty="0">
                <a:latin typeface="Times New Roman" panose="02020603050405020304" pitchFamily="18" charset="0"/>
                <a:cs typeface="Times New Roman" panose="02020603050405020304" pitchFamily="18" charset="0"/>
              </a:rPr>
              <a:t>из способов, который поможет наладить контакт и взаимопонимания между родителями и ребенком</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6941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err="1" smtClean="0">
                <a:latin typeface="Times New Roman" panose="02020603050405020304" pitchFamily="18" charset="0"/>
                <a:cs typeface="Times New Roman" panose="02020603050405020304" pitchFamily="18" charset="0"/>
              </a:rPr>
              <a:t>Сказкотерапия</a:t>
            </a:r>
            <a:r>
              <a:rPr lang="ru-RU" sz="2400" dirty="0" smtClean="0">
                <a:latin typeface="Times New Roman" panose="02020603050405020304" pitchFamily="18" charset="0"/>
                <a:cs typeface="Times New Roman" panose="02020603050405020304" pitchFamily="18" charset="0"/>
              </a:rPr>
              <a:t> – это и </a:t>
            </a:r>
            <a:r>
              <a:rPr lang="ru-RU" sz="2400" dirty="0">
                <a:latin typeface="Times New Roman" panose="02020603050405020304" pitchFamily="18" charset="0"/>
                <a:cs typeface="Times New Roman" panose="02020603050405020304" pitchFamily="18" charset="0"/>
              </a:rPr>
              <a:t>процесс "вспоминания" и возвращения подростку и взрослому гармоничного мироощущения. Что, в свою очередь, станет основой для созидательных действий по отношению к себе, близким, окружающему Миру</a:t>
            </a:r>
            <a:r>
              <a:rPr lang="ru-RU" sz="2400" dirty="0" smtClean="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Существует определенная структура проведения занятия по </a:t>
            </a:r>
            <a:r>
              <a:rPr lang="ru-RU" sz="2400" dirty="0" err="1">
                <a:latin typeface="Times New Roman" panose="02020603050405020304" pitchFamily="18" charset="0"/>
                <a:cs typeface="Times New Roman" panose="02020603050405020304" pitchFamily="18" charset="0"/>
              </a:rPr>
              <a:t>сказкотерапии</a:t>
            </a:r>
            <a:r>
              <a:rPr lang="ru-RU"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Во-первых</a:t>
            </a:r>
            <a:r>
              <a:rPr lang="ru-RU" sz="2400" dirty="0">
                <a:latin typeface="Times New Roman" panose="02020603050405020304" pitchFamily="18" charset="0"/>
                <a:cs typeface="Times New Roman" panose="02020603050405020304" pitchFamily="18" charset="0"/>
              </a:rPr>
              <a:t>, нужно выбрать главного персонажа, близкого ребенку по возрасту, полу и характеру.</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Во-вторых</a:t>
            </a:r>
            <a:r>
              <a:rPr lang="ru-RU" sz="2400" dirty="0">
                <a:latin typeface="Times New Roman" panose="02020603050405020304" pitchFamily="18" charset="0"/>
                <a:cs typeface="Times New Roman" panose="02020603050405020304" pitchFamily="18" charset="0"/>
              </a:rPr>
              <a:t>, описать героя и его жизнь таким образом, чтобы ребенок мог заметить сходство с ним, но не слишком </a:t>
            </a:r>
            <a:r>
              <a:rPr lang="ru-RU" sz="2400" dirty="0" smtClean="0">
                <a:latin typeface="Times New Roman" panose="02020603050405020304" pitchFamily="18" charset="0"/>
                <a:cs typeface="Times New Roman" panose="02020603050405020304" pitchFamily="18" charset="0"/>
              </a:rPr>
              <a:t>явное.</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В-третьих</a:t>
            </a:r>
            <a:r>
              <a:rPr lang="ru-RU" sz="2400" dirty="0">
                <a:latin typeface="Times New Roman" panose="02020603050405020304" pitchFamily="18" charset="0"/>
                <a:cs typeface="Times New Roman" panose="02020603050405020304" pitchFamily="18" charset="0"/>
              </a:rPr>
              <a:t>, персонаж должен попасть в похожую жизненную ситуацию и испытать те же </a:t>
            </a:r>
            <a:r>
              <a:rPr lang="ru-RU" sz="2400" dirty="0" smtClean="0">
                <a:latin typeface="Times New Roman" panose="02020603050405020304" pitchFamily="18" charset="0"/>
                <a:cs typeface="Times New Roman" panose="02020603050405020304" pitchFamily="18" charset="0"/>
              </a:rPr>
              <a:t>переживания.</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В-четвертых</a:t>
            </a:r>
            <a:r>
              <a:rPr lang="ru-RU" sz="2400" dirty="0">
                <a:latin typeface="Times New Roman" panose="02020603050405020304" pitchFamily="18" charset="0"/>
                <a:cs typeface="Times New Roman" panose="02020603050405020304" pitchFamily="18" charset="0"/>
              </a:rPr>
              <a:t>, герой ищет выход из сложившегося положения, в чем ему помогают близкие или наставник. Он может прийти к решению, наблюдая за поведением другого действующего лица. На этом этапе психолог должен объяснить ребенку смысл происходящего и предложить ему помочь решить </a:t>
            </a:r>
            <a:r>
              <a:rPr lang="ru-RU" sz="2400" dirty="0" smtClean="0">
                <a:latin typeface="Times New Roman" panose="02020603050405020304" pitchFamily="18" charset="0"/>
                <a:cs typeface="Times New Roman" panose="02020603050405020304" pitchFamily="18" charset="0"/>
              </a:rPr>
              <a:t>проблему.</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В-пятых</a:t>
            </a:r>
            <a:r>
              <a:rPr lang="ru-RU" sz="2400" dirty="0">
                <a:latin typeface="Times New Roman" panose="02020603050405020304" pitchFamily="18" charset="0"/>
                <a:cs typeface="Times New Roman" panose="02020603050405020304" pitchFamily="18" charset="0"/>
              </a:rPr>
              <a:t>, осознание героем своих ошибок и становление его на путь изменений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6528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893647"/>
          </a:xfrm>
          <a:prstGeom prst="rect">
            <a:avLst/>
          </a:prstGeom>
        </p:spPr>
        <p:txBody>
          <a:bodyPr wrap="square">
            <a:spAutoFit/>
          </a:bodyPr>
          <a:lstStyle/>
          <a:p>
            <a:pPr indent="357188" algn="just"/>
            <a:r>
              <a:rPr lang="ru-RU" sz="2400" b="1" i="1" dirty="0" smtClean="0">
                <a:latin typeface="Times New Roman" panose="02020603050405020304" pitchFamily="18" charset="0"/>
              </a:rPr>
              <a:t>Данную </a:t>
            </a:r>
            <a:r>
              <a:rPr lang="ru-RU" sz="2400" b="1" i="1" dirty="0">
                <a:latin typeface="Times New Roman" panose="02020603050405020304" pitchFamily="18" charset="0"/>
              </a:rPr>
              <a:t>структуру занятия можно разнообразить и предложить ребенку самостоятельную работу:</a:t>
            </a:r>
          </a:p>
          <a:p>
            <a:pPr indent="357188" algn="just"/>
            <a:r>
              <a:rPr lang="ru-RU" sz="2400" dirty="0">
                <a:latin typeface="Times New Roman" panose="02020603050405020304" pitchFamily="18" charset="0"/>
              </a:rPr>
              <a:t>1) сочинение и рассказывание сказки (позволяет выявить спонтанные эмоциональные проявления);</a:t>
            </a:r>
          </a:p>
          <a:p>
            <a:pPr indent="357188" algn="just"/>
            <a:r>
              <a:rPr lang="ru-RU" sz="2400" dirty="0">
                <a:latin typeface="Times New Roman" panose="02020603050405020304" pitchFamily="18" charset="0"/>
              </a:rPr>
              <a:t>2) рисование, лепка и аппликация по мотивам собственной истории (в творчестве проявляются ассоциации и чувства);</a:t>
            </a:r>
          </a:p>
          <a:p>
            <a:pPr indent="357188" algn="just"/>
            <a:r>
              <a:rPr lang="ru-RU" sz="2400" dirty="0" smtClean="0">
                <a:latin typeface="Times New Roman" panose="02020603050405020304" pitchFamily="18" charset="0"/>
              </a:rPr>
              <a:t>3</a:t>
            </a:r>
            <a:r>
              <a:rPr lang="ru-RU" sz="2400" dirty="0">
                <a:latin typeface="Times New Roman" panose="02020603050405020304" pitchFamily="18" charset="0"/>
              </a:rPr>
              <a:t>) представление (дает ребенку возможность проиграть самые значимые эпизоды и эмоции);</a:t>
            </a:r>
          </a:p>
          <a:p>
            <a:pPr indent="357188" algn="just"/>
            <a:r>
              <a:rPr lang="ru-RU" sz="2400" dirty="0">
                <a:latin typeface="Times New Roman" panose="02020603050405020304" pitchFamily="18" charset="0"/>
              </a:rPr>
              <a:t>4) дописывание или переписывание услышанной сказки;</a:t>
            </a:r>
          </a:p>
          <a:p>
            <a:pPr indent="357188" algn="just"/>
            <a:r>
              <a:rPr lang="ru-RU" sz="2400" dirty="0">
                <a:latin typeface="Times New Roman" panose="02020603050405020304" pitchFamily="18" charset="0"/>
              </a:rPr>
              <a:t>5) изготовление кукол (в процессе создания происходит изменение личности, своего рода медитация);</a:t>
            </a:r>
          </a:p>
          <a:p>
            <a:pPr indent="357188" algn="just"/>
            <a:r>
              <a:rPr lang="ru-RU" sz="2400" dirty="0">
                <a:latin typeface="Times New Roman" panose="02020603050405020304" pitchFamily="18" charset="0"/>
              </a:rPr>
              <a:t>6) сказочная песочная терапия (при контакте с песком дети воплощают в физической форме самые сокровенные мысли).</a:t>
            </a:r>
            <a:endParaRPr lang="ru-RU" sz="2400" dirty="0"/>
          </a:p>
        </p:txBody>
      </p:sp>
    </p:spTree>
    <p:extLst>
      <p:ext uri="{BB962C8B-B14F-4D97-AF65-F5344CB8AC3E}">
        <p14:creationId xmlns:p14="http://schemas.microsoft.com/office/powerpoint/2010/main" val="35205210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4154984"/>
          </a:xfrm>
          <a:prstGeom prst="rect">
            <a:avLst/>
          </a:prstGeom>
        </p:spPr>
        <p:txBody>
          <a:bodyPr wrap="square">
            <a:spAutoFit/>
          </a:bodyPr>
          <a:lstStyle/>
          <a:p>
            <a:pPr indent="357188" algn="ctr"/>
            <a:r>
              <a:rPr lang="ru-RU" sz="2400" b="1" i="1" dirty="0">
                <a:latin typeface="Times New Roman" panose="02020603050405020304" pitchFamily="18" charset="0"/>
              </a:rPr>
              <a:t>Структура </a:t>
            </a:r>
            <a:r>
              <a:rPr lang="ru-RU" sz="2400" b="1" i="1" dirty="0" err="1">
                <a:latin typeface="Times New Roman" panose="02020603050405020304" pitchFamily="18" charset="0"/>
              </a:rPr>
              <a:t>сказкотерапевтического</a:t>
            </a:r>
            <a:r>
              <a:rPr lang="ru-RU" sz="2400" b="1" i="1" dirty="0">
                <a:latin typeface="Times New Roman" panose="02020603050405020304" pitchFamily="18" charset="0"/>
              </a:rPr>
              <a:t> занятия</a:t>
            </a:r>
          </a:p>
          <a:p>
            <a:pPr indent="357188" algn="just"/>
            <a:r>
              <a:rPr lang="ru-RU" sz="2400" dirty="0">
                <a:latin typeface="Times New Roman" panose="02020603050405020304" pitchFamily="18" charset="0"/>
              </a:rPr>
              <a:t>Эффект на занятии достигается сочетанием трех составляющих образа сказки:</a:t>
            </a:r>
          </a:p>
          <a:p>
            <a:pPr marL="342900" indent="-342900" algn="just">
              <a:buFont typeface="Wingdings" panose="05000000000000000000" pitchFamily="2" charset="2"/>
              <a:buChar char="ü"/>
            </a:pPr>
            <a:r>
              <a:rPr lang="ru-RU" sz="2400" dirty="0" smtClean="0">
                <a:latin typeface="Times New Roman" panose="02020603050405020304" pitchFamily="18" charset="0"/>
              </a:rPr>
              <a:t>сказочной </a:t>
            </a:r>
            <a:r>
              <a:rPr lang="ru-RU" sz="2400" dirty="0">
                <a:latin typeface="Times New Roman" panose="02020603050405020304" pitchFamily="18" charset="0"/>
              </a:rPr>
              <a:t>атмосферы: музыкальный образ сказки, образ сказочного пространства (светотехнические эффекты), собственно рассказывание сказки и демонстрация персонажей сказки в настольном </a:t>
            </a:r>
            <a:r>
              <a:rPr lang="ru-RU" sz="2400" dirty="0" smtClean="0">
                <a:latin typeface="Times New Roman" panose="02020603050405020304" pitchFamily="18" charset="0"/>
              </a:rPr>
              <a:t>театре;</a:t>
            </a:r>
          </a:p>
          <a:p>
            <a:pPr marL="342900" indent="-342900" algn="just">
              <a:buFont typeface="Wingdings" panose="05000000000000000000" pitchFamily="2" charset="2"/>
              <a:buChar char="ü"/>
            </a:pPr>
            <a:r>
              <a:rPr lang="ru-RU" sz="2400" dirty="0" smtClean="0">
                <a:latin typeface="Times New Roman" panose="02020603050405020304" pitchFamily="18" charset="0"/>
              </a:rPr>
              <a:t>структура </a:t>
            </a:r>
            <a:r>
              <a:rPr lang="ru-RU" sz="2400" dirty="0" err="1">
                <a:latin typeface="Times New Roman" panose="02020603050405020304" pitchFamily="18" charset="0"/>
              </a:rPr>
              <a:t>сказкотерапевтического</a:t>
            </a:r>
            <a:r>
              <a:rPr lang="ru-RU" sz="2400" dirty="0">
                <a:latin typeface="Times New Roman" panose="02020603050405020304" pitchFamily="18" charset="0"/>
              </a:rPr>
              <a:t> занятия содержит обязательный ритуал «входа в сказку» (настрой), основную часть, где используются приемы работы со сказкой, приемы и упражнения для развития вербального воображения </a:t>
            </a:r>
            <a:r>
              <a:rPr lang="ru-RU" sz="2400" dirty="0" smtClean="0">
                <a:latin typeface="Times New Roman" panose="02020603050405020304" pitchFamily="18" charset="0"/>
              </a:rPr>
              <a:t>ребенка;</a:t>
            </a:r>
          </a:p>
          <a:p>
            <a:pPr marL="342900" indent="-342900" algn="just">
              <a:buFont typeface="Wingdings" panose="05000000000000000000" pitchFamily="2" charset="2"/>
              <a:buChar char="ü"/>
            </a:pPr>
            <a:r>
              <a:rPr lang="ru-RU" sz="2400" dirty="0" smtClean="0">
                <a:latin typeface="Times New Roman" panose="02020603050405020304" pitchFamily="18" charset="0"/>
              </a:rPr>
              <a:t>ритуал </a:t>
            </a:r>
            <a:r>
              <a:rPr lang="ru-RU" sz="2400" dirty="0">
                <a:latin typeface="Times New Roman" panose="02020603050405020304" pitchFamily="18" charset="0"/>
              </a:rPr>
              <a:t>«выхода из сказки».</a:t>
            </a:r>
          </a:p>
          <a:p>
            <a:pPr indent="357188" algn="just"/>
            <a:r>
              <a:rPr lang="ru-RU" sz="2400" dirty="0">
                <a:latin typeface="Times New Roman" panose="02020603050405020304" pitchFamily="18" charset="0"/>
              </a:rPr>
              <a:t>Подобная структура занятия создает атмосферу «сказочного мира», настрой на работу с метафорой.</a:t>
            </a:r>
            <a:endParaRPr lang="ru-RU" sz="2400" dirty="0"/>
          </a:p>
        </p:txBody>
      </p:sp>
    </p:spTree>
    <p:extLst>
      <p:ext uri="{BB962C8B-B14F-4D97-AF65-F5344CB8AC3E}">
        <p14:creationId xmlns:p14="http://schemas.microsoft.com/office/powerpoint/2010/main" val="1497547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b="1" i="1" dirty="0">
                <a:latin typeface="Times New Roman" panose="02020603050405020304" pitchFamily="18" charset="0"/>
              </a:rPr>
              <a:t>Особенности рассказывания терапевтических сказок в процессе психологического консультирования</a:t>
            </a:r>
          </a:p>
          <a:p>
            <a:pPr indent="357188" algn="just"/>
            <a:r>
              <a:rPr lang="ru-RU" sz="2400" dirty="0">
                <a:latin typeface="Times New Roman" panose="02020603050405020304" pitchFamily="18" charset="0"/>
              </a:rPr>
              <a:t>Успех терапевтического воздействия сказок и историй во многом зависит от эффективной организации процесса рассказывания. К </a:t>
            </a:r>
            <a:r>
              <a:rPr lang="ru-RU" sz="2400" b="1" i="1" dirty="0">
                <a:latin typeface="Times New Roman" panose="02020603050405020304" pitchFamily="18" charset="0"/>
              </a:rPr>
              <a:t>основным правилам их изложения можно отнести:</a:t>
            </a:r>
          </a:p>
          <a:p>
            <a:pPr indent="357188" algn="just"/>
            <a:r>
              <a:rPr lang="ru-RU" sz="2400" dirty="0">
                <a:latin typeface="Times New Roman" panose="02020603050405020304" pitchFamily="18" charset="0"/>
              </a:rPr>
              <a:t>1. Создание для ребенка «зоны безопасности». В сюжете сказки могут сочетаться реальные и вымышленные события, персонажами могут быть лица, взятые из жизни, и герои любимых книг, мультфильмов, а также придуманные вами несуществующие животные, говорящие предметы и другие фантастические объекты. Такое соседство помогает ребенку сохранять ощущение, что это понарошку. Находясь в «зоне безопасности», ребенок не чувствует себя виноватым, не испытывает страха или смущения. Он просто слушает сказку, узнает что-то новое, что-то сопоставляет, сравнивает без всяких неприятных пси-</a:t>
            </a:r>
            <a:r>
              <a:rPr lang="ru-RU" sz="2400" dirty="0" err="1">
                <a:latin typeface="Times New Roman" panose="02020603050405020304" pitchFamily="18" charset="0"/>
              </a:rPr>
              <a:t>хологических</a:t>
            </a:r>
            <a:r>
              <a:rPr lang="ru-RU" sz="2400" dirty="0">
                <a:latin typeface="Times New Roman" panose="02020603050405020304" pitchFamily="18" charset="0"/>
              </a:rPr>
              <a:t> последствий. А это означает, что ребенок может поразмышлять над услышанным в психологически комфортной обстановке</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11282679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indent="357188" algn="just"/>
            <a:r>
              <a:rPr lang="ru-RU" sz="2400" dirty="0" smtClean="0">
                <a:latin typeface="Times New Roman" panose="02020603050405020304" pitchFamily="18" charset="0"/>
              </a:rPr>
              <a:t>2</a:t>
            </a:r>
            <a:r>
              <a:rPr lang="ru-RU" sz="2400" dirty="0">
                <a:latin typeface="Times New Roman" panose="02020603050405020304" pitchFamily="18" charset="0"/>
              </a:rPr>
              <a:t>. Сказку (историю) следует рассказывать непреднамеренно, будто бы случайно. В ходе психологической консультации в виде отступления от беседы (перед началом консультации или после ее окончания, а также во время случайного перерыва), когда защиты ребенка естественным образом ослабевают, вы и пускаетесь в болтовню. В эти моменты ребенок в полном смысле открыт - и сознательно, и бессознательно - для того, что вы хотите ему сказать.</a:t>
            </a:r>
          </a:p>
          <a:p>
            <a:pPr indent="357188" algn="just"/>
            <a:r>
              <a:rPr lang="ru-RU" sz="2400" dirty="0">
                <a:latin typeface="Times New Roman" panose="02020603050405020304" pitchFamily="18" charset="0"/>
              </a:rPr>
              <a:t>3. Для сказки должно быть какое-то разумное основание.</a:t>
            </a:r>
          </a:p>
          <a:p>
            <a:pPr indent="357188" algn="just"/>
            <a:r>
              <a:rPr lang="ru-RU" sz="2400" dirty="0">
                <a:latin typeface="Times New Roman" panose="02020603050405020304" pitchFamily="18" charset="0"/>
              </a:rPr>
              <a:t>Можно начинать сказку словами: «у одной моей знакомой девочки на подоконнике стоял точно такой же цветок ... », «у меня есть знакомый сказочник, который придумал продолжение сказки (например, "Кот в сапогах») ... » или «Сегодня утром я видела по телевизору передачу ... ». Затем рассказывается история или содержание передачи, которую вы якобы смотрели утром. Если сказка рассказана доверительно, непринужденно и для нее имелись разумные основания, ребенок будет слушать внимательно, то есть как раз так, как нам хотелось бы</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102977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4</a:t>
            </a:r>
            <a:r>
              <a:rPr lang="ru-RU" sz="2400" dirty="0">
                <a:latin typeface="Times New Roman" panose="02020603050405020304" pitchFamily="18" charset="0"/>
              </a:rPr>
              <a:t>. Никогда не анализируйте и не обсуждайте терапевтическую сказку сразу после ее окончания. Дайте ребенку время погрузиться в метафорический мир и отождествить </a:t>
            </a:r>
            <a:r>
              <a:rPr lang="ru-RU" sz="2400" dirty="0" smtClean="0">
                <a:latin typeface="Times New Roman" panose="02020603050405020304" pitchFamily="18" charset="0"/>
              </a:rPr>
              <a:t>себя с </a:t>
            </a:r>
            <a:r>
              <a:rPr lang="ru-RU" sz="2400" dirty="0">
                <a:latin typeface="Times New Roman" panose="02020603050405020304" pitchFamily="18" charset="0"/>
              </a:rPr>
              <a:t>персонажами и событиями придуманного мира. Позже, например, на следующей встрече, можно обсудить, нарисовать и продолжить сказку.</a:t>
            </a:r>
          </a:p>
          <a:p>
            <a:pPr indent="357188" algn="just"/>
            <a:r>
              <a:rPr lang="ru-RU" sz="2400" dirty="0">
                <a:latin typeface="Times New Roman" panose="02020603050405020304" pitchFamily="18" charset="0"/>
                <a:cs typeface="Times New Roman" panose="02020603050405020304" pitchFamily="18" charset="0"/>
              </a:rPr>
              <a:t>5. Не перегружайте ребенка терапевтическими сказками и историями, чтобы он не утратил к ним чувствительность</a:t>
            </a:r>
            <a:r>
              <a:rPr lang="ru-RU" sz="2400" dirty="0" smtClean="0">
                <a:latin typeface="Times New Roman" panose="02020603050405020304" pitchFamily="18" charset="0"/>
                <a:cs typeface="Times New Roman" panose="02020603050405020304" pitchFamily="18" charset="0"/>
              </a:rPr>
              <a:t>.</a:t>
            </a:r>
          </a:p>
          <a:p>
            <a:pPr indent="357188" algn="just"/>
            <a:r>
              <a:rPr lang="ru-RU" sz="2400" b="1" i="1" dirty="0">
                <a:latin typeface="Times New Roman" panose="02020603050405020304" pitchFamily="18" charset="0"/>
                <a:cs typeface="Times New Roman" panose="02020603050405020304" pitchFamily="18" charset="0"/>
              </a:rPr>
              <a:t>Что могут дать такие сказки для детей?</a:t>
            </a:r>
          </a:p>
          <a:p>
            <a:pPr indent="357188" algn="just"/>
            <a:r>
              <a:rPr lang="ru-RU" sz="2400" dirty="0">
                <a:latin typeface="Times New Roman" panose="02020603050405020304" pitchFamily="18" charset="0"/>
                <a:cs typeface="Times New Roman" panose="02020603050405020304" pitchFamily="18" charset="0"/>
              </a:rPr>
              <a:t>Во-первых, ребенок понимает, что взрослых интересуют его проблемы, что родители на его стороне.</a:t>
            </a:r>
          </a:p>
          <a:p>
            <a:pPr indent="357188" algn="just"/>
            <a:r>
              <a:rPr lang="ru-RU" sz="2400" dirty="0">
                <a:latin typeface="Times New Roman" panose="02020603050405020304" pitchFamily="18" charset="0"/>
                <a:cs typeface="Times New Roman" panose="02020603050405020304" pitchFamily="18" charset="0"/>
              </a:rPr>
              <a:t>Во-вторых, он усваивает следующий подход к жизни: «ищи силы для разрешения конфликта в себе самом, ты их обязательно найдешь и победишь трудности», т.е. мы проживаем нашу жизнь так, как мы ее для себя строим.</a:t>
            </a:r>
          </a:p>
          <a:p>
            <a:pPr indent="357188" algn="just"/>
            <a:r>
              <a:rPr lang="ru-RU" sz="2400" dirty="0">
                <a:latin typeface="Times New Roman" panose="02020603050405020304" pitchFamily="18" charset="0"/>
                <a:cs typeface="Times New Roman" panose="02020603050405020304" pitchFamily="18" charset="0"/>
              </a:rPr>
              <a:t>В-третьих, истории показывают, что выход из любой ситуации есть всегда, надо только его поискать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837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3416320"/>
          </a:xfrm>
          <a:prstGeom prst="rect">
            <a:avLst/>
          </a:prstGeom>
        </p:spPr>
        <p:txBody>
          <a:bodyPr wrap="square">
            <a:spAutoFit/>
          </a:bodyPr>
          <a:lstStyle/>
          <a:p>
            <a:pPr indent="357188" algn="just"/>
            <a:r>
              <a:rPr lang="ru-RU" sz="2400" b="1" i="1" dirty="0" smtClean="0">
                <a:latin typeface="Times New Roman" panose="02020603050405020304" pitchFamily="18" charset="0"/>
                <a:cs typeface="Times New Roman" panose="02020603050405020304" pitchFamily="18" charset="0"/>
              </a:rPr>
              <a:t>В </a:t>
            </a:r>
            <a:r>
              <a:rPr lang="ru-RU" sz="2400" b="1" i="1" dirty="0">
                <a:latin typeface="Times New Roman" panose="02020603050405020304" pitchFamily="18" charset="0"/>
                <a:cs typeface="Times New Roman" panose="02020603050405020304" pitchFamily="18" charset="0"/>
              </a:rPr>
              <a:t>сказочных историях можно выделить следующие группы тем, которые они поднимают.</a:t>
            </a:r>
          </a:p>
          <a:p>
            <a:pPr indent="357188" algn="just"/>
            <a:r>
              <a:rPr lang="ru-RU" sz="2400" dirty="0">
                <a:latin typeface="Times New Roman" panose="02020603050405020304" pitchFamily="18" charset="0"/>
                <a:cs typeface="Times New Roman" panose="02020603050405020304" pitchFamily="18" charset="0"/>
              </a:rPr>
              <a:t> Трудности, связанные с общением (со сверстниками и родителями).</a:t>
            </a:r>
          </a:p>
          <a:p>
            <a:pPr indent="357188" algn="just"/>
            <a:r>
              <a:rPr lang="ru-RU" sz="2400" dirty="0">
                <a:latin typeface="Times New Roman" panose="02020603050405020304" pitchFamily="18" charset="0"/>
                <a:cs typeface="Times New Roman" panose="02020603050405020304" pitchFamily="18" charset="0"/>
              </a:rPr>
              <a:t> Чувство неполноценности. Практически все агрессивное поведение - результат ощущения собственной «</a:t>
            </a:r>
            <a:r>
              <a:rPr lang="ru-RU" sz="2400" dirty="0" err="1">
                <a:latin typeface="Times New Roman" panose="02020603050405020304" pitchFamily="18" charset="0"/>
                <a:cs typeface="Times New Roman" panose="02020603050405020304" pitchFamily="18" charset="0"/>
              </a:rPr>
              <a:t>малозначимости</a:t>
            </a:r>
            <a:r>
              <a:rPr lang="ru-RU" sz="2400" dirty="0">
                <a:latin typeface="Times New Roman" panose="02020603050405020304" pitchFamily="18" charset="0"/>
                <a:cs typeface="Times New Roman" panose="02020603050405020304" pitchFamily="18" charset="0"/>
              </a:rPr>
              <a:t>» и попытки таким способом доказать обратное.</a:t>
            </a:r>
          </a:p>
          <a:p>
            <a:pPr indent="357188" algn="just"/>
            <a:r>
              <a:rPr lang="ru-RU" sz="2400" dirty="0">
                <a:latin typeface="Times New Roman" panose="02020603050405020304" pitchFamily="18" charset="0"/>
                <a:cs typeface="Times New Roman" panose="02020603050405020304" pitchFamily="18" charset="0"/>
              </a:rPr>
              <a:t> Страхи и тревоги по самым различным поводам.</a:t>
            </a:r>
          </a:p>
          <a:p>
            <a:pPr indent="357188" algn="just"/>
            <a:r>
              <a:rPr lang="ru-RU" sz="2400" dirty="0">
                <a:latin typeface="Times New Roman" panose="02020603050405020304" pitchFamily="18" charset="0"/>
                <a:cs typeface="Times New Roman" panose="02020603050405020304" pitchFamily="18" charset="0"/>
              </a:rPr>
              <a:t> Проблемы, связанные со спецификой возраста. Дошкольник сталкивается с необходимостью обходиться без мамы, быть самостоятельным</a:t>
            </a:r>
          </a:p>
        </p:txBody>
      </p:sp>
    </p:spTree>
    <p:extLst>
      <p:ext uri="{BB962C8B-B14F-4D97-AF65-F5344CB8AC3E}">
        <p14:creationId xmlns:p14="http://schemas.microsoft.com/office/powerpoint/2010/main" val="83966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a:latin typeface="Times New Roman" panose="02020603050405020304" pitchFamily="18" charset="0"/>
              </a:rPr>
              <a:t>Одним из видов психологической помощи человеку является </a:t>
            </a:r>
            <a:r>
              <a:rPr lang="ru-RU" sz="2400" dirty="0" err="1">
                <a:latin typeface="Times New Roman" panose="02020603050405020304" pitchFamily="18" charset="0"/>
              </a:rPr>
              <a:t>психологи́ческая</a:t>
            </a:r>
            <a:r>
              <a:rPr lang="ru-RU" sz="2400" dirty="0">
                <a:latin typeface="Times New Roman" panose="02020603050405020304" pitchFamily="18" charset="0"/>
              </a:rPr>
              <a:t> </a:t>
            </a:r>
            <a:r>
              <a:rPr lang="ru-RU" sz="2400" dirty="0" err="1">
                <a:latin typeface="Times New Roman" panose="02020603050405020304" pitchFamily="18" charset="0"/>
              </a:rPr>
              <a:t>корре́кция</a:t>
            </a:r>
            <a:r>
              <a:rPr lang="ru-RU" sz="2400" dirty="0">
                <a:latin typeface="Times New Roman" panose="02020603050405020304" pitchFamily="18" charset="0"/>
              </a:rPr>
              <a:t> (</a:t>
            </a:r>
            <a:r>
              <a:rPr lang="ru-RU" sz="2400" dirty="0" err="1">
                <a:latin typeface="Times New Roman" panose="02020603050405020304" pitchFamily="18" charset="0"/>
              </a:rPr>
              <a:t>психокоррекция</a:t>
            </a:r>
            <a:r>
              <a:rPr lang="ru-RU" sz="2400" dirty="0">
                <a:latin typeface="Times New Roman" panose="02020603050405020304" pitchFamily="18" charset="0"/>
              </a:rPr>
              <a:t>).</a:t>
            </a:r>
          </a:p>
          <a:p>
            <a:pPr indent="357188" algn="just"/>
            <a:r>
              <a:rPr lang="ru-RU" sz="2400" b="1" i="1" dirty="0">
                <a:latin typeface="Times New Roman" panose="02020603050405020304" pitchFamily="18" charset="0"/>
              </a:rPr>
              <a:t>Психокоррекция</a:t>
            </a:r>
            <a:r>
              <a:rPr lang="ru-RU" sz="2400" dirty="0">
                <a:latin typeface="Times New Roman" panose="02020603050405020304" pitchFamily="18" charset="0"/>
              </a:rPr>
              <a:t> </a:t>
            </a:r>
            <a:r>
              <a:rPr lang="ru-RU" sz="2400" dirty="0" smtClean="0">
                <a:latin typeface="Times New Roman" panose="02020603050405020304" pitchFamily="18" charset="0"/>
              </a:rPr>
              <a:t>– это система </a:t>
            </a:r>
            <a:r>
              <a:rPr lang="ru-RU" sz="2400" dirty="0">
                <a:latin typeface="Times New Roman" panose="02020603050405020304" pitchFamily="18" charset="0"/>
              </a:rPr>
              <a:t>мероприятий, направленная на исправление недостатков психологии или поведения человека с помощью специальных средств психологического воздействия с целью обеспечения полноценного развития и функционирования личности. Термин «коррекция» означает «исправление».</a:t>
            </a:r>
          </a:p>
          <a:p>
            <a:pPr indent="357188" algn="just"/>
            <a:r>
              <a:rPr lang="ru-RU" sz="2400" dirty="0" err="1">
                <a:latin typeface="Times New Roman" panose="02020603050405020304" pitchFamily="18" charset="0"/>
              </a:rPr>
              <a:t>Психокоррекционная</a:t>
            </a:r>
            <a:r>
              <a:rPr lang="ru-RU" sz="2400" dirty="0">
                <a:latin typeface="Times New Roman" panose="02020603050405020304" pitchFamily="18" charset="0"/>
              </a:rPr>
              <a:t> работа направлена:</a:t>
            </a:r>
          </a:p>
          <a:p>
            <a:pPr marL="342900" indent="-342900" algn="just">
              <a:buFont typeface="Wingdings" panose="05000000000000000000" pitchFamily="2" charset="2"/>
              <a:buChar char="ü"/>
            </a:pPr>
            <a:r>
              <a:rPr lang="ru-RU" sz="2400" dirty="0" smtClean="0">
                <a:latin typeface="Times New Roman" panose="02020603050405020304" pitchFamily="18" charset="0"/>
              </a:rPr>
              <a:t>на </a:t>
            </a:r>
            <a:r>
              <a:rPr lang="ru-RU" sz="2400" dirty="0">
                <a:latin typeface="Times New Roman" panose="02020603050405020304" pitchFamily="18" charset="0"/>
              </a:rPr>
              <a:t>смягчение симптомов внутреннего конфликтного взаимодействия между «Я» и «Оно» через преодоление неадекватных психологических </a:t>
            </a:r>
            <a:r>
              <a:rPr lang="ru-RU" sz="2400" dirty="0" smtClean="0">
                <a:latin typeface="Times New Roman" panose="02020603050405020304" pitchFamily="18" charset="0"/>
              </a:rPr>
              <a:t>защит;</a:t>
            </a:r>
          </a:p>
          <a:p>
            <a:pPr marL="342900" indent="-342900" algn="just">
              <a:buFont typeface="Wingdings" panose="05000000000000000000" pitchFamily="2" charset="2"/>
              <a:buChar char="ü"/>
            </a:pPr>
            <a:r>
              <a:rPr lang="ru-RU" sz="2400" dirty="0" smtClean="0">
                <a:latin typeface="Times New Roman" panose="02020603050405020304" pitchFamily="18" charset="0"/>
              </a:rPr>
              <a:t>на </a:t>
            </a:r>
            <a:r>
              <a:rPr lang="ru-RU" sz="2400" dirty="0">
                <a:latin typeface="Times New Roman" panose="02020603050405020304" pitchFamily="18" charset="0"/>
              </a:rPr>
              <a:t>создание условий для позитивных личностных изменений: личностного роста и </a:t>
            </a:r>
            <a:r>
              <a:rPr lang="ru-RU" sz="2400" dirty="0" err="1">
                <a:latin typeface="Times New Roman" panose="02020603050405020304" pitchFamily="18" charset="0"/>
              </a:rPr>
              <a:t>самоактуализации</a:t>
            </a:r>
            <a:r>
              <a:rPr lang="ru-RU" sz="2400" dirty="0">
                <a:latin typeface="Times New Roman" panose="02020603050405020304" pitchFamily="18" charset="0"/>
              </a:rPr>
              <a:t>. При этом задача психолога заключается в ориентации на уникальные возможности и потенциал личности.</a:t>
            </a:r>
          </a:p>
          <a:p>
            <a:pPr indent="357188" algn="just"/>
            <a:r>
              <a:rPr lang="ru-RU" sz="2400" dirty="0">
                <a:latin typeface="Times New Roman" panose="02020603050405020304" pitchFamily="18" charset="0"/>
              </a:rPr>
              <a:t>Термин "психологическая коррекция" получил распространение в начале 70-х гг. В этот период психологи стали активно работать в области психотерапии, прежде всего групповой. </a:t>
            </a:r>
            <a:endParaRPr lang="ru-RU" sz="2400" dirty="0"/>
          </a:p>
        </p:txBody>
      </p:sp>
      <p:sp>
        <p:nvSpPr>
          <p:cNvPr id="3" name="Номер слайда 2"/>
          <p:cNvSpPr>
            <a:spLocks noGrp="1"/>
          </p:cNvSpPr>
          <p:nvPr>
            <p:ph type="sldNum" sz="quarter" idx="12"/>
          </p:nvPr>
        </p:nvSpPr>
        <p:spPr/>
        <p:txBody>
          <a:bodyPr/>
          <a:lstStyle/>
          <a:p>
            <a:fld id="{AFC2DF5B-C00C-4932-B2F5-9D6E4571794C}" type="slidenum">
              <a:rPr lang="ru-RU" smtClean="0"/>
              <a:t>9</a:t>
            </a:fld>
            <a:endParaRPr lang="ru-RU"/>
          </a:p>
        </p:txBody>
      </p:sp>
    </p:spTree>
    <p:extLst>
      <p:ext uri="{BB962C8B-B14F-4D97-AF65-F5344CB8AC3E}">
        <p14:creationId xmlns:p14="http://schemas.microsoft.com/office/powerpoint/2010/main" val="18445045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439258" y="1132117"/>
            <a:ext cx="6048672" cy="4608511"/>
          </a:xfrm>
          <a:solidFill>
            <a:schemeClr val="accent1">
              <a:lumMod val="40000"/>
              <a:lumOff val="60000"/>
            </a:schemeClr>
          </a:solidFill>
        </p:spPr>
        <p:txBody>
          <a:bodyPr>
            <a:normAutofit/>
          </a:bodyPr>
          <a:lstStyle/>
          <a:p>
            <a:pPr algn="ctr"/>
            <a:endParaRPr lang="ru-RU" sz="4800" dirty="0" smtClean="0">
              <a:latin typeface="Times New Roman" panose="02020603050405020304" pitchFamily="18" charset="0"/>
              <a:cs typeface="Times New Roman" panose="02020603050405020304" pitchFamily="18" charset="0"/>
            </a:endParaRPr>
          </a:p>
          <a:p>
            <a:pPr algn="ctr"/>
            <a:r>
              <a:rPr lang="ru-RU" sz="4800" dirty="0">
                <a:latin typeface="Times New Roman" panose="02020603050405020304" pitchFamily="18" charset="0"/>
                <a:cs typeface="Times New Roman" panose="02020603050405020304" pitchFamily="18" charset="0"/>
              </a:rPr>
              <a:t>Арт-терапия </a:t>
            </a:r>
            <a:endParaRPr lang="ru-RU" sz="4800" dirty="0" smtClean="0">
              <a:latin typeface="Times New Roman" panose="02020603050405020304" pitchFamily="18" charset="0"/>
              <a:cs typeface="Times New Roman" panose="02020603050405020304" pitchFamily="18" charset="0"/>
            </a:endParaRPr>
          </a:p>
          <a:p>
            <a:pPr algn="ctr"/>
            <a:r>
              <a:rPr lang="ru-RU" sz="4800" dirty="0" smtClean="0">
                <a:latin typeface="Times New Roman" panose="02020603050405020304" pitchFamily="18" charset="0"/>
                <a:cs typeface="Times New Roman" panose="02020603050405020304" pitchFamily="18" charset="0"/>
              </a:rPr>
              <a:t>как элемент </a:t>
            </a:r>
          </a:p>
          <a:p>
            <a:pPr algn="ctr"/>
            <a:r>
              <a:rPr lang="ru-RU" sz="4800" dirty="0" err="1" smtClean="0">
                <a:latin typeface="Times New Roman" panose="02020603050405020304" pitchFamily="18" charset="0"/>
                <a:cs typeface="Times New Roman" panose="02020603050405020304" pitchFamily="18" charset="0"/>
              </a:rPr>
              <a:t>психогимнастики</a:t>
            </a:r>
            <a:endParaRPr lang="ru-RU" sz="4800" dirty="0" smtClean="0">
              <a:latin typeface="Times New Roman" panose="02020603050405020304" pitchFamily="18" charset="0"/>
              <a:cs typeface="Times New Roman" panose="02020603050405020304" pitchFamily="18" charset="0"/>
            </a:endParaRPr>
          </a:p>
        </p:txBody>
      </p:sp>
      <p:pic>
        <p:nvPicPr>
          <p:cNvPr id="5" name="Picture 4" descr="http://www.robot-gosha.ru/_sh/52/527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8" y="1165123"/>
            <a:ext cx="4925961" cy="4660489"/>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AFC2DF5B-C00C-4932-B2F5-9D6E4571794C}" type="slidenum">
              <a:rPr lang="ru-RU" smtClean="0"/>
              <a:t>90</a:t>
            </a:fld>
            <a:endParaRPr lang="ru-RU"/>
          </a:p>
        </p:txBody>
      </p:sp>
    </p:spTree>
    <p:extLst>
      <p:ext uri="{BB962C8B-B14F-4D97-AF65-F5344CB8AC3E}">
        <p14:creationId xmlns:p14="http://schemas.microsoft.com/office/powerpoint/2010/main" val="14421002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a:latin typeface="Times New Roman" panose="02020603050405020304" pitchFamily="18" charset="0"/>
              </a:rPr>
              <a:t>Арт-терапия в работе с детьми широко применяется по всему миру благодаря своей творческой форме и высокой эффективности. Психика ребенка очень ранима и </a:t>
            </a:r>
            <a:r>
              <a:rPr lang="ru-RU" sz="2400" dirty="0" smtClean="0">
                <a:latin typeface="Times New Roman" panose="02020603050405020304" pitchFamily="18" charset="0"/>
              </a:rPr>
              <a:t>требует бережного </a:t>
            </a:r>
            <a:r>
              <a:rPr lang="ru-RU" sz="2400" dirty="0">
                <a:latin typeface="Times New Roman" panose="02020603050405020304" pitchFamily="18" charset="0"/>
              </a:rPr>
              <a:t>к себе отношения, ведь ребенок только начинает узнавать самого себя, других людей и мир вокруг. И на своем пути дети часто сталкиваются с серьезными трудностями: в семье, в детском саду, в школе, в общении и в одиночестве. Взрослые очень хотят им помочь, но часто не знают как. Объяснения, убеждения и нравоучения не помогают, а сам ребенок не может толком объяснить, что с ним происходит. Как раз в таких случаях и может помочь арт-терапия. В настоящем выпуске методической рассылки мы познакомим Вас с основными видами арт-терапии, методами и возможностями </a:t>
            </a:r>
            <a:r>
              <a:rPr lang="ru-RU" sz="2400" dirty="0" err="1">
                <a:latin typeface="Times New Roman" panose="02020603050405020304" pitchFamily="18" charset="0"/>
              </a:rPr>
              <a:t>сказкотерапии</a:t>
            </a:r>
            <a:r>
              <a:rPr lang="ru-RU" sz="2400" dirty="0">
                <a:latin typeface="Times New Roman" panose="02020603050405020304" pitchFamily="18" charset="0"/>
              </a:rPr>
              <a:t>.</a:t>
            </a:r>
          </a:p>
          <a:p>
            <a:pPr indent="357188" algn="just"/>
            <a:r>
              <a:rPr lang="ru-RU" sz="2400" dirty="0">
                <a:latin typeface="Times New Roman" panose="02020603050405020304" pitchFamily="18" charset="0"/>
              </a:rPr>
              <a:t>Арт-терапия </a:t>
            </a:r>
            <a:r>
              <a:rPr lang="ru-RU" sz="2400" dirty="0" smtClean="0">
                <a:latin typeface="Times New Roman" panose="02020603050405020304" pitchFamily="18" charset="0"/>
              </a:rPr>
              <a:t>– метод, </a:t>
            </a:r>
            <a:r>
              <a:rPr lang="ru-RU" sz="2400" dirty="0">
                <a:latin typeface="Times New Roman" panose="02020603050405020304" pitchFamily="18" charset="0"/>
              </a:rPr>
              <a:t>связанный с раскрытием творческого потенциала человека, высвобождением его скрытых энергетических резервов и, в результате, нахождением им оптимальных способов решения своих проблем.</a:t>
            </a:r>
          </a:p>
          <a:p>
            <a:pPr indent="357188" algn="just"/>
            <a:r>
              <a:rPr lang="ru-RU" sz="2400" dirty="0">
                <a:latin typeface="Times New Roman" panose="02020603050405020304" pitchFamily="18" charset="0"/>
              </a:rPr>
              <a:t>Арт-терапия сегодня по праву считается одним из наиболее эффективных методов, используемых психологами и педагогами во время занятий с детьми. </a:t>
            </a:r>
            <a:endParaRPr lang="ru-RU" sz="2400" dirty="0"/>
          </a:p>
        </p:txBody>
      </p:sp>
    </p:spTree>
    <p:extLst>
      <p:ext uri="{BB962C8B-B14F-4D97-AF65-F5344CB8AC3E}">
        <p14:creationId xmlns:p14="http://schemas.microsoft.com/office/powerpoint/2010/main" val="18129777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Посредством </a:t>
            </a:r>
            <a:r>
              <a:rPr lang="ru-RU" sz="2400" dirty="0">
                <a:latin typeface="Times New Roman" panose="02020603050405020304" pitchFamily="18" charset="0"/>
              </a:rPr>
              <a:t>творчества они воплощают свои эмоции, страхи и желания, что позволяет узнать о них что-то новое. Кроме того, с помощью искусства ребенок не только способен выразить себя, но и познать окружающий мир, что способствует его социальной адаптации.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В </a:t>
            </a:r>
            <a:r>
              <a:rPr lang="ru-RU" sz="2400" dirty="0">
                <a:latin typeface="Times New Roman" panose="02020603050405020304" pitchFamily="18" charset="0"/>
              </a:rPr>
              <a:t>настоящее время под арт-терапией понимают использование всех видов искусства: рисование; коллажи, оригами; лепка из пластилина, скульптура; работа с песком, глиной; пластика, танцы; кино, фотография; художественная самодеятельность (игры, представления); </a:t>
            </a:r>
            <a:r>
              <a:rPr lang="ru-RU" sz="2400" dirty="0" err="1">
                <a:latin typeface="Times New Roman" panose="02020603050405020304" pitchFamily="18" charset="0"/>
              </a:rPr>
              <a:t>цветотерапия</a:t>
            </a:r>
            <a:r>
              <a:rPr lang="ru-RU" sz="2400" dirty="0">
                <a:latin typeface="Times New Roman" panose="02020603050405020304" pitchFamily="18" charset="0"/>
              </a:rPr>
              <a:t>, музыкотерапия, </a:t>
            </a:r>
            <a:r>
              <a:rPr lang="ru-RU" sz="2400" dirty="0" err="1">
                <a:latin typeface="Times New Roman" panose="02020603050405020304" pitchFamily="18" charset="0"/>
              </a:rPr>
              <a:t>сказкотерапия</a:t>
            </a:r>
            <a:r>
              <a:rPr lang="ru-RU" sz="2400" dirty="0">
                <a:latin typeface="Times New Roman" panose="02020603050405020304" pitchFamily="18" charset="0"/>
              </a:rPr>
              <a:t> и т.д</a:t>
            </a:r>
            <a:r>
              <a:rPr lang="ru-RU" sz="2400" dirty="0" smtClean="0">
                <a:latin typeface="Times New Roman" panose="02020603050405020304" pitchFamily="18" charset="0"/>
              </a:rPr>
              <a:t>.</a:t>
            </a:r>
          </a:p>
          <a:p>
            <a:pPr indent="357188" algn="just"/>
            <a:r>
              <a:rPr lang="ru-RU" sz="2400" dirty="0">
                <a:latin typeface="Times New Roman" panose="02020603050405020304" pitchFamily="18" charset="0"/>
              </a:rPr>
              <a:t>В работе с детьми очень важно использовать гибкие формы психотерапевтической работы. Арт-терапия предоставляет ребенку возможность проигрывать, переживать, осознавать конфликтную ситуацию, какую-либо проблему наиболее удобным для психики ребенка способом. Арт-терапевтические методики позволяют погружаться в проблему на столько, насколько человек готов к ее переживанию. Сам ребенок, как правило, даже не осознает то, что с ним происходит</a:t>
            </a:r>
            <a:r>
              <a:rPr lang="ru-RU" sz="2400" dirty="0" smtClean="0">
                <a:latin typeface="Times New Roman" panose="02020603050405020304" pitchFamily="18" charset="0"/>
              </a:rPr>
              <a:t>.</a:t>
            </a:r>
          </a:p>
        </p:txBody>
      </p:sp>
    </p:spTree>
    <p:extLst>
      <p:ext uri="{BB962C8B-B14F-4D97-AF65-F5344CB8AC3E}">
        <p14:creationId xmlns:p14="http://schemas.microsoft.com/office/powerpoint/2010/main" val="22003949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a:latin typeface="Times New Roman" panose="02020603050405020304" pitchFamily="18" charset="0"/>
              </a:rPr>
              <a:t>Арт-терапевтические занятия придают сил, уверенности, могут помочь найти выход из тупиковой ситуации. Использование художественного творчества оказывает помощь в повышении самооценки и адекватного принятия себя в социуме. В процессе творчества на поверхность выходят многие проблемы, которые были глубоко скрыты и решаются они безболезненно. Так, живопись помогает человеку абстрагироваться от своих проблем и чувств и посмотреть на них со стороны.</a:t>
            </a:r>
          </a:p>
          <a:p>
            <a:pPr indent="357188" algn="just"/>
            <a:r>
              <a:rPr lang="ru-RU" sz="2400" dirty="0">
                <a:latin typeface="Times New Roman" panose="02020603050405020304" pitchFamily="18" charset="0"/>
              </a:rPr>
              <a:t>Арт-терапия рассматривается как инструмент прогрессивной психологической помощи, способствующей формированию здоровой и творческой личности, а также реализацией на практике таких </a:t>
            </a:r>
            <a:r>
              <a:rPr lang="ru-RU" sz="2400" dirty="0" smtClean="0">
                <a:latin typeface="Times New Roman" panose="02020603050405020304" pitchFamily="18" charset="0"/>
              </a:rPr>
              <a:t>функций социализации </a:t>
            </a:r>
            <a:r>
              <a:rPr lang="ru-RU" sz="2400" dirty="0">
                <a:latin typeface="Times New Roman" panose="02020603050405020304" pitchFamily="18" charset="0"/>
              </a:rPr>
              <a:t>личности, как адаптационная, коррекционная, регулятивная, профилактическая</a:t>
            </a:r>
            <a:r>
              <a:rPr lang="ru-RU" sz="2400" dirty="0" smtClean="0">
                <a:latin typeface="Times New Roman" panose="02020603050405020304" pitchFamily="18" charset="0"/>
              </a:rPr>
              <a:t>.</a:t>
            </a:r>
          </a:p>
          <a:p>
            <a:pPr indent="357188" algn="just"/>
            <a:r>
              <a:rPr lang="ru-RU" sz="2400" dirty="0">
                <a:latin typeface="Times New Roman" panose="02020603050405020304" pitchFamily="18" charset="0"/>
              </a:rPr>
              <a:t>Основная цель арт-терапии состоит в гармонизации развития личности через развитие способности самовыражения и самопознания.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С </a:t>
            </a:r>
            <a:r>
              <a:rPr lang="ru-RU" sz="2400" dirty="0">
                <a:latin typeface="Times New Roman" panose="02020603050405020304" pitchFamily="18" charset="0"/>
              </a:rPr>
              <a:t>точки зрения представителя классического психоанализа, основным механизмом коррекционного воздействия в арт-терапии является механизм сублимации. </a:t>
            </a:r>
            <a:endParaRPr lang="ru-RU" sz="2400" dirty="0" smtClean="0">
              <a:latin typeface="Times New Roman" panose="02020603050405020304" pitchFamily="18" charset="0"/>
            </a:endParaRPr>
          </a:p>
        </p:txBody>
      </p:sp>
    </p:spTree>
    <p:extLst>
      <p:ext uri="{BB962C8B-B14F-4D97-AF65-F5344CB8AC3E}">
        <p14:creationId xmlns:p14="http://schemas.microsoft.com/office/powerpoint/2010/main" val="12317819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Ценность </a:t>
            </a:r>
            <a:r>
              <a:rPr lang="ru-RU" sz="2400" dirty="0">
                <a:latin typeface="Times New Roman" panose="02020603050405020304" pitchFamily="18" charset="0"/>
              </a:rPr>
              <a:t>применения искусства в терапевтических целях состоит в том, что с его помощью можно на символическом уровне выразить и исследовать самые разные чувства и эмоции: любовь, ненависть, обиду, злость, страх, радость и т.д</a:t>
            </a:r>
            <a:r>
              <a:rPr lang="ru-RU" sz="2400" dirty="0" smtClean="0">
                <a:latin typeface="Times New Roman" panose="02020603050405020304" pitchFamily="18" charset="0"/>
              </a:rPr>
              <a:t>. </a:t>
            </a:r>
            <a:r>
              <a:rPr lang="ru-RU" sz="2400" dirty="0">
                <a:latin typeface="Times New Roman" panose="02020603050405020304" pitchFamily="18" charset="0"/>
              </a:rPr>
              <a:t>Методика арт-терапии базируется на убеждении, что содержания внутреннего «Я» человека отражаются в зрительных образах всякий раз, когда он рисует, пишет картину или лепит скульптуру, в ходе чего происходит гармонизация состояния психики. </a:t>
            </a:r>
            <a:endParaRPr lang="ru-RU" sz="2400" dirty="0" smtClean="0">
              <a:latin typeface="Times New Roman" panose="02020603050405020304" pitchFamily="18" charset="0"/>
            </a:endParaRPr>
          </a:p>
          <a:p>
            <a:pPr indent="357188" algn="just"/>
            <a:r>
              <a:rPr lang="ru-RU" sz="2400" dirty="0" smtClean="0">
                <a:latin typeface="Times New Roman" panose="02020603050405020304" pitchFamily="18" charset="0"/>
              </a:rPr>
              <a:t>По </a:t>
            </a:r>
            <a:r>
              <a:rPr lang="ru-RU" sz="2400" dirty="0">
                <a:latin typeface="Times New Roman" panose="02020603050405020304" pitchFamily="18" charset="0"/>
              </a:rPr>
              <a:t>мнению </a:t>
            </a:r>
            <a:r>
              <a:rPr lang="ru-RU" sz="2400" dirty="0" err="1">
                <a:latin typeface="Times New Roman" panose="02020603050405020304" pitchFamily="18" charset="0"/>
              </a:rPr>
              <a:t>К.Юнга</a:t>
            </a:r>
            <a:r>
              <a:rPr lang="ru-RU" sz="2400" dirty="0">
                <a:latin typeface="Times New Roman" panose="02020603050405020304" pitchFamily="18" charset="0"/>
              </a:rPr>
              <a:t>, искусство, особенно легенды и мифы и арт-терапия, использующая искусство, в значительной степени облегчают процесс индивидуализации саморазвития личности на основе установления зрелого баланса между бессознательным и сознательным "Я</a:t>
            </a:r>
            <a:r>
              <a:rPr lang="ru-RU" sz="2400" dirty="0" smtClean="0">
                <a:latin typeface="Times New Roman" panose="02020603050405020304" pitchFamily="18" charset="0"/>
              </a:rPr>
              <a:t>".</a:t>
            </a:r>
          </a:p>
          <a:p>
            <a:pPr indent="357188" algn="just"/>
            <a:r>
              <a:rPr lang="ru-RU" sz="2400" dirty="0">
                <a:latin typeface="Times New Roman" panose="02020603050405020304" pitchFamily="18" charset="0"/>
              </a:rPr>
              <a:t>Все наши невысказанные мысли блокируются в теле, а это приводит к физическим и невротическим расстройствам. </a:t>
            </a:r>
            <a:r>
              <a:rPr lang="ru-RU" sz="2400" dirty="0" smtClean="0">
                <a:latin typeface="Times New Roman" panose="02020603050405020304" pitchFamily="18" charset="0"/>
              </a:rPr>
              <a:t>Выплёскивая </a:t>
            </a:r>
            <a:r>
              <a:rPr lang="ru-RU" sz="2400" dirty="0">
                <a:latin typeface="Times New Roman" panose="02020603050405020304" pitchFamily="18" charset="0"/>
              </a:rPr>
              <a:t>эмоции и чувства на холст, на бумагу, в танец, человек помогает себе, своему телу освободиться от ненужных "блоков" и быть живым. Творческое проявление себя </a:t>
            </a:r>
            <a:r>
              <a:rPr lang="ru-RU" sz="2400" dirty="0"/>
              <a:t>–</a:t>
            </a:r>
            <a:r>
              <a:rPr lang="ru-RU" sz="2400" dirty="0" smtClean="0">
                <a:latin typeface="Times New Roman" panose="02020603050405020304" pitchFamily="18" charset="0"/>
              </a:rPr>
              <a:t> </a:t>
            </a:r>
            <a:r>
              <a:rPr lang="ru-RU" sz="2400" dirty="0">
                <a:latin typeface="Times New Roman" panose="02020603050405020304" pitchFamily="18" charset="0"/>
              </a:rPr>
              <a:t>это путь к себе, возможность успешно строить свою жизнь. </a:t>
            </a:r>
            <a:endParaRPr lang="ru-RU" sz="2400" dirty="0" smtClean="0">
              <a:latin typeface="Times New Roman" panose="02020603050405020304" pitchFamily="18" charset="0"/>
            </a:endParaRPr>
          </a:p>
        </p:txBody>
      </p:sp>
    </p:spTree>
    <p:extLst>
      <p:ext uri="{BB962C8B-B14F-4D97-AF65-F5344CB8AC3E}">
        <p14:creationId xmlns:p14="http://schemas.microsoft.com/office/powerpoint/2010/main" val="3549176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632311"/>
          </a:xfrm>
          <a:prstGeom prst="rect">
            <a:avLst/>
          </a:prstGeom>
        </p:spPr>
        <p:txBody>
          <a:bodyPr wrap="square">
            <a:spAutoFit/>
          </a:bodyPr>
          <a:lstStyle/>
          <a:p>
            <a:pPr indent="357188" algn="just"/>
            <a:r>
              <a:rPr lang="ru-RU" sz="2400" dirty="0" smtClean="0">
                <a:latin typeface="Times New Roman" panose="02020603050405020304" pitchFamily="18" charset="0"/>
              </a:rPr>
              <a:t>При </a:t>
            </a:r>
            <a:r>
              <a:rPr lang="ru-RU" sz="2400" dirty="0">
                <a:latin typeface="Times New Roman" panose="02020603050405020304" pitchFamily="18" charset="0"/>
              </a:rPr>
              <a:t>прохождении арт-терапии человек воспроизводит </a:t>
            </a:r>
            <a:r>
              <a:rPr lang="ru-RU" sz="2400" dirty="0" smtClean="0">
                <a:latin typeface="Times New Roman" panose="02020603050405020304" pitchFamily="18" charset="0"/>
              </a:rPr>
              <a:t>своё </a:t>
            </a:r>
            <a:r>
              <a:rPr lang="ru-RU" sz="2400" dirty="0">
                <a:latin typeface="Times New Roman" panose="02020603050405020304" pitchFamily="18" charset="0"/>
              </a:rPr>
              <a:t>подсознательное в визуальное выражение. У каждого человека есть потребность выразить себя, и, создавая что-то, он чувствует себя </a:t>
            </a:r>
            <a:r>
              <a:rPr lang="ru-RU" sz="2400" dirty="0" smtClean="0">
                <a:latin typeface="Times New Roman" panose="02020603050405020304" pitchFamily="18" charset="0"/>
              </a:rPr>
              <a:t>удовлетворённым</a:t>
            </a:r>
            <a:r>
              <a:rPr lang="ru-RU" sz="2400" dirty="0">
                <a:latin typeface="Times New Roman" panose="02020603050405020304" pitchFamily="18" charset="0"/>
              </a:rPr>
              <a:t>, словно находит себя, гармонию в себе.</a:t>
            </a:r>
          </a:p>
          <a:p>
            <a:pPr indent="357188" algn="just"/>
            <a:r>
              <a:rPr lang="ru-RU" sz="2400" dirty="0">
                <a:latin typeface="Times New Roman" panose="02020603050405020304" pitchFamily="18" charset="0"/>
              </a:rPr>
              <a:t>Важнейшей техникой арт-терапевтического воздействия здесь является техника активного воображения, направленная на то, чтобы столкнуть лицом к лицу сознательное и бессознательное и примирить их между собой посредством аффективного взаимодействия.</a:t>
            </a:r>
          </a:p>
          <a:p>
            <a:pPr indent="357188" algn="just"/>
            <a:r>
              <a:rPr lang="ru-RU" sz="2400" dirty="0">
                <a:latin typeface="Times New Roman" panose="02020603050405020304" pitchFamily="18" charset="0"/>
              </a:rPr>
              <a:t>Дети, как и взрослые, все разные. К каждому нужно подобрать свой ключик. Способность ребенка удивляться и познавать, умение находить решение в нестандартных ситуациях – это нацеленность на открытие нового и способность к глубокому осознанию своего опыта. Один ребенок более склонен сочинять и рассказывать, другой не может усидеть на месте, и с ним необходимо постоянно двигаться. Третий любит что-то мастерить своими руками; четвертый обожает рисовать</a:t>
            </a:r>
            <a:r>
              <a:rPr lang="ru-RU" sz="2400" dirty="0" smtClean="0">
                <a:latin typeface="Times New Roman" panose="02020603050405020304" pitchFamily="18" charset="0"/>
              </a:rPr>
              <a:t>…</a:t>
            </a:r>
          </a:p>
        </p:txBody>
      </p:sp>
    </p:spTree>
    <p:extLst>
      <p:ext uri="{BB962C8B-B14F-4D97-AF65-F5344CB8AC3E}">
        <p14:creationId xmlns:p14="http://schemas.microsoft.com/office/powerpoint/2010/main" val="17507002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001643"/>
          </a:xfrm>
          <a:prstGeom prst="rect">
            <a:avLst/>
          </a:prstGeom>
        </p:spPr>
        <p:txBody>
          <a:bodyPr wrap="square">
            <a:spAutoFit/>
          </a:bodyPr>
          <a:lstStyle/>
          <a:p>
            <a:pPr indent="357188" algn="just"/>
            <a:r>
              <a:rPr lang="ru-RU" sz="2400" dirty="0" smtClean="0">
                <a:latin typeface="Times New Roman" panose="02020603050405020304" pitchFamily="18" charset="0"/>
              </a:rPr>
              <a:t>При </a:t>
            </a:r>
            <a:r>
              <a:rPr lang="ru-RU" sz="2400" dirty="0">
                <a:latin typeface="Times New Roman" panose="02020603050405020304" pitchFamily="18" charset="0"/>
              </a:rPr>
              <a:t>выборе методов арт-терапевтического воздействия следует учитывать индивидуальные особенности ребенка и его предпочтения. То, как человек рисует, рассказывает, сочиняет, является ключом к познанию его внутреннего мира</a:t>
            </a:r>
            <a:r>
              <a:rPr lang="ru-RU" sz="2400" dirty="0" smtClean="0">
                <a:latin typeface="Times New Roman" panose="02020603050405020304" pitchFamily="18" charset="0"/>
              </a:rPr>
              <a:t>.</a:t>
            </a:r>
          </a:p>
          <a:p>
            <a:pPr indent="357188" algn="just"/>
            <a:r>
              <a:rPr lang="ru-RU" sz="2400" b="1" i="1" dirty="0">
                <a:latin typeface="Times New Roman" panose="02020603050405020304" pitchFamily="18" charset="0"/>
              </a:rPr>
              <a:t>Задачи арт-терапии:</a:t>
            </a:r>
          </a:p>
          <a:p>
            <a:pPr marL="342900" indent="-342900" algn="just">
              <a:buFont typeface="Wingdings" panose="05000000000000000000" pitchFamily="2" charset="2"/>
              <a:buChar char="ü"/>
            </a:pPr>
            <a:r>
              <a:rPr lang="ru-RU" sz="2400" dirty="0" smtClean="0">
                <a:latin typeface="Times New Roman" panose="02020603050405020304" pitchFamily="18" charset="0"/>
              </a:rPr>
              <a:t>Дать </a:t>
            </a:r>
            <a:r>
              <a:rPr lang="ru-RU" sz="2400" dirty="0">
                <a:latin typeface="Times New Roman" panose="02020603050405020304" pitchFamily="18" charset="0"/>
              </a:rPr>
              <a:t>социально приемлемый выход агрессивности и другим негативным чувствам (работа над рисунками, картинами, скульптурами является безопасным </a:t>
            </a:r>
            <a:r>
              <a:rPr lang="ru-RU" sz="2400" dirty="0" smtClean="0">
                <a:latin typeface="Times New Roman" panose="02020603050405020304" pitchFamily="18" charset="0"/>
              </a:rPr>
              <a:t>способом выпустить </a:t>
            </a:r>
            <a:r>
              <a:rPr lang="ru-RU" sz="2400" dirty="0">
                <a:latin typeface="Times New Roman" panose="02020603050405020304" pitchFamily="18" charset="0"/>
              </a:rPr>
              <a:t>"пар" и разрядить напряжение). Достаточно успешно корректируется образ «Я», который ранее мог быть деформированным, улучшается самооценка, исчезают неадекватные формы поведения, налаживаются способы взаимодействия с другими людьми. Хорошие результаты достигнуты в работе с некоторыми отклонениями в развитии эмоционально-волевой сферы </a:t>
            </a:r>
            <a:r>
              <a:rPr lang="ru-RU" sz="2400" dirty="0" smtClean="0">
                <a:latin typeface="Times New Roman" panose="02020603050405020304" pitchFamily="18" charset="0"/>
              </a:rPr>
              <a:t>личности.</a:t>
            </a:r>
          </a:p>
          <a:p>
            <a:pPr marL="342900" indent="-342900" algn="just">
              <a:buFont typeface="Wingdings" panose="05000000000000000000" pitchFamily="2" charset="2"/>
              <a:buChar char="ü"/>
            </a:pPr>
            <a:r>
              <a:rPr lang="ru-RU" sz="2400" dirty="0" smtClean="0">
                <a:latin typeface="Times New Roman" panose="02020603050405020304" pitchFamily="18" charset="0"/>
              </a:rPr>
              <a:t>Облегчить </a:t>
            </a:r>
            <a:r>
              <a:rPr lang="ru-RU" sz="2400" dirty="0">
                <a:latin typeface="Times New Roman" panose="02020603050405020304" pitchFamily="18" charset="0"/>
              </a:rPr>
              <a:t>процесс лечения. Неосознаваемые внутренние конфликты </a:t>
            </a:r>
            <a:r>
              <a:rPr lang="ru-RU" sz="2400" dirty="0" smtClean="0">
                <a:latin typeface="Times New Roman" panose="02020603050405020304" pitchFamily="18" charset="0"/>
              </a:rPr>
              <a:t>и переживания </a:t>
            </a:r>
            <a:r>
              <a:rPr lang="ru-RU" sz="2400" dirty="0">
                <a:latin typeface="Times New Roman" panose="02020603050405020304" pitchFamily="18" charset="0"/>
              </a:rPr>
              <a:t>часто бывает легче выразить с помощью зрительных образов, чем высказать их в процессе вербальной коррекции. Невербальное общение легче ускользает от цензуры </a:t>
            </a:r>
            <a:r>
              <a:rPr lang="ru-RU" sz="2400" dirty="0" smtClean="0">
                <a:latin typeface="Times New Roman" panose="02020603050405020304" pitchFamily="18" charset="0"/>
              </a:rPr>
              <a:t>сознания.</a:t>
            </a:r>
          </a:p>
        </p:txBody>
      </p:sp>
    </p:spTree>
    <p:extLst>
      <p:ext uri="{BB962C8B-B14F-4D97-AF65-F5344CB8AC3E}">
        <p14:creationId xmlns:p14="http://schemas.microsoft.com/office/powerpoint/2010/main" val="2549895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marL="342900" indent="-342900" algn="just">
              <a:buFont typeface="Wingdings" panose="05000000000000000000" pitchFamily="2" charset="2"/>
              <a:buChar char="ü"/>
            </a:pPr>
            <a:r>
              <a:rPr lang="ru-RU" sz="2400" dirty="0" smtClean="0">
                <a:latin typeface="Times New Roman" panose="02020603050405020304" pitchFamily="18" charset="0"/>
              </a:rPr>
              <a:t>Получить </a:t>
            </a:r>
            <a:r>
              <a:rPr lang="ru-RU" sz="2400" dirty="0">
                <a:latin typeface="Times New Roman" panose="02020603050405020304" pitchFamily="18" charset="0"/>
              </a:rPr>
              <a:t>материал для интерпретации и диагностических заключений. Продукты художественного творчества относительно долговечны, и клиент не может отрицать факт их существования. Содержание и стиль художественных работ дают возможность получить информацию о ребенке, который может помогать в интерпретации своих произведений. Арт-терапия это корректный способ понаблюдать за ребенком в самостоятельной деятельности, лучше узнать его интересы, ценности, увидеть внутренний мир, неповторимость, личностное своеобразие, а также выявить проблемы, подлежащие специальной коррекции. В процессе занятий легко проявляются характер межличностных отношений и реальное положение каждого в коллективе, а также особенности семейной ситуации. Арт-терапия выявляет и внутренние, глубинные проблемы </a:t>
            </a:r>
            <a:r>
              <a:rPr lang="ru-RU" sz="2400" dirty="0" smtClean="0">
                <a:latin typeface="Times New Roman" panose="02020603050405020304" pitchFamily="18" charset="0"/>
              </a:rPr>
              <a:t>личности.</a:t>
            </a:r>
          </a:p>
          <a:p>
            <a:pPr marL="342900" indent="-342900" algn="just">
              <a:buFont typeface="Wingdings" panose="05000000000000000000" pitchFamily="2" charset="2"/>
              <a:buChar char="ü"/>
            </a:pPr>
            <a:r>
              <a:rPr lang="ru-RU" sz="2400" dirty="0" smtClean="0">
                <a:latin typeface="Times New Roman" panose="02020603050405020304" pitchFamily="18" charset="0"/>
              </a:rPr>
              <a:t>Проработать </a:t>
            </a:r>
            <a:r>
              <a:rPr lang="ru-RU" sz="2400" dirty="0">
                <a:latin typeface="Times New Roman" panose="02020603050405020304" pitchFamily="18" charset="0"/>
              </a:rPr>
              <a:t>мысли и чувства, которые клиент привык подавлять. Иногда невербальные средства являются единственно возможными для выражения и прояснения сильных переживаний и </a:t>
            </a:r>
            <a:r>
              <a:rPr lang="ru-RU" sz="2400" dirty="0" smtClean="0">
                <a:latin typeface="Times New Roman" panose="02020603050405020304" pitchFamily="18" charset="0"/>
              </a:rPr>
              <a:t>убеждений.</a:t>
            </a:r>
          </a:p>
        </p:txBody>
      </p:sp>
    </p:spTree>
    <p:extLst>
      <p:ext uri="{BB962C8B-B14F-4D97-AF65-F5344CB8AC3E}">
        <p14:creationId xmlns:p14="http://schemas.microsoft.com/office/powerpoint/2010/main" val="42792633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5262979"/>
          </a:xfrm>
          <a:prstGeom prst="rect">
            <a:avLst/>
          </a:prstGeom>
        </p:spPr>
        <p:txBody>
          <a:bodyPr wrap="square">
            <a:spAutoFit/>
          </a:bodyPr>
          <a:lstStyle/>
          <a:p>
            <a:pPr marL="342900" indent="-342900" algn="just">
              <a:buFont typeface="Wingdings" panose="05000000000000000000" pitchFamily="2" charset="2"/>
              <a:buChar char="ü"/>
            </a:pPr>
            <a:r>
              <a:rPr lang="ru-RU" sz="2400" dirty="0" smtClean="0">
                <a:latin typeface="Times New Roman" panose="02020603050405020304" pitchFamily="18" charset="0"/>
              </a:rPr>
              <a:t>Наладить </a:t>
            </a:r>
            <a:r>
              <a:rPr lang="ru-RU" sz="2400" dirty="0">
                <a:latin typeface="Times New Roman" panose="02020603050405020304" pitchFamily="18" charset="0"/>
              </a:rPr>
              <a:t>отношения между психологом и клиентом. Совместное участие в художественной деятельности может способствовать созданию отношений </a:t>
            </a:r>
            <a:r>
              <a:rPr lang="ru-RU" sz="2400" dirty="0" err="1">
                <a:latin typeface="Times New Roman" panose="02020603050405020304" pitchFamily="18" charset="0"/>
              </a:rPr>
              <a:t>эмпатии</a:t>
            </a:r>
            <a:r>
              <a:rPr lang="ru-RU" sz="2400" dirty="0">
                <a:latin typeface="Times New Roman" panose="02020603050405020304" pitchFamily="18" charset="0"/>
              </a:rPr>
              <a:t> и взаимного принятия. «Лечебный» эффект достигается благодаря тому, что в процессе творческой деятельности создается атмосфера эмоциональной теплоты, признания ценности личности другого человека, забота о нем, его чувствах, переживаниях. Возникают ощущения психологического комфорта, защищенности, радости, успеха. В результате мобилизуется целебный потенциал эмоций</a:t>
            </a:r>
            <a:r>
              <a:rPr lang="ru-RU" sz="2400" dirty="0" smtClean="0">
                <a:latin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rPr>
              <a:t>Развить </a:t>
            </a:r>
            <a:r>
              <a:rPr lang="ru-RU" sz="2400" dirty="0">
                <a:latin typeface="Times New Roman" panose="02020603050405020304" pitchFamily="18" charset="0"/>
              </a:rPr>
              <a:t>чувство внутреннего контроля. Работа над рисунками, картинами или лепка предусматривают упорядочивание цвета и форм.</a:t>
            </a:r>
          </a:p>
          <a:p>
            <a:pPr marL="342900" indent="-342900" algn="just">
              <a:buFont typeface="Wingdings" panose="05000000000000000000" pitchFamily="2" charset="2"/>
              <a:buChar char="ü"/>
            </a:pPr>
            <a:r>
              <a:rPr lang="ru-RU" sz="2400" dirty="0" smtClean="0">
                <a:latin typeface="Times New Roman" panose="02020603050405020304" pitchFamily="18" charset="0"/>
              </a:rPr>
              <a:t>Сконцентрировать </a:t>
            </a:r>
            <a:r>
              <a:rPr lang="ru-RU" sz="2400" dirty="0">
                <a:latin typeface="Times New Roman" panose="02020603050405020304" pitchFamily="18" charset="0"/>
              </a:rPr>
              <a:t>внимание на ощущениях и чувствах. Занятия изобразительным искусством создают богатые возможности для экспериментирования с кинестетическими и зрительными ощущениями и развития способности к их восприятию</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775100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robot-gosha.ru/_sh/52/5275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032386" cy="8406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6943" y="420328"/>
            <a:ext cx="11174278" cy="6370975"/>
          </a:xfrm>
          <a:prstGeom prst="rect">
            <a:avLst/>
          </a:prstGeom>
        </p:spPr>
        <p:txBody>
          <a:bodyPr wrap="square">
            <a:spAutoFit/>
          </a:bodyPr>
          <a:lstStyle/>
          <a:p>
            <a:pPr marL="342900" indent="-342900" algn="just">
              <a:buFont typeface="Wingdings" panose="05000000000000000000" pitchFamily="2" charset="2"/>
              <a:buChar char="ü"/>
            </a:pPr>
            <a:r>
              <a:rPr lang="ru-RU" sz="2400" dirty="0" smtClean="0">
                <a:latin typeface="Times New Roman" panose="02020603050405020304" pitchFamily="18" charset="0"/>
              </a:rPr>
              <a:t>Развить </a:t>
            </a:r>
            <a:r>
              <a:rPr lang="ru-RU" sz="2400" dirty="0">
                <a:latin typeface="Times New Roman" panose="02020603050405020304" pitchFamily="18" charset="0"/>
              </a:rPr>
              <a:t>художественные способности и повысить самооценку. Побочным продуктом арт-терапии является чувство удовлетворения, которое возникает в результате выявления скрытых талантов и их развития. Благодаря использованию различных форм художественной экспрессии складываются условия, при которых каждый ребенок переживает успех в той или иной деятельности, самостоятельно справляется с трудной ситуацией. Дети учатся вербализации эмоциональных переживаний, открытости в общении, спонтанности. В целом происходит личностный рост человека, обретается опыт новых форм деятельности, развиваются способности к творчеству, </a:t>
            </a:r>
            <a:r>
              <a:rPr lang="ru-RU" sz="2400" dirty="0" err="1">
                <a:latin typeface="Times New Roman" panose="02020603050405020304" pitchFamily="18" charset="0"/>
              </a:rPr>
              <a:t>саморегуляции</a:t>
            </a:r>
            <a:r>
              <a:rPr lang="ru-RU" sz="2400" dirty="0">
                <a:latin typeface="Times New Roman" panose="02020603050405020304" pitchFamily="18" charset="0"/>
              </a:rPr>
              <a:t> чувств и поведения</a:t>
            </a:r>
            <a:r>
              <a:rPr lang="ru-RU" sz="2400" dirty="0" smtClean="0">
                <a:latin typeface="Times New Roman" panose="02020603050405020304" pitchFamily="18" charset="0"/>
              </a:rPr>
              <a:t>.</a:t>
            </a:r>
          </a:p>
          <a:p>
            <a:pPr indent="357188" algn="just"/>
            <a:r>
              <a:rPr lang="ru-RU" sz="2400" dirty="0" smtClean="0">
                <a:latin typeface="Times New Roman" panose="02020603050405020304" pitchFamily="18" charset="0"/>
              </a:rPr>
              <a:t>Условия, </a:t>
            </a:r>
            <a:r>
              <a:rPr lang="ru-RU" sz="2400" dirty="0">
                <a:latin typeface="Times New Roman" panose="02020603050405020304" pitchFamily="18" charset="0"/>
              </a:rPr>
              <a:t>соблюдения которых делает арт-терапию более успешной и интересной.</a:t>
            </a:r>
          </a:p>
          <a:p>
            <a:pPr indent="357188" algn="just"/>
            <a:r>
              <a:rPr lang="ru-RU" sz="2400" dirty="0">
                <a:latin typeface="Times New Roman" panose="02020603050405020304" pitchFamily="18" charset="0"/>
              </a:rPr>
              <a:t>Работать с детьми можно как в группе, так и индивидуально. Групповые и индивидуальные занятия различаются как по целям, так и по процедуре и приемам работы. Есть задачи, которые эффективно решаются в ходе встреч один на один – снятие эмоционального напряжения, преодоление негативизма, коррекции страхов, устранение барьеров, явившихся следствием </a:t>
            </a:r>
            <a:r>
              <a:rPr lang="ru-RU" sz="2400" dirty="0" err="1">
                <a:latin typeface="Times New Roman" panose="02020603050405020304" pitchFamily="18" charset="0"/>
              </a:rPr>
              <a:t>гиперсоциализированного</a:t>
            </a:r>
            <a:r>
              <a:rPr lang="ru-RU" sz="2400" dirty="0">
                <a:latin typeface="Times New Roman" panose="02020603050405020304" pitchFamily="18" charset="0"/>
              </a:rPr>
              <a:t> стиля воспитания в семье и пр. </a:t>
            </a:r>
            <a:endParaRPr lang="ru-RU" sz="2400" dirty="0" smtClean="0">
              <a:latin typeface="Times New Roman" panose="02020603050405020304" pitchFamily="18" charset="0"/>
            </a:endParaRPr>
          </a:p>
        </p:txBody>
      </p:sp>
    </p:spTree>
    <p:extLst>
      <p:ext uri="{BB962C8B-B14F-4D97-AF65-F5344CB8AC3E}">
        <p14:creationId xmlns:p14="http://schemas.microsoft.com/office/powerpoint/2010/main" val="4270781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13154</Words>
  <Application>Microsoft Office PowerPoint</Application>
  <PresentationFormat>Широкоэкранный</PresentationFormat>
  <Paragraphs>552</Paragraphs>
  <Slides>103</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103</vt:i4>
      </vt:variant>
    </vt:vector>
  </HeadingPairs>
  <TitlesOfParts>
    <vt:vector size="109"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Завуч</dc:creator>
  <cp:lastModifiedBy>Windows 7</cp:lastModifiedBy>
  <cp:revision>76</cp:revision>
  <dcterms:created xsi:type="dcterms:W3CDTF">2017-09-30T05:36:35Z</dcterms:created>
  <dcterms:modified xsi:type="dcterms:W3CDTF">2025-12-16T14:33:57Z</dcterms:modified>
</cp:coreProperties>
</file>