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7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33"/>
    <a:srgbClr val="E1D2BF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312" y="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18.11.2025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edlib.ru/Books/6/0136/6_0136-1.shtml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24064" y="1697440"/>
            <a:ext cx="8343872" cy="1470025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Дидактическое  пособие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2982433"/>
            <a:ext cx="12192000" cy="893134"/>
          </a:xfrm>
        </p:spPr>
        <p:txBody>
          <a:bodyPr>
            <a:noAutofit/>
          </a:bodyPr>
          <a:lstStyle/>
          <a:p>
            <a:r>
              <a:rPr lang="ru-RU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«Световой планшет для рисования песком»</a:t>
            </a: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119336" y="188640"/>
            <a:ext cx="5184576" cy="1752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>
              <a:spcBef>
                <a:spcPct val="20000"/>
              </a:spcBef>
              <a:defRPr/>
            </a:pP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Автор: </a:t>
            </a:r>
          </a:p>
          <a:p>
            <a:pPr>
              <a:spcBef>
                <a:spcPct val="20000"/>
              </a:spcBef>
              <a:defRPr/>
            </a:pP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старший воспитатель</a:t>
            </a:r>
          </a:p>
          <a:p>
            <a:pPr>
              <a:spcBef>
                <a:spcPct val="20000"/>
              </a:spcBef>
              <a:defRPr/>
            </a:pP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«СОШ №90», дошкольная группа </a:t>
            </a:r>
          </a:p>
          <a:p>
            <a:pPr>
              <a:spcBef>
                <a:spcPct val="20000"/>
              </a:spcBef>
              <a:defRPr/>
            </a:pP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Кемерово</a:t>
            </a:r>
          </a:p>
          <a:p>
            <a:pPr>
              <a:spcBef>
                <a:spcPct val="20000"/>
              </a:spcBef>
              <a:defRPr/>
            </a:pP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Кузнецова Наталья Ивановна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52596" y="0"/>
            <a:ext cx="8229600" cy="1143000"/>
          </a:xfrm>
        </p:spPr>
        <p:txBody>
          <a:bodyPr/>
          <a:lstStyle/>
          <a:p>
            <a:r>
              <a:rPr lang="ru-RU" b="1" dirty="0">
                <a:ln w="22225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rgbClr val="996633"/>
                </a:solidFill>
              </a:rPr>
              <a:t>Результаты использования: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27448" y="908720"/>
            <a:ext cx="10225136" cy="4525963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ü"/>
            </a:pP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Совершенствование мелкой моторики;</a:t>
            </a:r>
          </a:p>
          <a:p>
            <a:pPr>
              <a:buFont typeface="Wingdings" pitchFamily="2" charset="2"/>
              <a:buChar char="ü"/>
            </a:pP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Развитие диафрагмального дыхания;</a:t>
            </a:r>
          </a:p>
          <a:p>
            <a:pPr>
              <a:buFont typeface="Wingdings" pitchFamily="2" charset="2"/>
              <a:buChar char="ü"/>
            </a:pP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Регуляцию мышечного тонуса;</a:t>
            </a:r>
          </a:p>
          <a:p>
            <a:pPr>
              <a:buFont typeface="Wingdings" pitchFamily="2" charset="2"/>
              <a:buChar char="ü"/>
            </a:pP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Снятия напряжения с мышц пальцев рук;</a:t>
            </a:r>
          </a:p>
          <a:p>
            <a:pPr>
              <a:buFont typeface="Wingdings" pitchFamily="2" charset="2"/>
              <a:buChar char="ü"/>
            </a:pP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Развитие словаря;</a:t>
            </a:r>
          </a:p>
          <a:p>
            <a:pPr>
              <a:buFont typeface="Wingdings" pitchFamily="2" charset="2"/>
              <a:buChar char="ü"/>
            </a:pP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Автоматизацию звуков;</a:t>
            </a:r>
          </a:p>
          <a:p>
            <a:pPr>
              <a:buFont typeface="Wingdings" pitchFamily="2" charset="2"/>
              <a:buChar char="ü"/>
            </a:pP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Развитие фонематических представлений;</a:t>
            </a:r>
          </a:p>
          <a:p>
            <a:pPr>
              <a:buFont typeface="Wingdings" pitchFamily="2" charset="2"/>
              <a:buChar char="ü"/>
            </a:pP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Формирование слоговой структуры слова;</a:t>
            </a:r>
          </a:p>
          <a:p>
            <a:pPr>
              <a:buFont typeface="Wingdings" pitchFamily="2" charset="2"/>
              <a:buChar char="ü"/>
            </a:pP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Развитие связной речи;</a:t>
            </a:r>
          </a:p>
          <a:p>
            <a:pPr>
              <a:buFont typeface="Wingdings" pitchFamily="2" charset="2"/>
              <a:buChar char="ü"/>
            </a:pP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Обучение грамоте.</a:t>
            </a:r>
          </a:p>
          <a:p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52596" y="0"/>
            <a:ext cx="8229600" cy="1143000"/>
          </a:xfrm>
        </p:spPr>
        <p:txBody>
          <a:bodyPr/>
          <a:lstStyle/>
          <a:p>
            <a:r>
              <a:rPr lang="ru-RU" b="1" dirty="0">
                <a:ln w="22225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rgbClr val="996633"/>
                </a:solidFill>
              </a:rPr>
              <a:t>Пособие предназначается для: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99456" y="1412776"/>
            <a:ext cx="10513168" cy="4525963"/>
          </a:xfrm>
        </p:spPr>
        <p:txBody>
          <a:bodyPr>
            <a:normAutofit/>
          </a:bodyPr>
          <a:lstStyle/>
          <a:p>
            <a:pPr lvl="0">
              <a:buFont typeface="Wingdings" pitchFamily="2" charset="2"/>
              <a:buChar char="ü"/>
            </a:pP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Учителями – логопедами дошкольных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логопунктов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;</a:t>
            </a:r>
          </a:p>
          <a:p>
            <a:pPr lvl="0">
              <a:buFont typeface="Wingdings" pitchFamily="2" charset="2"/>
              <a:buChar char="ü"/>
            </a:pP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Дефектологами;</a:t>
            </a:r>
          </a:p>
          <a:p>
            <a:pPr lvl="0">
              <a:buFont typeface="Wingdings" pitchFamily="2" charset="2"/>
              <a:buChar char="ü"/>
            </a:pP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Воспитателями в ДОУ;</a:t>
            </a:r>
          </a:p>
          <a:p>
            <a:pPr lvl="0">
              <a:buFont typeface="Wingdings" pitchFamily="2" charset="2"/>
              <a:buChar char="ü"/>
            </a:pP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Педагогами- психологами;</a:t>
            </a:r>
          </a:p>
          <a:p>
            <a:pPr lvl="0">
              <a:buFont typeface="Wingdings" pitchFamily="2" charset="2"/>
              <a:buChar char="ü"/>
            </a:pP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Родителями.</a:t>
            </a:r>
          </a:p>
          <a:p>
            <a:endParaRPr lang="ru-RU" sz="3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09786" y="2428868"/>
            <a:ext cx="7500990" cy="1000132"/>
          </a:xfrm>
        </p:spPr>
        <p:txBody>
          <a:bodyPr>
            <a:normAutofit fontScale="90000"/>
          </a:bodyPr>
          <a:lstStyle/>
          <a:p>
            <a:r>
              <a:rPr lang="ru-RU" sz="5300" b="1" i="1" dirty="0">
                <a:ln w="22225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rgbClr val="996633"/>
                </a:solidFill>
              </a:rPr>
              <a:t>Варианты </a:t>
            </a:r>
            <a:br>
              <a:rPr lang="ru-RU" sz="5300" b="1" i="1" dirty="0">
                <a:ln w="22225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rgbClr val="996633"/>
                </a:solidFill>
              </a:rPr>
            </a:br>
            <a:r>
              <a:rPr lang="ru-RU" sz="5300" b="1" i="1" dirty="0">
                <a:ln w="22225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rgbClr val="996633"/>
                </a:solidFill>
              </a:rPr>
              <a:t>игр и упражнений </a:t>
            </a:r>
            <a:br>
              <a:rPr lang="ru-RU" sz="5300" b="1" i="1" dirty="0">
                <a:ln w="22225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rgbClr val="996633"/>
                </a:solidFill>
              </a:rPr>
            </a:br>
            <a:r>
              <a:rPr lang="ru-RU" sz="5300" b="1" i="1" dirty="0">
                <a:ln w="22225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rgbClr val="996633"/>
                </a:solidFill>
              </a:rPr>
              <a:t>по использованию дидактического пособия «Световой планшет»</a:t>
            </a:r>
            <a:r>
              <a:rPr lang="ru-RU" b="1" i="1" dirty="0">
                <a:ln w="22225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rgbClr val="996633"/>
                </a:solidFill>
              </a:rPr>
              <a:t/>
            </a:r>
            <a:br>
              <a:rPr lang="ru-RU" b="1" i="1" dirty="0">
                <a:ln w="22225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rgbClr val="996633"/>
                </a:solidFill>
              </a:rPr>
            </a:br>
            <a:endParaRPr lang="ru-RU" b="1" i="1" dirty="0">
              <a:ln w="22225">
                <a:solidFill>
                  <a:schemeClr val="bg2">
                    <a:lumMod val="75000"/>
                  </a:schemeClr>
                </a:solidFill>
                <a:prstDash val="solid"/>
              </a:ln>
              <a:solidFill>
                <a:srgbClr val="996633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n w="22225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rgbClr val="996633"/>
                </a:solidFill>
              </a:rPr>
              <a:t>Игры и упражнения на развитие диафрагмального дыхания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881158" y="1714489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ru-RU" b="1" dirty="0"/>
              <a:t>            </a:t>
            </a: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«Помоги зайцу замести следы»</a:t>
            </a: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buNone/>
            </a:pP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В песке делаются небольшие углубления (следы), ведущие к домику зайца. Неподалёку расположить лису. Необходимо «замести» все следы, чтобы лиса не обнаружила зайца.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23E541D9-8A3B-4116-9A26-D833B3FE26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328" y="3789040"/>
            <a:ext cx="3429162" cy="342916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6FFBC1C3-4321-4B7A-8601-B1166F3525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6" y="4437112"/>
            <a:ext cx="2454794" cy="24547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392" y="188640"/>
            <a:ext cx="11233248" cy="1143000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3600" b="1" dirty="0">
                <a:ln w="22225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rgbClr val="996633"/>
                </a:solidFill>
              </a:rPr>
              <a:t>Регуляция мышечного тонуса, снятие напряжения с мышц пальцев рук, совершенствование мелкой моторики</a:t>
            </a:r>
            <a:r>
              <a:rPr lang="ru-RU" b="1" dirty="0">
                <a:ln w="22225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rgbClr val="996633"/>
                </a:solidFill>
              </a:rPr>
              <a:t/>
            </a:r>
            <a:br>
              <a:rPr lang="ru-RU" b="1" dirty="0">
                <a:ln w="22225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rgbClr val="996633"/>
                </a:solidFill>
              </a:rPr>
            </a:br>
            <a:endParaRPr lang="ru-RU" b="1" dirty="0">
              <a:ln w="22225">
                <a:solidFill>
                  <a:schemeClr val="bg2">
                    <a:lumMod val="75000"/>
                  </a:schemeClr>
                </a:solidFill>
                <a:prstDash val="solid"/>
              </a:ln>
              <a:solidFill>
                <a:srgbClr val="996633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83697" y="773348"/>
            <a:ext cx="10801200" cy="5429264"/>
          </a:xfrm>
          <a:noFill/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«Песочный круг»</a:t>
            </a:r>
          </a:p>
          <a:p>
            <a:pPr algn="just">
              <a:buNone/>
            </a:pP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 Пальцами нарисуйте с ребёнком круги: самый большой, внутри поменьше, ещё меньше – и так до тех пор, пока в центре кругов у вас не образуется точка. Теперь предложите ребёнку украсить круги разными предметами: камешками, ракушками, пуговицами, монетками. Как и круги украшать можно что угодно: отпечатки пальцев, ладоней, игрушек и т. д.</a:t>
            </a:r>
          </a:p>
          <a:p>
            <a:pPr>
              <a:buNone/>
            </a:pP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>
              <a:buNone/>
            </a:pP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 .</a:t>
            </a:r>
          </a:p>
          <a:p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F1198033-821D-49B9-9C40-411C492D6F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328" y="4077072"/>
            <a:ext cx="3305944" cy="29753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31504" y="188640"/>
            <a:ext cx="8336378" cy="5740690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b="1" dirty="0">
                <a:ln w="22225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rgbClr val="996633"/>
                </a:solidFill>
              </a:rPr>
              <a:t>   </a:t>
            </a:r>
            <a:r>
              <a:rPr lang="ru-RU" sz="3500" b="1" dirty="0">
                <a:ln w="22225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rgbClr val="996633"/>
                </a:solidFill>
              </a:rPr>
              <a:t>Упражнение «Необыкновенные следы»</a:t>
            </a:r>
          </a:p>
          <a:p>
            <a:pPr>
              <a:buNone/>
            </a:pPr>
            <a:endParaRPr lang="ru-RU" dirty="0"/>
          </a:p>
          <a:p>
            <a:pPr algn="just">
              <a:buNone/>
            </a:pPr>
            <a:r>
              <a:rPr lang="ru-RU" b="1" dirty="0"/>
              <a:t> </a:t>
            </a: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«Идут медвежата»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— ребёнок кулачками и ладонями   с силой надавливает на песок;</a:t>
            </a:r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buNone/>
            </a:pP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«Прыгают зайцы»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— кончиками пальцев ребёнок ударяет по поверхности песка, двигаясь в разных направлениях;</a:t>
            </a:r>
          </a:p>
          <a:p>
            <a:pPr algn="just">
              <a:buNone/>
            </a:pP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«Ползут змейки»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— ребёнок пальцами рук делает поверхность песка волнистой;</a:t>
            </a:r>
          </a:p>
          <a:p>
            <a:pPr algn="just">
              <a:buNone/>
            </a:pP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«Жучки – паучки»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— ребёнок погружает руки в песок и двигает всеми пальцами, имитируя движения насекомых.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24034" y="142852"/>
            <a:ext cx="8229600" cy="796908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n w="22225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rgbClr val="996633"/>
                </a:solidFill>
              </a:rPr>
              <a:t>Артикуляционные упражнения</a:t>
            </a:r>
            <a:br>
              <a:rPr lang="ru-RU" b="1" dirty="0">
                <a:ln w="22225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rgbClr val="996633"/>
                </a:solidFill>
              </a:rPr>
            </a:br>
            <a:endParaRPr lang="ru-RU" b="1" dirty="0">
              <a:ln w="22225">
                <a:solidFill>
                  <a:schemeClr val="bg2">
                    <a:lumMod val="75000"/>
                  </a:schemeClr>
                </a:solidFill>
                <a:prstDash val="solid"/>
              </a:ln>
              <a:solidFill>
                <a:srgbClr val="996633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23392" y="642918"/>
            <a:ext cx="11089232" cy="6715172"/>
          </a:xfrm>
        </p:spPr>
        <p:txBody>
          <a:bodyPr>
            <a:normAutofit fontScale="77500" lnSpcReduction="20000"/>
          </a:bodyPr>
          <a:lstStyle/>
          <a:p>
            <a:pPr algn="just">
              <a:buNone/>
            </a:pPr>
            <a:r>
              <a:rPr lang="ru-RU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«Лошадка» - </a:t>
            </a:r>
            <a:r>
              <a:rPr lang="ru-RU" sz="4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щелкать языком, одновременно пальцами ритмично, в такт щелчкам, «скакать по песку».</a:t>
            </a:r>
          </a:p>
          <a:p>
            <a:pPr algn="just">
              <a:buNone/>
            </a:pPr>
            <a:r>
              <a:rPr lang="ru-RU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«Индюки» -</a:t>
            </a:r>
            <a:r>
              <a:rPr lang="ru-RU" sz="4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языком быстро облизывать верхнюю губу со звуком «</a:t>
            </a:r>
            <a:r>
              <a:rPr lang="ru-RU" sz="4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бл-бл-бл</a:t>
            </a:r>
            <a:r>
              <a:rPr lang="ru-RU" sz="4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», пальцами в такт движениям языка двигать в толще песок.</a:t>
            </a:r>
          </a:p>
          <a:p>
            <a:pPr algn="just">
              <a:buNone/>
            </a:pPr>
            <a:r>
              <a:rPr lang="ru-RU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«Качели» -</a:t>
            </a:r>
            <a:r>
              <a:rPr lang="ru-RU" sz="4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языком ритмично двигать вверх-вниз, указательным пальцем ведущей руки в такт движениям языка двигать по песку в том же направлении.</a:t>
            </a:r>
          </a:p>
          <a:p>
            <a:pPr algn="just">
              <a:buNone/>
            </a:pPr>
            <a:r>
              <a:rPr lang="ru-RU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«Часики» -</a:t>
            </a:r>
            <a:r>
              <a:rPr lang="ru-RU" sz="4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языком ритмично двигать вправо-влево, указательным пальцем ведущей руки в такт движениям языка в том же направлении по песку.</a:t>
            </a:r>
          </a:p>
          <a:p>
            <a:pPr algn="just">
              <a:buNone/>
            </a:pPr>
            <a:r>
              <a:rPr lang="ru-RU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«Накажи непослушный язычок» -</a:t>
            </a:r>
            <a:r>
              <a:rPr lang="ru-RU" sz="4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губами ритмично шлепать по высунутому языку со звуком «</a:t>
            </a:r>
            <a:r>
              <a:rPr lang="ru-RU" sz="4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п-п-п</a:t>
            </a:r>
            <a:r>
              <a:rPr lang="ru-RU" sz="4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», ладонью ведущей руки легко похлопывать по песку.</a:t>
            </a:r>
          </a:p>
          <a:p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ln w="22225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rgbClr val="996633"/>
                </a:solidFill>
              </a:rPr>
              <a:t>Словарная работа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None/>
            </a:pP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«Кто больше назовёт?»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Ребёнок подбирает прилагательные (слова-признаки), глаголы (слова-действия) и на каждое слово выкладывает ракушку, камешек, пуговку.</a:t>
            </a:r>
          </a:p>
          <a:p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52596" y="0"/>
            <a:ext cx="8229600" cy="1143000"/>
          </a:xfrm>
        </p:spPr>
        <p:txBody>
          <a:bodyPr/>
          <a:lstStyle/>
          <a:p>
            <a:r>
              <a:rPr lang="ru-RU" b="1" dirty="0">
                <a:ln w="22225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rgbClr val="996633"/>
                </a:solidFill>
              </a:rPr>
              <a:t>Автоматизация звуков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7368" y="928671"/>
            <a:ext cx="11521280" cy="3268667"/>
          </a:xfrm>
        </p:spPr>
        <p:txBody>
          <a:bodyPr>
            <a:normAutofit fontScale="92500" lnSpcReduction="10000"/>
          </a:bodyPr>
          <a:lstStyle/>
          <a:p>
            <a:pPr algn="just">
              <a:buNone/>
            </a:pP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«Сильный мотор» -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произносить звук [Р], проводя указательным пальцем дорожку по песку. Вариант этого упражнения – рисовать на песке букву Р, произнося одновременно звук Р. Аналогично можно работать с другими звуками, сочетая написание буквы с произнесением звука.</a:t>
            </a:r>
          </a:p>
          <a:p>
            <a:pPr algn="just">
              <a:buNone/>
            </a:pP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«Слабый моторчик» -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произносить звук [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Рь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], проводя мизинцем дорожку по песку.</a:t>
            </a:r>
          </a:p>
          <a:p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 descr="P_20181015_09565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768" y="3621624"/>
            <a:ext cx="5166905" cy="30087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24034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n w="22225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rgbClr val="996633"/>
                </a:solidFill>
              </a:rPr>
              <a:t>Развитие фонематических представлений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51384" y="1142985"/>
            <a:ext cx="11305256" cy="3357586"/>
          </a:xfrm>
        </p:spPr>
        <p:txBody>
          <a:bodyPr/>
          <a:lstStyle/>
          <a:p>
            <a:pPr algn="just">
              <a:buNone/>
            </a:pP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«Два замка».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Под толстым слоем песка спрятаны предметы, игрушки, картинки с дифференцируемыми звуками. Ребёнок откапывает и раскладывает на две группы.</a:t>
            </a:r>
          </a:p>
          <a:p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2024034" y="335756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4400" b="1" dirty="0">
                <a:ln w="22225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rgbClr val="996633"/>
                </a:solidFill>
                <a:latin typeface="+mj-lt"/>
                <a:ea typeface="+mj-ea"/>
                <a:cs typeface="+mj-cs"/>
              </a:rPr>
              <a:t>Формирование слоговой</a:t>
            </a:r>
          </a:p>
          <a:p>
            <a:pPr algn="ctr">
              <a:spcBef>
                <a:spcPct val="0"/>
              </a:spcBef>
              <a:defRPr/>
            </a:pPr>
            <a:r>
              <a:rPr lang="ru-RU" sz="4400" b="1" dirty="0">
                <a:ln w="22225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rgbClr val="996633"/>
                </a:solidFill>
                <a:latin typeface="+mj-lt"/>
                <a:ea typeface="+mj-ea"/>
                <a:cs typeface="+mj-cs"/>
              </a:rPr>
              <a:t> структуры слова</a:t>
            </a: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551384" y="4572008"/>
            <a:ext cx="11305256" cy="27574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ru-RU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«Раздели слово на слоги».</a:t>
            </a:r>
            <a:r>
              <a:rPr lang="ru-RU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Ребёнок печатает на песке заданное слово и вертикальными полосками делит его на слоги.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ru-RU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3352" y="3786214"/>
            <a:ext cx="11377264" cy="2571744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dirty="0"/>
              <a:t>            </a:t>
            </a:r>
            <a:r>
              <a:rPr lang="ru-RU" sz="2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Компактное универсальное пособие для рисования песком, предназначено для развитие мелкой моторики рук у детей с речевыми нарушениями, способное заинтересовать и удивить ребёнка, повысить тактильную чувствительность, развить внимание, логическое мышление, воображение, память, речь и умение действовать по словесным инструкциям, самостоятельно достигать задуманной цели.</a:t>
            </a:r>
          </a:p>
          <a:p>
            <a:endParaRPr lang="ru-RU" dirty="0"/>
          </a:p>
        </p:txBody>
      </p:sp>
      <p:pic>
        <p:nvPicPr>
          <p:cNvPr id="4" name="Рисунок 3" descr="P_20180409_12182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90" y="500042"/>
            <a:ext cx="3500462" cy="24288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 descr="P_20180515_10493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207" y="1071546"/>
            <a:ext cx="3357586" cy="235745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 descr="P_20180404_16580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8" y="500042"/>
            <a:ext cx="3214678" cy="214314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fade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81200" y="203596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n w="22225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rgbClr val="996633"/>
                </a:solidFill>
              </a:rPr>
              <a:t>Развитие связной речи «Расскажи»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244833" y="3000372"/>
            <a:ext cx="11645126" cy="2786082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«</a:t>
            </a:r>
            <a:r>
              <a:rPr 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Домашние животные».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Ребёнок берет игрушку, описывает домашнее животное. Рассказывает, какую пользу приносит хозяину.</a:t>
            </a:r>
          </a:p>
          <a:p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 descr="P_20181015_101920 - копия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00" y="4071934"/>
            <a:ext cx="3600400" cy="265981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952596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4400" b="1" dirty="0">
                <a:ln w="22225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rgbClr val="996633"/>
                </a:solidFill>
                <a:latin typeface="+mj-lt"/>
                <a:ea typeface="+mj-ea"/>
                <a:cs typeface="+mj-cs"/>
              </a:rPr>
              <a:t>Обучение грамоте</a:t>
            </a: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263352" y="857232"/>
            <a:ext cx="11665296" cy="21431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 algn="just">
              <a:spcBef>
                <a:spcPct val="20000"/>
              </a:spcBef>
              <a:defRPr/>
            </a:pPr>
            <a:r>
              <a:rPr lang="ru-RU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«Назови слово».</a:t>
            </a:r>
            <a:r>
              <a:rPr lang="ru-RU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Ребёнок достаёт спрятанную логопедом букву и называет слово, начинающееся на этот звук.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ru-RU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n w="22225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rgbClr val="996633"/>
                </a:solidFill>
              </a:rPr>
              <a:t>Источник информации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551384" y="1285860"/>
            <a:ext cx="11377264" cy="4972072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Большебратская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Э.Э. "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Песочная терапия</a:t>
            </a: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 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Петропавловск, 2010, 74с.</a:t>
            </a:r>
          </a:p>
          <a:p>
            <a:pPr lvl="0"/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Зинкевич-Евстигнеева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Т.Д. Игра с песком. Практикум по песочной терапии. СПб.: Речь, 2015. 256 с.</a:t>
            </a:r>
          </a:p>
          <a:p>
            <a:pPr lvl="0"/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http://kruchinskaya.com/risovanie-peskom-kak-sdelat-stol-dlya-peska-svoimi-rukami/ Рисование песком — как сделать стол для песка своими руками.</a:t>
            </a:r>
          </a:p>
          <a:p>
            <a:pPr lvl="0"/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«Игры с песком на интерактивном комплексе «Колодец» как средство формирования речевых навыков у детей с ТНР»</a:t>
            </a: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Н.Владмировна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https://урок.рф/library/masterklass_dlya_pedagogov_tema_igri_s_peskom_na_105117.html</a:t>
            </a:r>
          </a:p>
          <a:p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7368" y="314901"/>
            <a:ext cx="11305256" cy="5940660"/>
          </a:xfrm>
          <a:noFill/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ru-RU" dirty="0"/>
              <a:t>     </a:t>
            </a:r>
            <a:r>
              <a:rPr lang="ru-RU" sz="4000" dirty="0"/>
              <a:t>    </a:t>
            </a:r>
            <a:r>
              <a:rPr lang="ru-RU" sz="4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Данное пособие включает в себя задачи:</a:t>
            </a:r>
          </a:p>
          <a:p>
            <a:pPr>
              <a:buNone/>
            </a:pPr>
            <a:endParaRPr lang="ru-RU" sz="4000" dirty="0"/>
          </a:p>
          <a:p>
            <a:pPr algn="just">
              <a:buFont typeface="Wingdings" pitchFamily="2" charset="2"/>
              <a:buChar char="ü"/>
            </a:pPr>
            <a:r>
              <a:rPr lang="ru-RU" sz="41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Развитие у детей мелкой моторики пальцев и кистей рук;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41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Стимулирование регуляции мышечного тонуса;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41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Способствование улучшению</a:t>
            </a:r>
            <a:r>
              <a:rPr lang="en-US" sz="41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1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психоэмоционального состояния дошкольников;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41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Развитие зрительно-моторной координации и умения свободно владеть кистями обеих  рук;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41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Развитие артикуляционной моторики, фонематического слуха, диафрагмального дыхания;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41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Способствование воспитанию художественно-эстетического вкуса.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:fade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n w="22225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rgbClr val="996633"/>
                </a:solidFill>
              </a:rPr>
              <a:t>Пособие отвечает ряду требований:</a:t>
            </a:r>
            <a:r>
              <a:rPr lang="ru-RU" dirty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996633"/>
                </a:solidFill>
              </a:rPr>
              <a:t/>
            </a:r>
            <a:br>
              <a:rPr lang="ru-RU" dirty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996633"/>
                </a:solidFill>
              </a:rPr>
            </a:br>
            <a:endParaRPr lang="ru-RU" dirty="0">
              <a:ln>
                <a:solidFill>
                  <a:schemeClr val="bg2">
                    <a:lumMod val="75000"/>
                  </a:schemeClr>
                </a:solidFill>
              </a:ln>
              <a:solidFill>
                <a:srgbClr val="996633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03412" y="1268760"/>
            <a:ext cx="8244916" cy="4525963"/>
          </a:xfrm>
        </p:spPr>
        <p:txBody>
          <a:bodyPr>
            <a:normAutofit lnSpcReduction="10000"/>
          </a:bodyPr>
          <a:lstStyle/>
          <a:p>
            <a:pPr algn="just">
              <a:buFont typeface="Wingdings" pitchFamily="2" charset="2"/>
              <a:buChar char="ü"/>
            </a:pP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Соответствует возрасту от 4 до 7 лет;</a:t>
            </a:r>
          </a:p>
          <a:p>
            <a:pPr algn="just">
              <a:buFont typeface="Wingdings" pitchFamily="2" charset="2"/>
              <a:buChar char="ü"/>
            </a:pP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buFont typeface="Wingdings" pitchFamily="2" charset="2"/>
              <a:buChar char="ü"/>
            </a:pP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Предназначено для индивидуальных занятий и с микрогруппой детей дошкольного возраста;</a:t>
            </a:r>
          </a:p>
          <a:p>
            <a:pPr algn="just">
              <a:buFont typeface="Wingdings" pitchFamily="2" charset="2"/>
              <a:buChar char="ü"/>
            </a:pP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buFont typeface="Wingdings" pitchFamily="2" charset="2"/>
              <a:buChar char="ü"/>
            </a:pP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Реализует принципы развивающего обучения и воспитания и соответствует требованиям ФГОС ДО.</a:t>
            </a:r>
          </a:p>
          <a:p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5E18010-B834-419C-9B4B-BE602F2572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248" y="2411760"/>
            <a:ext cx="4686844" cy="46868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fade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n w="22225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rgbClr val="996633"/>
                </a:solidFill>
              </a:rPr>
              <a:t>Изготовление пособия. Необходимые материалы для изготовления :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43087DCA-5BA6-4AED-957C-4BE53AB58F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 b="24999"/>
          <a:stretch/>
        </p:blipFill>
        <p:spPr>
          <a:xfrm>
            <a:off x="631087" y="1417638"/>
            <a:ext cx="3168352" cy="158417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6470C04-E7EC-4789-9690-956682907407}"/>
              </a:ext>
            </a:extLst>
          </p:cNvPr>
          <p:cNvSpPr txBox="1"/>
          <p:nvPr/>
        </p:nvSpPr>
        <p:spPr>
          <a:xfrm>
            <a:off x="79485" y="2924944"/>
            <a:ext cx="417646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Пластиковый контейнер для хранения пищевых продуктов размерами 38см </a:t>
            </a:r>
            <a:r>
              <a:rPr lang="en-US" sz="1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r>
              <a:rPr lang="ru-RU" sz="1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25см </a:t>
            </a:r>
            <a:r>
              <a:rPr lang="en-US" sz="1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r>
              <a:rPr lang="ru-RU" sz="1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20см (именно для пищевых продуктов, чтобы обеспечить безопасность пособия)</a:t>
            </a:r>
            <a:endParaRPr lang="ru-RU" dirty="0"/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F003BD0F-7367-449D-B4A8-84E5C830CC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551" y="1342135"/>
            <a:ext cx="2746276" cy="182902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9AA94E0A-473E-4A4C-B8B0-7819AED7CD92}"/>
              </a:ext>
            </a:extLst>
          </p:cNvPr>
          <p:cNvSpPr txBox="1"/>
          <p:nvPr/>
        </p:nvSpPr>
        <p:spPr>
          <a:xfrm>
            <a:off x="4360113" y="3001814"/>
            <a:ext cx="364115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Оргстекло прозрачное размерами 35см </a:t>
            </a:r>
            <a:r>
              <a:rPr lang="en-US" sz="1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r>
              <a:rPr lang="ru-RU" sz="1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24см для световой доски для песка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ED52A077-2FD8-480E-855C-09D9F2097DD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593"/>
          <a:stretch/>
        </p:blipFill>
        <p:spPr>
          <a:xfrm>
            <a:off x="8901819" y="1633468"/>
            <a:ext cx="2453258" cy="138380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348F3F39-1674-4D08-80BC-8DA3F70A6390}"/>
              </a:ext>
            </a:extLst>
          </p:cNvPr>
          <p:cNvSpPr txBox="1"/>
          <p:nvPr/>
        </p:nvSpPr>
        <p:spPr>
          <a:xfrm>
            <a:off x="8184232" y="3017277"/>
            <a:ext cx="38884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Самоклеящаяся плёнка прозрачная размером больше чем оргстекло;</a:t>
            </a:r>
            <a:endParaRPr lang="ru-RU" dirty="0"/>
          </a:p>
        </p:txBody>
      </p:sp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C76D46DB-690A-4E9C-8F06-F026628D1D7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31" b="38360"/>
          <a:stretch/>
        </p:blipFill>
        <p:spPr>
          <a:xfrm>
            <a:off x="424481" y="4566863"/>
            <a:ext cx="2353444" cy="103809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22F402F5-2E8E-476C-8661-8C4F1F1F9804}"/>
              </a:ext>
            </a:extLst>
          </p:cNvPr>
          <p:cNvSpPr txBox="1"/>
          <p:nvPr/>
        </p:nvSpPr>
        <p:spPr>
          <a:xfrm>
            <a:off x="1031870" y="5769544"/>
            <a:ext cx="11833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Саморезы</a:t>
            </a:r>
            <a:endParaRPr lang="ru-RU" dirty="0"/>
          </a:p>
        </p:txBody>
      </p:sp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1EDE3319-2D46-42A4-8486-2BCB1835D75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198" y="4093630"/>
            <a:ext cx="2087456" cy="156559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5E793DCD-6122-4258-80C9-51D866DD49D1}"/>
              </a:ext>
            </a:extLst>
          </p:cNvPr>
          <p:cNvSpPr txBox="1"/>
          <p:nvPr/>
        </p:nvSpPr>
        <p:spPr>
          <a:xfrm>
            <a:off x="2637875" y="5604953"/>
            <a:ext cx="371771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Деревянные рейки размером 30см – 2 штуки и размером 20см- 2штуки</a:t>
            </a:r>
            <a:endParaRPr lang="ru-RU" dirty="0"/>
          </a:p>
        </p:txBody>
      </p:sp>
      <p:pic>
        <p:nvPicPr>
          <p:cNvPr id="29" name="Рисунок 28">
            <a:extLst>
              <a:ext uri="{FF2B5EF4-FFF2-40B4-BE49-F238E27FC236}">
                <a16:creationId xmlns="" xmlns:a16="http://schemas.microsoft.com/office/drawing/2014/main" id="{6B22E1EA-88D5-4B83-88B2-6A77E9E3F35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7" r="22632"/>
          <a:stretch/>
        </p:blipFill>
        <p:spPr>
          <a:xfrm rot="6646298">
            <a:off x="6944183" y="3217840"/>
            <a:ext cx="1817276" cy="2270019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8E9AFF2B-8A88-4447-BDBB-15C7A1402FB4}"/>
              </a:ext>
            </a:extLst>
          </p:cNvPr>
          <p:cNvSpPr txBox="1"/>
          <p:nvPr/>
        </p:nvSpPr>
        <p:spPr>
          <a:xfrm>
            <a:off x="6284277" y="5525372"/>
            <a:ext cx="313708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Лампа с защитным колпачком со специальным шнуром с выключателем</a:t>
            </a:r>
            <a:endParaRPr lang="ru-RU" dirty="0"/>
          </a:p>
        </p:txBody>
      </p:sp>
      <p:pic>
        <p:nvPicPr>
          <p:cNvPr id="33" name="Рисунок 32">
            <a:extLst>
              <a:ext uri="{FF2B5EF4-FFF2-40B4-BE49-F238E27FC236}">
                <a16:creationId xmlns="" xmlns:a16="http://schemas.microsoft.com/office/drawing/2014/main" id="{217D2327-7BFF-47FE-B30F-AB2FE63B368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4361" y="4093630"/>
            <a:ext cx="1747460" cy="134213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6F347719-4AB9-4697-8C4D-969666385DFE}"/>
              </a:ext>
            </a:extLst>
          </p:cNvPr>
          <p:cNvSpPr txBox="1"/>
          <p:nvPr/>
        </p:nvSpPr>
        <p:spPr>
          <a:xfrm>
            <a:off x="9521474" y="5618098"/>
            <a:ext cx="258347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Пластиковый конверт для упаковки шнура с вилкой.</a:t>
            </a:r>
          </a:p>
        </p:txBody>
      </p:sp>
    </p:spTree>
    <p:extLst>
      <p:ext uri="{BB962C8B-B14F-4D97-AF65-F5344CB8AC3E}">
        <p14:creationId xmlns:p14="http://schemas.microsoft.com/office/powerpoint/2010/main" val="2122002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:fad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  <p:bldP spid="23" grpId="0"/>
      <p:bldP spid="27" grpId="0"/>
      <p:bldP spid="31" grpId="0"/>
      <p:bldP spid="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ln w="22225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rgbClr val="996633"/>
                </a:solidFill>
              </a:rPr>
              <a:t>Дополнительные материалы для пособия: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95800" y="1210466"/>
            <a:ext cx="8064896" cy="146875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4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Песок разноцветный с сертификатом безопасности;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919536" y="447655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4400" b="1" dirty="0">
                <a:ln w="22225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rgbClr val="996633"/>
                </a:solidFill>
                <a:latin typeface="+mj-lt"/>
                <a:ea typeface="+mj-ea"/>
                <a:cs typeface="+mj-cs"/>
              </a:rPr>
              <a:t>Сопутствующие материалы:</a:t>
            </a: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2186880" y="5522796"/>
            <a:ext cx="8229600" cy="13287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  <a:defRPr/>
            </a:pPr>
            <a:r>
              <a:rPr lang="ru-RU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Мелкие игрушки.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ru-RU" sz="3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D49D6E48-950A-49FE-84B1-6DA0102462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437" y="1147442"/>
            <a:ext cx="2386608" cy="183585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CC38343A-C18E-4897-B325-B6D9B91CAB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160" y="2568776"/>
            <a:ext cx="2880320" cy="200452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6C4A9638-E8CF-4688-BADA-927240B49259}"/>
              </a:ext>
            </a:extLst>
          </p:cNvPr>
          <p:cNvSpPr txBox="1"/>
          <p:nvPr/>
        </p:nvSpPr>
        <p:spPr>
          <a:xfrm>
            <a:off x="839416" y="2990694"/>
            <a:ext cx="617941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>
              <a:buNone/>
            </a:pPr>
            <a:r>
              <a:rPr lang="ru-RU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Разные крупы (предварительно вымытые, кроме манки, и высушенные).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9815D1A2-64FD-49A9-843B-91C3FFF548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984" y="5106660"/>
            <a:ext cx="1905000" cy="1905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52596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n w="22225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rgbClr val="996633"/>
                </a:solidFill>
              </a:rPr>
              <a:t>Ход изготовления:</a:t>
            </a:r>
            <a:br>
              <a:rPr lang="ru-RU" b="1" dirty="0">
                <a:ln w="22225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rgbClr val="996633"/>
                </a:solidFill>
              </a:rPr>
            </a:br>
            <a:endParaRPr lang="ru-RU" b="1" dirty="0">
              <a:ln w="22225">
                <a:solidFill>
                  <a:schemeClr val="bg2">
                    <a:lumMod val="75000"/>
                  </a:schemeClr>
                </a:solidFill>
                <a:prstDash val="solid"/>
              </a:ln>
              <a:solidFill>
                <a:srgbClr val="996633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9336" y="865972"/>
            <a:ext cx="6120680" cy="5992028"/>
          </a:xfrm>
        </p:spPr>
        <p:txBody>
          <a:bodyPr>
            <a:normAutofit fontScale="77500" lnSpcReduction="20000"/>
          </a:bodyPr>
          <a:lstStyle/>
          <a:p>
            <a:pPr marL="514350" indent="-514350" algn="just">
              <a:buFont typeface="+mj-lt"/>
              <a:buAutoNum type="arabicPeriod"/>
            </a:pP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Снимается крышка контейнера;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Закрепляется лампа на дно контейнера;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одной боковой стенке контейнера делается прорезь, через которую шнур проводится наружу;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Закрепляются на боковых стенках контейнера деревянные рейки, на которые укладывается и приклеивается оргстекло;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стекло кладется белая бумага для лучшего рассеивания света, сверху прозрачной самоклеящейся пленкой закрепляется на оргстекло и стенки контейнера во избежание просеивания песка;</a:t>
            </a:r>
          </a:p>
          <a:p>
            <a:pPr marL="514350" indent="-514350">
              <a:buFont typeface="+mj-lt"/>
              <a:buAutoNum type="arabicPeriod"/>
            </a:pP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 descr="P_20180405_12084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52"/>
          <a:stretch>
            <a:fillRect/>
          </a:stretch>
        </p:blipFill>
        <p:spPr bwMode="auto">
          <a:xfrm>
            <a:off x="6960096" y="1978064"/>
            <a:ext cx="4752528" cy="35391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27448" y="214291"/>
            <a:ext cx="9001000" cy="4525963"/>
          </a:xfrm>
        </p:spPr>
        <p:txBody>
          <a:bodyPr/>
          <a:lstStyle/>
          <a:p>
            <a:pPr marL="0" indent="0" algn="just">
              <a:buNone/>
            </a:pP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 Закрепляется на боковой стенке, где сделан прорезь, пластиковый конверт для упаковки шнура с вилкой;</a:t>
            </a:r>
          </a:p>
          <a:p>
            <a:pPr marL="0" indent="0" algn="just">
              <a:buNone/>
            </a:pP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7. Световой планшет наполнить песком или крупой.</a:t>
            </a:r>
          </a:p>
          <a:p>
            <a:endParaRPr lang="ru-RU" dirty="0"/>
          </a:p>
        </p:txBody>
      </p:sp>
      <p:pic>
        <p:nvPicPr>
          <p:cNvPr id="4" name="Рисунок 3" descr="P_20180409_12192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608" y="1916832"/>
            <a:ext cx="6643734" cy="3888432"/>
          </a:xfrm>
          <a:prstGeom prst="rect">
            <a:avLst/>
          </a:prstGeom>
          <a:noFill/>
          <a:ln>
            <a:noFill/>
          </a:ln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2927648" y="6021288"/>
            <a:ext cx="664373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tabLst>
                <a:tab pos="630238" algn="l"/>
              </a:tabLst>
            </a:pPr>
            <a:r>
              <a:rPr lang="ru-RU" sz="2800" b="1" dirty="0">
                <a:ln w="13462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Пособие готово к использованию!</a:t>
            </a:r>
            <a:endParaRPr lang="ru-RU" sz="2800" b="1" dirty="0">
              <a:ln w="13462">
                <a:solidFill>
                  <a:schemeClr val="bg2">
                    <a:lumMod val="7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996633"/>
                </a:solidFill>
              </a:rPr>
              <a:t>Инструкция к использованию: </a:t>
            </a:r>
            <a:r>
              <a:rPr lang="ru-RU" dirty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996633"/>
                </a:solidFill>
              </a:rPr>
              <a:t/>
            </a:r>
            <a:br>
              <a:rPr lang="ru-RU" dirty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996633"/>
                </a:solidFill>
              </a:rPr>
            </a:br>
            <a:endParaRPr lang="ru-RU" dirty="0">
              <a:ln>
                <a:solidFill>
                  <a:schemeClr val="bg2">
                    <a:lumMod val="75000"/>
                  </a:schemeClr>
                </a:solidFill>
              </a:ln>
              <a:solidFill>
                <a:srgbClr val="996633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91544" y="1340768"/>
            <a:ext cx="8694708" cy="3582730"/>
          </a:xfrm>
        </p:spPr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Открыть крышку;</a:t>
            </a:r>
          </a:p>
          <a:p>
            <a:pPr>
              <a:buFont typeface="Wingdings" pitchFamily="2" charset="2"/>
              <a:buChar char="ü"/>
            </a:pP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Вынуть с конверта шнур;</a:t>
            </a:r>
          </a:p>
          <a:p>
            <a:pPr>
              <a:buFont typeface="Wingdings" pitchFamily="2" charset="2"/>
              <a:buChar char="ü"/>
            </a:pP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Включить вилку в розетку и начать игру.</a:t>
            </a:r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</TotalTime>
  <Words>673</Words>
  <Application>Microsoft Office PowerPoint</Application>
  <PresentationFormat>Широкоэкранный</PresentationFormat>
  <Paragraphs>105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Arial</vt:lpstr>
      <vt:lpstr>Calibri</vt:lpstr>
      <vt:lpstr>Times New Roman</vt:lpstr>
      <vt:lpstr>Wingdings</vt:lpstr>
      <vt:lpstr>Тема Office</vt:lpstr>
      <vt:lpstr>Дидактическое  пособие</vt:lpstr>
      <vt:lpstr>Презентация PowerPoint</vt:lpstr>
      <vt:lpstr>Презентация PowerPoint</vt:lpstr>
      <vt:lpstr>Пособие отвечает ряду требований: </vt:lpstr>
      <vt:lpstr>Изготовление пособия. Необходимые материалы для изготовления :</vt:lpstr>
      <vt:lpstr>Дополнительные материалы для пособия:</vt:lpstr>
      <vt:lpstr>Ход изготовления: </vt:lpstr>
      <vt:lpstr>Презентация PowerPoint</vt:lpstr>
      <vt:lpstr>Инструкция к использованию:  </vt:lpstr>
      <vt:lpstr>Результаты использования:</vt:lpstr>
      <vt:lpstr>Пособие предназначается для: </vt:lpstr>
      <vt:lpstr>Варианты  игр и упражнений  по использованию дидактического пособия «Световой планшет» </vt:lpstr>
      <vt:lpstr>Игры и упражнения на развитие диафрагмального дыхания</vt:lpstr>
      <vt:lpstr>Регуляция мышечного тонуса, снятие напряжения с мышц пальцев рук, совершенствование мелкой моторики </vt:lpstr>
      <vt:lpstr>Презентация PowerPoint</vt:lpstr>
      <vt:lpstr>Артикуляционные упражнения </vt:lpstr>
      <vt:lpstr>Словарная работа</vt:lpstr>
      <vt:lpstr>Автоматизация звуков</vt:lpstr>
      <vt:lpstr>Развитие фонематических представлений</vt:lpstr>
      <vt:lpstr>Развитие связной речи «Расскажи»</vt:lpstr>
      <vt:lpstr>Источник информации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Дидактическое  пособие</dc:title>
  <dc:creator>Робаут Жиллиман</dc:creator>
  <cp:lastModifiedBy>Дошкольная группа</cp:lastModifiedBy>
  <cp:revision>30</cp:revision>
  <dcterms:created xsi:type="dcterms:W3CDTF">2020-12-15T05:52:12Z</dcterms:created>
  <dcterms:modified xsi:type="dcterms:W3CDTF">2025-11-18T06:46:54Z</dcterms:modified>
</cp:coreProperties>
</file>