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sldIdLst>
    <p:sldId id="256" r:id="rId2"/>
    <p:sldId id="272" r:id="rId3"/>
    <p:sldId id="257" r:id="rId4"/>
    <p:sldId id="261" r:id="rId5"/>
    <p:sldId id="258" r:id="rId6"/>
    <p:sldId id="264" r:id="rId7"/>
    <p:sldId id="265" r:id="rId8"/>
    <p:sldId id="267" r:id="rId9"/>
    <p:sldId id="268" r:id="rId10"/>
    <p:sldId id="262" r:id="rId11"/>
    <p:sldId id="275" r:id="rId12"/>
    <p:sldId id="263" r:id="rId13"/>
    <p:sldId id="274" r:id="rId14"/>
    <p:sldId id="269" r:id="rId15"/>
    <p:sldId id="270" r:id="rId16"/>
    <p:sldId id="276" r:id="rId17"/>
    <p:sldId id="27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B3DB95"/>
    <a:srgbClr val="83CDF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79" autoAdjust="0"/>
    <p:restoredTop sz="94660"/>
  </p:normalViewPr>
  <p:slideViewPr>
    <p:cSldViewPr snapToGrid="0">
      <p:cViewPr varScale="1">
        <p:scale>
          <a:sx n="68" d="100"/>
          <a:sy n="68" d="100"/>
        </p:scale>
        <p:origin x="-75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.xlsx"/><Relationship Id="rId1" Type="http://schemas.openxmlformats.org/officeDocument/2006/relationships/image" Target="../media/image5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blipFill dpi="0" rotWithShape="1">
          <a:blip xmlns:r="http://schemas.openxmlformats.org/officeDocument/2006/relationships" r:embed="rId1">
            <a:alphaModFix amt="56000"/>
          </a:blip>
          <a:srcRect/>
          <a:tile tx="0" ty="0" sx="100000" sy="100000" flip="none" algn="tl"/>
        </a:blipFill>
        <a:scene3d>
          <a:camera prst="orthographicFront"/>
          <a:lightRig rig="threePt" dir="t"/>
        </a:scene3d>
        <a:sp3d>
          <a:bevelB/>
        </a:sp3d>
      </c:spPr>
      <c:pictureOptions>
        <c:pictureFormat val="stack"/>
      </c:pictureOptions>
    </c:sideWall>
    <c:backWall>
      <c:spPr>
        <a:blipFill dpi="0" rotWithShape="1">
          <a:blip xmlns:r="http://schemas.openxmlformats.org/officeDocument/2006/relationships" r:embed="rId1">
            <a:alphaModFix amt="56000"/>
          </a:blip>
          <a:srcRect/>
          <a:tile tx="0" ty="0" sx="100000" sy="100000" flip="none" algn="tl"/>
        </a:blipFill>
        <a:scene3d>
          <a:camera prst="orthographicFront"/>
          <a:lightRig rig="threePt" dir="t"/>
        </a:scene3d>
        <a:sp3d>
          <a:bevelB/>
        </a:sp3d>
      </c:spPr>
      <c:pictureOptions>
        <c:pictureFormat val="stack"/>
      </c:pictureOptions>
    </c:backWall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</c:v>
                </c:pt>
              </c:strCache>
            </c:strRef>
          </c:tx>
          <c:cat>
            <c:strRef>
              <c:f>Лист1!$A$2:$A$6</c:f>
              <c:strCache>
                <c:ptCount val="4"/>
                <c:pt idx="0">
                  <c:v>скороговорка</c:v>
                </c:pt>
                <c:pt idx="1">
                  <c:v>произнеси фразу</c:v>
                </c:pt>
                <c:pt idx="2">
                  <c:v>составь рассказ</c:v>
                </c:pt>
                <c:pt idx="3">
                  <c:v>исследование темпо-ритмической организации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45</c:v>
                </c:pt>
                <c:pt idx="1">
                  <c:v>50</c:v>
                </c:pt>
                <c:pt idx="2">
                  <c:v>50</c:v>
                </c:pt>
                <c:pt idx="3">
                  <c:v>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705-44CF-88D9-CE3C4E7992E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cat>
            <c:strRef>
              <c:f>Лист1!$A$2:$A$6</c:f>
              <c:strCache>
                <c:ptCount val="4"/>
                <c:pt idx="0">
                  <c:v>скороговорка</c:v>
                </c:pt>
                <c:pt idx="1">
                  <c:v>произнеси фразу</c:v>
                </c:pt>
                <c:pt idx="2">
                  <c:v>составь рассказ</c:v>
                </c:pt>
                <c:pt idx="3">
                  <c:v>исследование темпо-ритмической организации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25</c:v>
                </c:pt>
                <c:pt idx="1">
                  <c:v>25</c:v>
                </c:pt>
                <c:pt idx="2">
                  <c:v>20</c:v>
                </c:pt>
                <c:pt idx="3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705-44CF-88D9-CE3C4E7992E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</c:v>
                </c:pt>
              </c:strCache>
            </c:strRef>
          </c:tx>
          <c:cat>
            <c:strRef>
              <c:f>Лист1!$A$2:$A$6</c:f>
              <c:strCache>
                <c:ptCount val="4"/>
                <c:pt idx="0">
                  <c:v>скороговорка</c:v>
                </c:pt>
                <c:pt idx="1">
                  <c:v>произнеси фразу</c:v>
                </c:pt>
                <c:pt idx="2">
                  <c:v>составь рассказ</c:v>
                </c:pt>
                <c:pt idx="3">
                  <c:v>исследование темпо-ритмической организации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30</c:v>
                </c:pt>
                <c:pt idx="1">
                  <c:v>25</c:v>
                </c:pt>
                <c:pt idx="2">
                  <c:v>30</c:v>
                </c:pt>
                <c:pt idx="3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705-44CF-88D9-CE3C4E7992E7}"/>
            </c:ext>
          </c:extLst>
        </c:ser>
        <c:shape val="cylinder"/>
        <c:axId val="162015488"/>
        <c:axId val="162029568"/>
        <c:axId val="0"/>
      </c:bar3DChart>
      <c:catAx>
        <c:axId val="162015488"/>
        <c:scaling>
          <c:orientation val="minMax"/>
        </c:scaling>
        <c:axPos val="b"/>
        <c:numFmt formatCode="General" sourceLinked="0"/>
        <c:tickLblPos val="nextTo"/>
        <c:crossAx val="162029568"/>
        <c:crosses val="autoZero"/>
        <c:auto val="1"/>
        <c:lblAlgn val="ctr"/>
        <c:lblOffset val="100"/>
      </c:catAx>
      <c:valAx>
        <c:axId val="162029568"/>
        <c:scaling>
          <c:orientation val="minMax"/>
        </c:scaling>
        <c:axPos val="l"/>
        <c:majorGridlines/>
        <c:numFmt formatCode="General" sourceLinked="1"/>
        <c:tickLblPos val="nextTo"/>
        <c:crossAx val="162015488"/>
        <c:crosses val="autoZero"/>
        <c:crossBetween val="between"/>
      </c:valAx>
    </c:plotArea>
    <c:legend>
      <c:legendPos val="r"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4F0F-B698-40AD-9924-5677DCFCB1EA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D93A-9C3C-4AB3-B1AC-82C001A59F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4072208"/>
      </p:ext>
    </p:extLst>
  </p:cSld>
  <p:clrMapOvr>
    <a:masterClrMapping/>
  </p:clrMapOvr>
  <p:transition spd="slow">
    <p:split orient="vert"/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4F0F-B698-40AD-9924-5677DCFCB1EA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D93A-9C3C-4AB3-B1AC-82C001A59F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59493143"/>
      </p:ext>
    </p:extLst>
  </p:cSld>
  <p:clrMapOvr>
    <a:masterClrMapping/>
  </p:clrMapOvr>
  <p:transition spd="slow">
    <p:split orient="vert"/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4F0F-B698-40AD-9924-5677DCFCB1EA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D93A-9C3C-4AB3-B1AC-82C001A59F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76473009"/>
      </p:ext>
    </p:extLst>
  </p:cSld>
  <p:clrMapOvr>
    <a:masterClrMapping/>
  </p:clrMapOvr>
  <p:transition spd="slow">
    <p:split orient="vert"/>
    <p:sndAc>
      <p:stSnd>
        <p:snd r:embed="rId1" name="chimes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4F0F-B698-40AD-9924-5677DCFCB1EA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D93A-9C3C-4AB3-B1AC-82C001A59F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6690808"/>
      </p:ext>
    </p:extLst>
  </p:cSld>
  <p:clrMapOvr>
    <a:masterClrMapping/>
  </p:clrMapOvr>
  <p:transition spd="slow">
    <p:split orient="vert"/>
    <p:sndAc>
      <p:stSnd>
        <p:snd r:embed="rId1" name="chimes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4F0F-B698-40AD-9924-5677DCFCB1EA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D93A-9C3C-4AB3-B1AC-82C001A59F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41138013"/>
      </p:ext>
    </p:extLst>
  </p:cSld>
  <p:clrMapOvr>
    <a:masterClrMapping/>
  </p:clrMapOvr>
  <p:transition spd="slow">
    <p:split orient="vert"/>
    <p:sndAc>
      <p:stSnd>
        <p:snd r:embed="rId1" name="chimes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4F0F-B698-40AD-9924-5677DCFCB1EA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D93A-9C3C-4AB3-B1AC-82C001A59F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90506756"/>
      </p:ext>
    </p:extLst>
  </p:cSld>
  <p:clrMapOvr>
    <a:masterClrMapping/>
  </p:clrMapOvr>
  <p:transition spd="slow">
    <p:split orient="vert"/>
    <p:sndAc>
      <p:stSnd>
        <p:snd r:embed="rId1" name="chimes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4F0F-B698-40AD-9924-5677DCFCB1EA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D93A-9C3C-4AB3-B1AC-82C001A59F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82147406"/>
      </p:ext>
    </p:extLst>
  </p:cSld>
  <p:clrMapOvr>
    <a:masterClrMapping/>
  </p:clrMapOvr>
  <p:transition spd="slow">
    <p:split orient="vert"/>
    <p:sndAc>
      <p:stSnd>
        <p:snd r:embed="rId1" name="chimes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4F0F-B698-40AD-9924-5677DCFCB1EA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D93A-9C3C-4AB3-B1AC-82C001A59F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67852246"/>
      </p:ext>
    </p:extLst>
  </p:cSld>
  <p:clrMapOvr>
    <a:masterClrMapping/>
  </p:clrMapOvr>
  <p:transition spd="slow">
    <p:split orient="vert"/>
    <p:sndAc>
      <p:stSnd>
        <p:snd r:embed="rId1" name="chimes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4F0F-B698-40AD-9924-5677DCFCB1EA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D93A-9C3C-4AB3-B1AC-82C001A59F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33844766"/>
      </p:ext>
    </p:extLst>
  </p:cSld>
  <p:clrMapOvr>
    <a:masterClrMapping/>
  </p:clrMapOvr>
  <p:transition spd="slow">
    <p:split orient="vert"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4F0F-B698-40AD-9924-5677DCFCB1EA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5D50D93A-9C3C-4AB3-B1AC-82C001A59F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90132750"/>
      </p:ext>
    </p:extLst>
  </p:cSld>
  <p:clrMapOvr>
    <a:masterClrMapping/>
  </p:clrMapOvr>
  <p:transition spd="slow">
    <p:split orient="vert"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4F0F-B698-40AD-9924-5677DCFCB1EA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D93A-9C3C-4AB3-B1AC-82C001A59F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31083388"/>
      </p:ext>
    </p:extLst>
  </p:cSld>
  <p:clrMapOvr>
    <a:masterClrMapping/>
  </p:clrMapOvr>
  <p:transition spd="slow">
    <p:split orient="vert"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4F0F-B698-40AD-9924-5677DCFCB1EA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D93A-9C3C-4AB3-B1AC-82C001A59F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485530"/>
      </p:ext>
    </p:extLst>
  </p:cSld>
  <p:clrMapOvr>
    <a:masterClrMapping/>
  </p:clrMapOvr>
  <p:transition spd="slow">
    <p:split orient="vert"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4F0F-B698-40AD-9924-5677DCFCB1EA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D93A-9C3C-4AB3-B1AC-82C001A59F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47756927"/>
      </p:ext>
    </p:extLst>
  </p:cSld>
  <p:clrMapOvr>
    <a:masterClrMapping/>
  </p:clrMapOvr>
  <p:transition spd="slow">
    <p:split orient="vert"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4F0F-B698-40AD-9924-5677DCFCB1EA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D93A-9C3C-4AB3-B1AC-82C001A59F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19005105"/>
      </p:ext>
    </p:extLst>
  </p:cSld>
  <p:clrMapOvr>
    <a:masterClrMapping/>
  </p:clrMapOvr>
  <p:transition spd="slow">
    <p:split orient="vert"/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4F0F-B698-40AD-9924-5677DCFCB1EA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D93A-9C3C-4AB3-B1AC-82C001A59F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2108086"/>
      </p:ext>
    </p:extLst>
  </p:cSld>
  <p:clrMapOvr>
    <a:masterClrMapping/>
  </p:clrMapOvr>
  <p:transition spd="slow">
    <p:split orient="vert"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4F0F-B698-40AD-9924-5677DCFCB1EA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D93A-9C3C-4AB3-B1AC-82C001A59F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06275767"/>
      </p:ext>
    </p:extLst>
  </p:cSld>
  <p:clrMapOvr>
    <a:masterClrMapping/>
  </p:clrMapOvr>
  <p:transition spd="slow">
    <p:split orient="vert"/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4F0F-B698-40AD-9924-5677DCFCB1EA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D93A-9C3C-4AB3-B1AC-82C001A59F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71659646"/>
      </p:ext>
    </p:extLst>
  </p:cSld>
  <p:clrMapOvr>
    <a:masterClrMapping/>
  </p:clrMapOvr>
  <p:transition spd="slow">
    <p:split orient="vert"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0A44F0F-B698-40AD-9924-5677DCFCB1EA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D50D93A-9C3C-4AB3-B1AC-82C001A59F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09908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</p:sldLayoutIdLst>
  <p:transition spd="slow">
    <p:split orient="vert"/>
    <p:sndAc>
      <p:stSnd>
        <p:snd r:embed="rId19" name="chimes.wav"/>
      </p:stSnd>
    </p:sndAc>
  </p:transition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microsoft.com/office/2007/relationships/media" Target="../media/media1.mp4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3.xml"/><Relationship Id="rId7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slide" Target="slide14.xml"/><Relationship Id="rId5" Type="http://schemas.openxmlformats.org/officeDocument/2006/relationships/slide" Target="slide5.xml"/><Relationship Id="rId10" Type="http://schemas.openxmlformats.org/officeDocument/2006/relationships/slide" Target="slide12.xml"/><Relationship Id="rId4" Type="http://schemas.openxmlformats.org/officeDocument/2006/relationships/slide" Target="slide4.xml"/><Relationship Id="rId9" Type="http://schemas.openxmlformats.org/officeDocument/2006/relationships/slide" Target="slid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9210" y="692642"/>
            <a:ext cx="109464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</a:rPr>
              <a:t>МБДОУ №145/4</a:t>
            </a:r>
          </a:p>
          <a:p>
            <a:pPr algn="ctr"/>
            <a:r>
              <a:rPr lang="ru-RU" altLang="ru-RU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</a:rPr>
              <a:t>«Детский сад общеразвивающего вида»</a:t>
            </a:r>
            <a:endParaRPr lang="ru-RU" sz="20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44344" y="5427405"/>
            <a:ext cx="488015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</a:rPr>
              <a:t>Выполнила:</a:t>
            </a:r>
          </a:p>
          <a:p>
            <a:r>
              <a:rPr lang="ru-RU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cs typeface="Times New Roman" pitchFamily="18" charset="0"/>
              </a:rPr>
              <a:t>Новрузова</a:t>
            </a:r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cs typeface="Times New Roman" pitchFamily="18" charset="0"/>
              </a:rPr>
              <a:t> Наталья Васильевна</a:t>
            </a:r>
          </a:p>
          <a:p>
            <a:r>
              <a:rPr lang="ru-RU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cs typeface="Times New Roman" pitchFamily="18" charset="0"/>
              </a:rPr>
              <a:t>Волченко</a:t>
            </a:r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cs typeface="Times New Roman" pitchFamily="18" charset="0"/>
              </a:rPr>
              <a:t> Евгения Викторовна</a:t>
            </a:r>
            <a:endParaRPr lang="ru-RU" b="1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pitchFamily="34" charset="0"/>
              <a:cs typeface="Times New Roman" pitchFamily="18" charset="0"/>
            </a:endParaRPr>
          </a:p>
          <a:p>
            <a:endParaRPr lang="ru-RU" sz="1600" b="1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10274" y="2070482"/>
            <a:ext cx="762896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cs typeface="Times New Roman" pitchFamily="18" charset="0"/>
              </a:rPr>
              <a:t>Театрализованная деятельность дошкольников по средствам развития выразительности речи.</a:t>
            </a:r>
            <a:endParaRPr lang="ru-RU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6056140"/>
      </p:ext>
    </p:extLst>
  </p:cSld>
  <p:clrMapOvr>
    <a:masterClrMapping/>
  </p:clrMapOvr>
  <p:transition spd="slow">
    <p:split orient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1469" y="388600"/>
            <a:ext cx="11280531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Анализ занятия по театрализованной деятельности в младшей группе</a:t>
            </a:r>
            <a:endParaRPr lang="ru-RU" sz="2800" b="1" i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Выполненная работа заключается в следующем: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внимания на роль </a:t>
            </a:r>
            <a:r>
              <a:rPr 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театрализованной деятельности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развитии речи дошкольников, как важному условию его полноценного речевого и общего психического развития, так как развиваясь в современных условиях высоких технологий, на фоне бесперебойного вещания телевидения и интернета, ребёнок как губка впитывает разговорный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слэнг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другой телевизионный мусор без возможности всякого различия.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данной работы - определить значение театрализованной деятельности для развития речи дошкольников младшего возраста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Объектом исследования является: процесс формирования речи в дошкольном возрасте.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исследования: использование произведений художественной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 – чтение сказки «Теремок»,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 театрализованной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– настольный театр,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сюжетных картин, анализ текстов в процессе развития речи дошкольников.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 исследования: развитие речи дошкольников будет более эффективным при использовании педагогом анализа театрализованной деятельности.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целью, объектом, предметом и гипотезой исследования определены следующие задачи: </a:t>
            </a: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значение художественной литературы для развития речи дошкольников.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Выявить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развития речи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младшего возраста.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условия развития речи ребенка дошкольного возраста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1000263"/>
      </p:ext>
    </p:extLst>
  </p:cSld>
  <p:clrMapOvr>
    <a:masterClrMapping/>
  </p:clrMapOvr>
  <p:transition spd="slow">
    <p:split orient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0499" y="628844"/>
            <a:ext cx="102694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ru-RU" b="1" dirty="0" smtClean="0">
                <a:latin typeface="Georgia" panose="02040502050405020303" pitchFamily="18" charset="0"/>
              </a:rPr>
              <a:t>1. </a:t>
            </a:r>
            <a:r>
              <a:rPr lang="ru-RU" dirty="0" smtClean="0">
                <a:latin typeface="Georgia" panose="02040502050405020303" pitchFamily="18" charset="0"/>
              </a:rPr>
              <a:t>«Методика развития речи детей дошкольного возраста» О.С. Ушаковой, Е.М. </a:t>
            </a:r>
            <a:r>
              <a:rPr lang="ru-RU" dirty="0" err="1" smtClean="0">
                <a:latin typeface="Georgia" panose="02040502050405020303" pitchFamily="18" charset="0"/>
              </a:rPr>
              <a:t>Струниной</a:t>
            </a:r>
            <a:r>
              <a:rPr lang="ru-RU" dirty="0" smtClean="0">
                <a:latin typeface="Georgia" panose="02040502050405020303" pitchFamily="18" charset="0"/>
              </a:rPr>
              <a:t>. </a:t>
            </a:r>
          </a:p>
          <a:p>
            <a:pPr marL="45720" indent="0">
              <a:buNone/>
            </a:pPr>
            <a:endParaRPr lang="ru-RU" dirty="0" smtClean="0">
              <a:latin typeface="Georgia" panose="02040502050405020303" pitchFamily="18" charset="0"/>
            </a:endParaRPr>
          </a:p>
          <a:p>
            <a:pPr marL="45720" indent="0">
              <a:buNone/>
            </a:pPr>
            <a:r>
              <a:rPr lang="ru-RU" dirty="0" smtClean="0">
                <a:latin typeface="Georgia" panose="02040502050405020303" pitchFamily="18" charset="0"/>
              </a:rPr>
              <a:t>2. Методическая разработка. Проект «В гостях у сказки» Р.Р. </a:t>
            </a:r>
            <a:r>
              <a:rPr lang="ru-RU" dirty="0" err="1" smtClean="0">
                <a:latin typeface="Georgia" panose="02040502050405020303" pitchFamily="18" charset="0"/>
              </a:rPr>
              <a:t>Файзулаевой</a:t>
            </a:r>
            <a:r>
              <a:rPr lang="ru-RU" dirty="0" smtClean="0">
                <a:latin typeface="Georgia" panose="02040502050405020303" pitchFamily="18" charset="0"/>
              </a:rPr>
              <a:t>.</a:t>
            </a:r>
          </a:p>
          <a:p>
            <a:pPr marL="45720" indent="0">
              <a:buNone/>
            </a:pPr>
            <a:r>
              <a:rPr lang="ru-RU" dirty="0" smtClean="0">
                <a:latin typeface="Georgia" panose="02040502050405020303" pitchFamily="18" charset="0"/>
              </a:rPr>
              <a:t> </a:t>
            </a:r>
          </a:p>
          <a:p>
            <a:pPr marL="45720" indent="0">
              <a:buNone/>
            </a:pPr>
            <a:r>
              <a:rPr lang="ru-RU" dirty="0" smtClean="0">
                <a:latin typeface="Georgia" panose="02040502050405020303" pitchFamily="18" charset="0"/>
              </a:rPr>
              <a:t>3.Программа «Маленький актер»: для детей 5–7 лет Т.С. Григорьевой. </a:t>
            </a:r>
            <a:endParaRPr lang="ru-RU" sz="2400" dirty="0"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08730" y="0"/>
            <a:ext cx="7871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Программа «В театр играем – речь развиваем!»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2219570"/>
            <a:ext cx="52238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Georgia" panose="02040502050405020303" pitchFamily="18" charset="0"/>
              </a:rPr>
              <a:t>Упражнение на развитие речи – </a:t>
            </a:r>
          </a:p>
          <a:p>
            <a:pPr algn="ctr"/>
            <a:r>
              <a:rPr lang="ru-RU" b="1" dirty="0" smtClean="0">
                <a:latin typeface="Georgia" panose="02040502050405020303" pitchFamily="18" charset="0"/>
              </a:rPr>
              <a:t>составь сказку по картинке</a:t>
            </a:r>
            <a:endParaRPr lang="ru-RU" b="1" dirty="0">
              <a:latin typeface="Georgia" panose="02040502050405020303" pitchFamily="18" charset="0"/>
            </a:endParaRPr>
          </a:p>
        </p:txBody>
      </p:sp>
      <p:pic>
        <p:nvPicPr>
          <p:cNvPr id="5" name="Picture 2" descr="C:\Users\razdu\Downloads\Screenshot_20220610-135338_Instagram.jpg"/>
          <p:cNvPicPr>
            <a:picLocks noChangeAspect="1" noChangeArrowheads="1"/>
          </p:cNvPicPr>
          <p:nvPr/>
        </p:nvPicPr>
        <p:blipFill>
          <a:blip r:embed="rId4" cstate="print"/>
          <a:srcRect t="5882" b="11765"/>
          <a:stretch>
            <a:fillRect/>
          </a:stretch>
        </p:blipFill>
        <p:spPr bwMode="auto">
          <a:xfrm>
            <a:off x="195252" y="3066757"/>
            <a:ext cx="3870312" cy="288387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389248" y="2737896"/>
            <a:ext cx="35541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Georgia" panose="02040502050405020303" pitchFamily="18" charset="0"/>
              </a:rPr>
              <a:t>Интегрированное занятие </a:t>
            </a:r>
          </a:p>
          <a:p>
            <a:pPr algn="ctr"/>
            <a:r>
              <a:rPr lang="ru-RU" b="1" dirty="0" smtClean="0">
                <a:latin typeface="Georgia" panose="02040502050405020303" pitchFamily="18" charset="0"/>
              </a:rPr>
              <a:t>«Теремок»</a:t>
            </a:r>
          </a:p>
        </p:txBody>
      </p:sp>
      <p:pic>
        <p:nvPicPr>
          <p:cNvPr id="7" name="Picture 4" descr="C:\Users\razdu\Downloads\Screenshot_20220610-135603_Instagram.jpg"/>
          <p:cNvPicPr>
            <a:picLocks noChangeAspect="1" noChangeArrowheads="1"/>
          </p:cNvPicPr>
          <p:nvPr/>
        </p:nvPicPr>
        <p:blipFill>
          <a:blip r:embed="rId5" cstate="print"/>
          <a:srcRect b="14711"/>
          <a:stretch>
            <a:fillRect/>
          </a:stretch>
        </p:blipFill>
        <p:spPr bwMode="auto">
          <a:xfrm>
            <a:off x="4323296" y="3502855"/>
            <a:ext cx="3653086" cy="335514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8504146" y="2245528"/>
            <a:ext cx="34836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Georgia" panose="02040502050405020303" pitchFamily="18" charset="0"/>
              </a:rPr>
              <a:t>Театральная постановка– </a:t>
            </a:r>
          </a:p>
          <a:p>
            <a:pPr algn="ctr"/>
            <a:r>
              <a:rPr lang="ru-RU" b="1" dirty="0" smtClean="0">
                <a:latin typeface="Georgia" panose="02040502050405020303" pitchFamily="18" charset="0"/>
              </a:rPr>
              <a:t>сказка «КОЛОБОК»</a:t>
            </a:r>
            <a:endParaRPr lang="ru-RU" b="1" dirty="0">
              <a:latin typeface="Georgia" panose="02040502050405020303" pitchFamily="18" charset="0"/>
            </a:endParaRPr>
          </a:p>
        </p:txBody>
      </p:sp>
      <p:pic>
        <p:nvPicPr>
          <p:cNvPr id="9" name="Picture 3" descr="C:\Users\razdu\Downloads\IMG-20220607-WA0010.jpg"/>
          <p:cNvPicPr>
            <a:picLocks noChangeAspect="1" noChangeArrowheads="1"/>
          </p:cNvPicPr>
          <p:nvPr/>
        </p:nvPicPr>
        <p:blipFill>
          <a:blip r:embed="rId6" cstate="print"/>
          <a:srcRect t="15217"/>
          <a:stretch>
            <a:fillRect/>
          </a:stretch>
        </p:blipFill>
        <p:spPr bwMode="auto">
          <a:xfrm>
            <a:off x="8134756" y="3008061"/>
            <a:ext cx="3888432" cy="329671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00099" y="133706"/>
            <a:ext cx="10489223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Анализ </a:t>
            </a:r>
            <a:r>
              <a:rPr lang="ru-RU" sz="28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и диагностика </a:t>
            </a:r>
            <a:r>
              <a:rPr lang="ru-RU" sz="2800" b="1" i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по театрализованной деятельности в младшей </a:t>
            </a:r>
            <a:r>
              <a:rPr lang="ru-RU" sz="28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группе</a:t>
            </a:r>
            <a:endParaRPr lang="ru-RU" sz="2800" b="1" i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i="1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Любой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активности ребёнка в ДОУ имеет цель помочь формированию познавательных и психических процессов личности. Немаловажную роль в этом играет и уровень развития коммуникативных навыков малыша.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Для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будущих первоклассников, например, очень важно быстро входить в контакт с людьми, не теряться, если нужно задать вопрос учителю, спросить что-то у одноклассника или самому оказать помощь.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То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театрализованная активность не только раскрывает творческий потенциал юного актёра, но и помогает понять социальную роль каждого члена коллектива.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некоторые методисты этот аспект работы с детьми считают ведущим среди задач театрализованной деятельности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целом анализ и диагностика театрализованной деятельности показали: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 выбрана была сказку «Теремок», показ сказки через настольный театр.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высокую подготовку младших дошкольников по развитию речи через театральную деятельность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с удовольствием берут на себя роль героев и проговаривают диалоги, в ранее прочитанном произведении.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Также была продемонстрирована сказка «Репка».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Главными героями выступали дети. Брали на себя роль героев и эмоционально проигрывали ее.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6385452"/>
      </p:ext>
    </p:extLst>
  </p:cSld>
  <p:clrMapOvr>
    <a:masterClrMapping/>
  </p:clrMapOvr>
  <p:transition spd="slow">
    <p:split orient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1686" y="1268497"/>
            <a:ext cx="959416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ru-RU" sz="1600" b="1" dirty="0" smtClean="0">
                <a:latin typeface="Georgia" panose="02040502050405020303" pitchFamily="18" charset="0"/>
              </a:rPr>
              <a:t>Методики для выявления уровня </a:t>
            </a:r>
            <a:r>
              <a:rPr lang="ru-RU" sz="1600" b="1" dirty="0" err="1" smtClean="0">
                <a:latin typeface="Georgia" panose="02040502050405020303" pitchFamily="18" charset="0"/>
              </a:rPr>
              <a:t>сформированности</a:t>
            </a:r>
            <a:r>
              <a:rPr lang="ru-RU" sz="1600" b="1" dirty="0" smtClean="0">
                <a:latin typeface="Georgia" panose="02040502050405020303" pitchFamily="18" charset="0"/>
              </a:rPr>
              <a:t> выразительности речи у дошкольников:</a:t>
            </a:r>
            <a:endParaRPr lang="en-US" sz="1600" b="1" dirty="0" smtClean="0">
              <a:latin typeface="Georgia" panose="02040502050405020303" pitchFamily="18" charset="0"/>
            </a:endParaRPr>
          </a:p>
          <a:p>
            <a:pPr marL="45720" indent="0">
              <a:buNone/>
            </a:pPr>
            <a:endParaRPr lang="ru-RU" sz="1600" dirty="0" smtClean="0">
              <a:latin typeface="Georgia" panose="02040502050405020303" pitchFamily="18" charset="0"/>
            </a:endParaRPr>
          </a:p>
          <a:p>
            <a:pPr marL="45720" indent="0">
              <a:buNone/>
            </a:pPr>
            <a:r>
              <a:rPr lang="ru-RU" sz="1600" b="1" dirty="0" smtClean="0">
                <a:latin typeface="Georgia" panose="02040502050405020303" pitchFamily="18" charset="0"/>
              </a:rPr>
              <a:t>1.</a:t>
            </a:r>
            <a:r>
              <a:rPr lang="ru-RU" sz="1600" dirty="0" smtClean="0">
                <a:latin typeface="Georgia" panose="02040502050405020303" pitchFamily="18" charset="0"/>
              </a:rPr>
              <a:t> «Скороговорка» (задание из серии «Звуковая культура речи») (О.С. Ушакова, Е.М. Струнина).</a:t>
            </a:r>
          </a:p>
          <a:p>
            <a:pPr marL="45720" indent="0">
              <a:buNone/>
            </a:pPr>
            <a:r>
              <a:rPr lang="ru-RU" sz="1600" b="1" dirty="0" smtClean="0">
                <a:latin typeface="Georgia" panose="02040502050405020303" pitchFamily="18" charset="0"/>
              </a:rPr>
              <a:t>2.</a:t>
            </a:r>
            <a:r>
              <a:rPr lang="ru-RU" sz="1600" dirty="0" smtClean="0">
                <a:latin typeface="Georgia" panose="02040502050405020303" pitchFamily="18" charset="0"/>
              </a:rPr>
              <a:t> «Произнеси фразу» (задание из серии «Звуковая культура речи») (О.С. Ушакова, Е.М. Струнина).</a:t>
            </a:r>
          </a:p>
          <a:p>
            <a:pPr marL="45720" indent="0">
              <a:buNone/>
            </a:pPr>
            <a:r>
              <a:rPr lang="ru-RU" sz="1600" b="1" dirty="0" smtClean="0">
                <a:latin typeface="Georgia" panose="02040502050405020303" pitchFamily="18" charset="0"/>
              </a:rPr>
              <a:t>3. </a:t>
            </a:r>
            <a:r>
              <a:rPr lang="ru-RU" sz="1600" dirty="0" smtClean="0">
                <a:latin typeface="Georgia" panose="02040502050405020303" pitchFamily="18" charset="0"/>
              </a:rPr>
              <a:t>Составь рассказ (О.С. Ушакова, Е.М. Струнина).</a:t>
            </a:r>
          </a:p>
          <a:p>
            <a:pPr marL="45720" indent="0">
              <a:buNone/>
            </a:pPr>
            <a:r>
              <a:rPr lang="ru-RU" sz="1600" b="1" dirty="0" smtClean="0">
                <a:latin typeface="Georgia" panose="02040502050405020303" pitchFamily="18" charset="0"/>
              </a:rPr>
              <a:t>4. </a:t>
            </a:r>
            <a:r>
              <a:rPr lang="ru-RU" sz="1600" dirty="0" smtClean="0">
                <a:latin typeface="Georgia" panose="02040502050405020303" pitchFamily="18" charset="0"/>
              </a:rPr>
              <a:t>Исследование темпо–ритмической организации (Н.М. </a:t>
            </a:r>
            <a:r>
              <a:rPr lang="ru-RU" sz="1600" dirty="0" err="1" smtClean="0">
                <a:latin typeface="Georgia" panose="02040502050405020303" pitchFamily="18" charset="0"/>
              </a:rPr>
              <a:t>Трубникова</a:t>
            </a:r>
            <a:r>
              <a:rPr lang="ru-RU" sz="1600" dirty="0" smtClean="0">
                <a:latin typeface="Georgia" panose="02040502050405020303" pitchFamily="18" charset="0"/>
              </a:rPr>
              <a:t>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21057" y="407015"/>
            <a:ext cx="86141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уровня </a:t>
            </a:r>
            <a:r>
              <a:rPr lang="ru-RU" sz="2400" b="1" i="1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</a:t>
            </a:r>
            <a:r>
              <a:rPr lang="ru-RU" sz="24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выразительности речи по театрализованной деятельности в младшей группе</a:t>
            </a: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2049804" y="3207434"/>
          <a:ext cx="8078934" cy="33621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split orient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4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74717" y="77329"/>
            <a:ext cx="69478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Практическая </a:t>
            </a:r>
            <a:r>
              <a:rPr lang="ru-RU" sz="2800" b="1" i="1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тетральная</a:t>
            </a:r>
            <a:r>
              <a:rPr lang="ru-RU" sz="28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 деятельность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38" y="743000"/>
            <a:ext cx="5634803" cy="3169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722" y="2121940"/>
            <a:ext cx="5688623" cy="31998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647" y="1971104"/>
            <a:ext cx="5367160" cy="30190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124" y="3721866"/>
            <a:ext cx="5205046" cy="29278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6597026" y="901375"/>
            <a:ext cx="5339410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Настольный театр по сказке «Теремок»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0828762"/>
      </p:ext>
    </p:extLst>
  </p:cSld>
  <p:clrMapOvr>
    <a:masterClrMapping/>
  </p:clrMapOvr>
  <p:transition spd="slow">
    <p:split orient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31324" y="456282"/>
            <a:ext cx="7076048" cy="985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Театр живых кукол 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кукол-великанов)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по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сказке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«Репка»  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VID-20190508-WA000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409091" y="1784838"/>
            <a:ext cx="9697917" cy="50731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47541724"/>
      </p:ext>
    </p:extLst>
  </p:cSld>
  <p:clrMapOvr>
    <a:masterClrMapping/>
  </p:clrMapOvr>
  <p:transition spd="slow">
    <p:split orient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94448" y="1097280"/>
            <a:ext cx="9289367" cy="415498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деятельность в детском саду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это важнейшее средство развития выразительности речи, 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 также способности распознавать эмоциональное состояние человека. 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Особенность театрального искусства и его ценность заключаются в эмоциональности, воздействии художественного образа на личность.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02113" y="887994"/>
            <a:ext cx="8279831" cy="4154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88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pPr algn="ctr"/>
            <a:r>
              <a:rPr lang="ru-RU" sz="88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</a:p>
          <a:p>
            <a:r>
              <a:rPr lang="ru-RU" sz="88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ВНИМАНИЕ!!!</a:t>
            </a:r>
            <a:endParaRPr lang="ru-RU" sz="8800" dirty="0"/>
          </a:p>
        </p:txBody>
      </p:sp>
    </p:spTree>
    <p:extLst>
      <p:ext uri="{BB962C8B-B14F-4D97-AF65-F5344CB8AC3E}">
        <p14:creationId xmlns="" xmlns:p14="http://schemas.microsoft.com/office/powerpoint/2010/main" val="3131348893"/>
      </p:ext>
    </p:extLst>
  </p:cSld>
  <p:clrMapOvr>
    <a:masterClrMapping/>
  </p:clrMapOvr>
  <p:transition spd="slow">
    <p:split orient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23499" y="491452"/>
            <a:ext cx="2573141" cy="4525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cs typeface="Times New Roman" pitchFamily="18" charset="0"/>
              </a:rPr>
              <a:t>ОГЛАВЛЕНИЕ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91775" y="983821"/>
            <a:ext cx="8022895" cy="5757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Информационный блок</a:t>
            </a:r>
            <a:endParaRPr lang="ru-RU" sz="2400" b="1" i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Особенности развития речи у детей младшего возраста</a:t>
            </a:r>
            <a:endParaRPr lang="ru-RU" sz="2400" b="1" i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Методы ознакомления с художественной литературой</a:t>
            </a:r>
            <a:endParaRPr lang="ru-RU" sz="2400" b="1" i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Актуальность исследования </a:t>
            </a:r>
            <a:endParaRPr lang="ru-RU" sz="2400" b="1" i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Виды театрализованной деятельности</a:t>
            </a:r>
            <a:endParaRPr lang="ru-RU" sz="2400" b="1" i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Анализ занятия по театрализованной деятельности в младшей группе</a:t>
            </a:r>
            <a:endParaRPr lang="ru-RU" sz="2400" b="1" i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/>
              </a:rPr>
              <a:t>Программа «В театр играем – речь развиваем!»</a:t>
            </a:r>
            <a:endParaRPr lang="ru-RU" sz="2400" b="1" i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10" action="ppaction://hlinksldjump"/>
              </a:rPr>
              <a:t>Анализ и диагностика по театрализованной деятельности в младшей группе</a:t>
            </a:r>
            <a:endParaRPr lang="ru-RU" sz="2400" b="1" i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11" action="ppaction://hlinksldjump"/>
              </a:rPr>
              <a:t>Практическая </a:t>
            </a:r>
            <a:r>
              <a:rPr lang="ru-RU" sz="2400" b="1" i="1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11" action="ppaction://hlinksldjump"/>
              </a:rPr>
              <a:t>тетральная</a:t>
            </a:r>
            <a:r>
              <a:rPr lang="ru-RU" sz="24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11" action="ppaction://hlinksldjump"/>
              </a:rPr>
              <a:t> деятельность</a:t>
            </a:r>
            <a:endParaRPr lang="ru-RU" sz="2400" dirty="0" smtClean="0"/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400" b="1" i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71955" y="0"/>
            <a:ext cx="10920045" cy="1618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cs typeface="Times New Roman" pitchFamily="18" charset="0"/>
                <a:hlinkClick r:id="rId3" action="ppaction://hlinksldjump"/>
              </a:rPr>
              <a:t>ИНФОРМАЦИОННЫЙ БЛОК</a:t>
            </a:r>
            <a:endParaRPr lang="ru-RU" sz="2400" b="1" i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pitchFamily="34" charset="0"/>
              <a:cs typeface="Times New Roman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49923" y="456760"/>
            <a:ext cx="1134207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	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Знакомство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 с миром начинается с того, что он видит, что его окружает. Узнает все это ребенок тогда, когда называет словом. Следовательно, родной язык помогает ребенку осознать окружающий его мир таким, каков он есть: мир реальных вещей и явлений, существующих в связях и отношениях. Без участия речи ребенок не может осознать мир. Психология познания такова, что знания об окружающем мире входят в сознание человека в вербальной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форме. «Благодаря тому, что отражение действительности приобретает словесную форму, - пишет А.П. Леонтьев, - и, следовательно, его содержание выступает для человека в объективных явлениях - явлениях языка. Человек не только получает впечатления от воздействующих на него предметов и явлений, но и приобретает возможность, словесно называя предметы, явления, отдавать себе отчет в содержании своих впечатлений. А это и означает, что его впечатления становятся сознательными»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Ряд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зависимостей и отношений временные, пространственные, субъективно - объективные, атрибутивные] дети осваиваются в подвижных играх. От того, насколько регулярно и квалифицированно их организуют, зависит не только здоровье детей, но и речевое развитие. Кроме прямого, непосредственного влияния на семантическую смысловую сторону] грамматического строя, подвижные игры оказывают и косвенное влияние на речь. В их ходе, формируется такое значительное качество, как произвольность поведения, имеющая значение и для двигательной и для речевой сфер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	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грамматического строя речи детей оказывают положительное влияние знакомство с окружающим, с природой, с художественной литературой, занятия по развитию речи, по подготовке к грамоте, организованные игры словесные, сюжетно - дидактические, </a:t>
            </a:r>
            <a:r>
              <a:rPr lang="ru-RU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деятельность.</a:t>
            </a:r>
            <a:endParaRPr lang="ru-RU" b="1" i="1" u="sng" dirty="0"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1164642"/>
      </p:ext>
    </p:extLst>
  </p:cSld>
  <p:clrMapOvr>
    <a:masterClrMapping/>
  </p:clrMapOvr>
  <p:transition spd="slow">
    <p:split orient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83981" y="123064"/>
            <a:ext cx="92394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Особенности развития речи у детей младшего возраста</a:t>
            </a:r>
            <a:endParaRPr lang="ru-RU" sz="2800" b="1" i="1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36785" y="1364376"/>
            <a:ext cx="10369062" cy="4169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cs typeface="Times New Roman" pitchFamily="18" charset="0"/>
              </a:rPr>
              <a:t>	Дошкольное </a:t>
            </a:r>
            <a:r>
              <a:rPr lang="ru-RU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cs typeface="Times New Roman" pitchFamily="18" charset="0"/>
              </a:rPr>
              <a:t>детство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это период, когда происходит общее развитие ребёнка и закладывается фундамент этого развития.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Речь не возникает сама по себе. Она является составной частью общения, которое сочетается с какой - то другой деятельностью: практической, игровой, познавательной, творческой, поэтому необходимо позаботиться о создании определенной ситуации общения, о возникновении у детей потребности вступить в нее, о появлении у них мотива речи.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Развитие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речи считается одним из важнейших направлений в работе воспитателя, так как обеспечивает своевременное психическое развитие ребенка.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с детьми целесообразно использовать следующие типы речевых ситуаций: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Ситуации, рассчитанные на появление потребности поделиться с воспитателем своими наблюдениями, впечатлениями, словесными находками.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Педагогические ситуации, связанные с необходимостью донести до ребенка знания, научить чему-нибудь.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Ситуации, связанные с проведением элементарного поиска.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Ситуации, рождающие желание передать видение окружающего, свое восприятие мира</a:t>
            </a:r>
          </a:p>
        </p:txBody>
      </p:sp>
    </p:spTree>
    <p:extLst>
      <p:ext uri="{BB962C8B-B14F-4D97-AF65-F5344CB8AC3E}">
        <p14:creationId xmlns="" xmlns:p14="http://schemas.microsoft.com/office/powerpoint/2010/main" val="3528574510"/>
      </p:ext>
    </p:extLst>
  </p:cSld>
  <p:clrMapOvr>
    <a:masterClrMapping/>
  </p:clrMapOvr>
  <p:transition spd="slow">
    <p:split orient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7349" y="751113"/>
            <a:ext cx="10664651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Методы ознакомления с художественной литературой</a:t>
            </a:r>
            <a:endParaRPr lang="ru-RU" sz="2800" b="1" i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i="1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книги или передача текста наизусть;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рассказывание - относительно свободная передача текста (дает большие возможности для привлечения внимания детей);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инсценирование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(метод можно рассматривать как средство вторичного ознакомления с художественным произведением);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заучивание наизусть (выбор способа передачи произведения зависит от жанра произведения и возраста слушателей).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речь - значит формировать определенные речевые умения: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Умение ориентироваться в ситуации общения, т.е. определять, кому, зачем, о чем буду говорить;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Умение планировать высказывание, т.е. осознавать, как буду говорить (кратко или подробно, эмоционально или по-деловому), в какой последовательности излагать мысли;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Умение воплощать свой замысел в жизнь, т.е. говорить строго на тему, развивая мысль, используя различные средства выразительности;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Умение осуществлять контроль за речью.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9613651"/>
      </p:ext>
    </p:extLst>
  </p:cSld>
  <p:clrMapOvr>
    <a:masterClrMapping/>
  </p:clrMapOvr>
  <p:transition spd="slow">
    <p:split orient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18185" y="892478"/>
            <a:ext cx="70830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Духовная жизнь ребенка полна лишь  тогда, когда он живет в мире сказок, творчества, воображения, фантазий, а без этого он засушенный цветок!»</a:t>
            </a:r>
          </a:p>
          <a:p>
            <a:pPr algn="r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В.Сухомлинский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76843" y="307703"/>
            <a:ext cx="55197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Актуальность исследования </a:t>
            </a:r>
            <a:endParaRPr lang="ru-RU" sz="3200" b="1" i="1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34346" y="2673153"/>
            <a:ext cx="100559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	Дошкольное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учреждение - первое и самое ответственное звено в общей системе народного образования. Овладение родным языком является одним из важных приобретений ребенка в дошкольном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детстве. Ведущая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идея работы: развитие речи  детей дошкольного возраста посредством театральной  деятельности. Воспитательные возможности театрализованной деятельности огромны: ее тематика не ограничена и может удовлетворить любые интересы и желания ребенка. Речь их становится более выразительной, грамотной.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Именно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активизирует его мышление, тренирует память и образное восприятие, развивает воображение, совершенствует речь. С.Я. Рубинштейн писал: “Чем выразительнее речь, тем больше в ней, выступает говорящий, его лицо, он сам”.  Воспитательные возможности театрализованной деятельности огромны, ее тематика не ограничена и может удовлетворять любые интересы и желания ребенка.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 возможности театрализованной деятельности огромны, ее тематика не ограничена и может удовлетворять любые интересы и желания ребенка.</a:t>
            </a:r>
          </a:p>
        </p:txBody>
      </p:sp>
    </p:spTree>
    <p:extLst>
      <p:ext uri="{BB962C8B-B14F-4D97-AF65-F5344CB8AC3E}">
        <p14:creationId xmlns="" xmlns:p14="http://schemas.microsoft.com/office/powerpoint/2010/main" val="4124391621"/>
      </p:ext>
    </p:extLst>
  </p:cSld>
  <p:clrMapOvr>
    <a:masterClrMapping/>
  </p:clrMapOvr>
  <p:transition spd="slow">
    <p:split orient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3485" y="340283"/>
            <a:ext cx="975066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Почему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театрализованная деятельность?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Театрализованная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одна из самых эффективных способов воздействия на детей, в котором наиболее полно и ярко проявляется принцип обучения: учить играя.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Известно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дети любят играть, их не нужно заставлять это делать. Играя, мы общаемся с детьми на их территории. Вступая в мир детства игры, мы многому можем научиться сами и научить наших детей. И мысль, сказанная немецким психологом Карлом Гросс, которая до сих пор пользуется популярностью: «Мы играем не потому, что мы дети, но само детство нам дано для того, чтобы мы играли».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театрализованной игре формируется диалогическая, эмоционально насыщенная речь. Дети лучше усваивают содержание произведения, логику и последовательность событий, их развитие и причинную обусловленность. Театрализованные игры способствуют усвоению элементов речевого общения (мимика, жест, поза, интонация, модуляция голоса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Воспитательные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театрализованной деятельности широки.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Участвуя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ней, дети знакомятся с окружающим миром во всем его многообразии.  Формируется готовность к совместной деятельности со сверстниками, позитивные установки к различным видам творчества,  что и создает благоприятные условия для развития чувства партнерства и освоения способов позитивного взаимодействия.  Помимо этого театрализованная деятельность позволяет формировать опыт социальных навыков поведения, благодаря тому, что каждое литературное произведение всегда имеет нравственную направленность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0472849"/>
      </p:ext>
    </p:extLst>
  </p:cSld>
  <p:clrMapOvr>
    <a:masterClrMapping/>
  </p:clrMapOvr>
  <p:transition spd="slow">
    <p:split orient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3305" y="87894"/>
            <a:ext cx="6598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Виды театрализованной деятельности</a:t>
            </a:r>
            <a:endParaRPr lang="ru-RU" sz="2800" b="1" i="1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0146" y="742881"/>
            <a:ext cx="11834446" cy="4524315"/>
          </a:xfrm>
          <a:prstGeom prst="rect">
            <a:avLst/>
          </a:prstGeom>
          <a:solidFill>
            <a:srgbClr val="83CDF4">
              <a:alpha val="74118"/>
            </a:srgbClr>
          </a:solidFill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требованиям Федерального государственного образовательного стандарта (ФГОС), в детских садах применяется 6 видов театрализованных игр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 на стенде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Суть стендового театра заключается в том, что на определённую поверхность крепятся декорации и фигурки персонажей. К стендовым играм относятся: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фланелеграф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доска, на которую натянута ткань, при этом фигурки обычно крепятся липучками, и ребёнок или воспитатель по мере развития сюжета их передвигает (сама доска может быть одна, а наборов для сказок несколько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магнитный (идентичен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фланелеграфу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только в качестве основы выступает магнитная доска); театр теней, подразумевает наличие натянутой вертикально белой ткани, фонаря или лампы для освещения «экрана» и плоских фигурок чёрного цвета (вместо них можно использовать кисть руки или пальцы — «живые тени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 на столе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Драматизация происходит на столе, поэтому фигуры персонажей и декорации небольшие. Такой театр может быть: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бумажным (или картонным) — герои и необходимые атрибуты вырезаются по шаблонам;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магнитным, состоящим из доски и персонажей на магнитах;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природных материалов (например, в ящике из песка расставляются герои из шишек, каштанов или желудей).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2669330"/>
      </p:ext>
    </p:extLst>
  </p:cSld>
  <p:clrMapOvr>
    <a:masterClrMapping/>
  </p:clrMapOvr>
  <p:transition spd="slow">
    <p:split orient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3786" y="210026"/>
            <a:ext cx="12098214" cy="6647974"/>
          </a:xfrm>
          <a:prstGeom prst="rect">
            <a:avLst/>
          </a:prstGeom>
          <a:solidFill>
            <a:srgbClr val="B3DB95">
              <a:alpha val="74902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 «наручный»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Разыгрывание сюжетов происходит с помощью кукол, которые надеваются отдельно на каждый палец или в виде перчатки на всю ладонь. Особенность этого вида театрализованной деятельности в том, что персонажей пальчикового театра изготавливают из подручных материалов, например, из: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картона, вырезанного в форме конуса;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ткани;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шариков для тенниса;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пластиковых бутылок, тарелок, стаканов;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спичечных коробков и пр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Верховой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(это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интересно. Термин, обозначающий вид театрализованной деятельности, в которой куклы закреплены выше человеческого роста, был введён русскими кукловодами в XVI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веке)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несколько типов верхового театра: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тростевой (кукла закреплена на высокой трости);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бибабо (принцип перчаточного театра, отличие только в том, что персонаж действует из-за высокой ширмы);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 ложек (лицо героя рисуется на выпуклой стороне ложки, а на ручку, за которую держат персонажа, надевается костюм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 на полу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таких постановок используются марионетки. Поскольку управлять ими очень сложно, дети остаются в представлениях зрителями. Но это совершенно не лишает постановки наличия в них элемента настоящего чуда для малышей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 живых кукол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вид деятельности обычно используется на занятиях по развитию речи, экологии, иностранному языку, а также во время проведения досуга, утренников.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театра живых кукол можно: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пересказать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сказку; разыграть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 для зрителей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Различают 3 типа театра живых кукол: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масочный (причём маски дети могут изготавливать самостоятельно во время досуга или в процессе работы на занятиях по изобразительному творчеству);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платочные куклы (кукла нашивается на платье или фартук, ребёнок держит её за руки, а движения героя выполняет своим телом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 кукол-великанов (обычно персонажей в таких представлениях играют профессиональные актёры либо воспитатели, родители, в редких случаях — ребята из старшей или подготовительной группы).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8547605"/>
      </p:ext>
    </p:extLst>
  </p:cSld>
  <p:clrMapOvr>
    <a:masterClrMapping/>
  </p:clrMapOvr>
  <p:transition spd="slow">
    <p:split orient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258</TotalTime>
  <Words>1527</Words>
  <Application>Microsoft Office PowerPoint</Application>
  <PresentationFormat>Произвольный</PresentationFormat>
  <Paragraphs>138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Параллакс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</dc:creator>
  <cp:lastModifiedBy>razduj@yandex.ru</cp:lastModifiedBy>
  <cp:revision>27</cp:revision>
  <dcterms:created xsi:type="dcterms:W3CDTF">2019-05-14T04:32:09Z</dcterms:created>
  <dcterms:modified xsi:type="dcterms:W3CDTF">2025-12-12T09:08:12Z</dcterms:modified>
</cp:coreProperties>
</file>