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3"/>
  </p:notesMasterIdLst>
  <p:handoutMasterIdLst>
    <p:handoutMasterId r:id="rId14"/>
  </p:handoutMasterIdLst>
  <p:sldIdLst>
    <p:sldId id="268" r:id="rId5"/>
    <p:sldId id="257" r:id="rId6"/>
    <p:sldId id="260" r:id="rId7"/>
    <p:sldId id="259" r:id="rId8"/>
    <p:sldId id="258" r:id="rId9"/>
    <p:sldId id="261" r:id="rId10"/>
    <p:sldId id="262" r:id="rId11"/>
    <p:sldId id="267" r:id="rId12"/>
  </p:sldIdLst>
  <p:sldSz cx="10080625" cy="7559675"/>
  <p:notesSz cx="7559675" cy="1069149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1421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ru-RU" sz="1400" b="0" i="0" u="none" strike="noStrike" kern="1200" cap="none">
              <a:ln>
                <a:noFill/>
              </a:ln>
              <a:latin typeface="Arial" panose="020B0604020202020204"/>
              <a:ea typeface="Microsoft YaHei" panose="020B0503020204020204" pitchFamily="2" charset="-122"/>
              <a:cs typeface="Lucida Sans" panose="020B0602030504020204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ru-RU" sz="1400" b="0" i="0" u="none" strike="noStrike" kern="1200" cap="none">
              <a:ln>
                <a:noFill/>
              </a:ln>
              <a:latin typeface="Arial" panose="020B0604020202020204"/>
              <a:ea typeface="Microsoft YaHei" panose="020B0503020204020204" pitchFamily="2" charset="-122"/>
              <a:cs typeface="Lucida Sans" panose="020B0602030504020204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ru-RU" sz="1400" b="0" i="0" u="none" strike="noStrike" kern="1200" cap="none">
              <a:ln>
                <a:noFill/>
              </a:ln>
              <a:latin typeface="Arial" panose="020B0604020202020204"/>
              <a:ea typeface="Microsoft YaHei" panose="020B0503020204020204" pitchFamily="2" charset="-122"/>
              <a:cs typeface="Lucida Sans" panose="020B0602030504020204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fld id="{B4B4029C-AF6A-4EF5-AE84-9A82CC13B442}" type="slidenum">
              <a:rPr/>
            </a:fld>
            <a:endParaRPr lang="ru-RU" sz="1400" b="0" i="0" u="none" strike="noStrike" kern="1200" cap="none">
              <a:ln>
                <a:noFill/>
              </a:ln>
              <a:latin typeface="Arial" panose="020B0604020202020204"/>
              <a:ea typeface="Microsoft YaHei" panose="020B0503020204020204" pitchFamily="2" charset="-122"/>
              <a:cs typeface="Lucida Sans" panose="020B0602030504020204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defRPr lang="ru-RU" sz="1400" kern="1200">
                <a:latin typeface="Times New Roman" panose="02020603050405020304" pitchFamily="18"/>
                <a:ea typeface="Segoe UI" panose="020B0502040204020203" pitchFamily="2"/>
                <a:cs typeface="Tahoma" panose="020B0604030504040204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defRPr lang="ru-RU" sz="1400" kern="1200">
                <a:latin typeface="Times New Roman" panose="02020603050405020304" pitchFamily="18"/>
                <a:ea typeface="Segoe UI" panose="020B0502040204020203" pitchFamily="2"/>
                <a:cs typeface="Tahoma" panose="020B0604030504040204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defRPr lang="ru-RU" sz="1400" kern="1200">
                <a:latin typeface="Times New Roman" panose="02020603050405020304" pitchFamily="18"/>
                <a:ea typeface="Segoe UI" panose="020B0502040204020203" pitchFamily="2"/>
                <a:cs typeface="Tahoma" panose="020B0604030504040204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defRPr lang="ru-RU" sz="1400" kern="1200">
                <a:latin typeface="Times New Roman" panose="02020603050405020304" pitchFamily="18"/>
                <a:ea typeface="Segoe UI" panose="020B0502040204020203" pitchFamily="2"/>
                <a:cs typeface="Tahoma" panose="020B0604030504040204" pitchFamily="2"/>
              </a:defRPr>
            </a:lvl1pPr>
          </a:lstStyle>
          <a:p>
            <a:pPr lvl="0"/>
            <a:fld id="{C222A56C-4D02-469A-A42F-776219558A0D}" type="slidenum">
              <a:rPr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marR="0" indent="-215900" hangingPunct="0"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Arial" panose="020B0604020202020204"/>
        <a:ea typeface="Microsoft YaHei" panose="020B0503020204020204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1800" lvl="0" indent="-323850" algn="l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None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defPPr>
            <a:lvl1pPr marL="431800" lvl="0" indent="-323850" algn="l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1pPr>
            <a:lvl2pPr marL="864235" lvl="1" indent="-323850" algn="l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2pPr>
            <a:lvl3pPr marL="1296035" lvl="2" indent="-288290" algn="l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3pPr>
            <a:lvl4pPr marL="1727835" lvl="3" indent="-215900" algn="l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4pPr>
            <a:lvl5pPr marL="2160270" lvl="4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5pPr>
            <a:lvl6pPr marL="2592070" lvl="5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6pPr>
            <a:lvl7pPr marL="3023870" lvl="6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7pPr>
            <a:lvl8pPr marL="3456305" lvl="7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8pPr>
            <a:lvl9pPr marL="3888105" lvl="8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1">
        <a:lnSpc>
          <a:spcPct val="100000"/>
        </a:lnSpc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anose="020B0604020202020204"/>
        </a:defRPr>
      </a:lvl1pPr>
    </p:titleStyle>
    <p:bodyStyle>
      <a:lvl1pPr algn="l" hangingPunct="1">
        <a:lnSpc>
          <a:spcPct val="100000"/>
        </a:lnSpc>
        <a:spcBef>
          <a:spcPts val="1415"/>
        </a:spcBef>
        <a:spcAft>
          <a:spcPts val="0"/>
        </a:spcAft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anose="020B060402020202020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1800" lvl="0" indent="-323850" algn="l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None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defPPr>
            <a:lvl1pPr marL="431800" lvl="0" indent="-323850" algn="l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1pPr>
            <a:lvl2pPr marL="864235" lvl="1" indent="-323850" algn="l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2pPr>
            <a:lvl3pPr marL="1296035" lvl="2" indent="-288290" algn="l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3pPr>
            <a:lvl4pPr marL="1727835" lvl="3" indent="-215900" algn="l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4pPr>
            <a:lvl5pPr marL="2160270" lvl="4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5pPr>
            <a:lvl6pPr marL="2592070" lvl="5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6pPr>
            <a:lvl7pPr marL="3023870" lvl="6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7pPr>
            <a:lvl8pPr marL="3456305" lvl="7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8pPr>
            <a:lvl9pPr marL="3888105" lvl="8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1">
        <a:lnSpc>
          <a:spcPct val="100000"/>
        </a:lnSpc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anose="020B0604020202020204"/>
        </a:defRPr>
      </a:lvl1pPr>
    </p:titleStyle>
    <p:bodyStyle>
      <a:lvl1pPr algn="l" hangingPunct="1">
        <a:lnSpc>
          <a:spcPct val="100000"/>
        </a:lnSpc>
        <a:spcBef>
          <a:spcPts val="1415"/>
        </a:spcBef>
        <a:spcAft>
          <a:spcPts val="0"/>
        </a:spcAft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anose="020B060402020202020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1800" lvl="0" indent="-323850" algn="l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None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defPPr>
            <a:lvl1pPr marL="431800" lvl="0" indent="-323850" algn="l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1pPr>
            <a:lvl2pPr marL="864235" lvl="1" indent="-323850" algn="l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2pPr>
            <a:lvl3pPr marL="1296035" lvl="2" indent="-288290" algn="l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3pPr>
            <a:lvl4pPr marL="1727835" lvl="3" indent="-215900" algn="l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4pPr>
            <a:lvl5pPr marL="2160270" lvl="4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5pPr>
            <a:lvl6pPr marL="2592070" lvl="5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6pPr>
            <a:lvl7pPr marL="3023870" lvl="6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7pPr>
            <a:lvl8pPr marL="3456305" lvl="7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8pPr>
            <a:lvl9pPr marL="3888105" lvl="8" indent="-215900" algn="l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/>
                <a:ea typeface="DejaVu Sans"/>
                <a:cs typeface="DejaVu Sans"/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1">
        <a:lnSpc>
          <a:spcPct val="100000"/>
        </a:lnSpc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anose="020B0604020202020204"/>
        </a:defRPr>
      </a:lvl1pPr>
    </p:titleStyle>
    <p:bodyStyle>
      <a:lvl1pPr algn="l" hangingPunct="1">
        <a:lnSpc>
          <a:spcPct val="100000"/>
        </a:lnSpc>
        <a:spcBef>
          <a:spcPts val="1415"/>
        </a:spcBef>
        <a:spcAft>
          <a:spcPts val="0"/>
        </a:spcAft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anose="020B060402020202020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244600" y="415925"/>
            <a:ext cx="775589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i="1">
                <a:solidFill>
                  <a:schemeClr val="tx2"/>
                </a:solidFill>
              </a:rPr>
              <a:t>Муниципальное бюджетное дошкольное образовательное учреждение №158 «Детский сад комбинированного вида»</a:t>
            </a:r>
            <a:endParaRPr lang="ru-RU" altLang="en-US" i="1">
              <a:solidFill>
                <a:schemeClr val="tx2"/>
              </a:solidFill>
            </a:endParaRPr>
          </a:p>
          <a:p>
            <a:pPr algn="ctr"/>
            <a:endParaRPr lang="ru-RU" altLang="en-US" sz="3600" i="1">
              <a:solidFill>
                <a:schemeClr val="tx2"/>
              </a:solidFill>
            </a:endParaRPr>
          </a:p>
          <a:p>
            <a:pPr algn="ctr"/>
            <a:endParaRPr lang="ru-RU" altLang="en-US" sz="3600"/>
          </a:p>
          <a:p>
            <a:pPr algn="ctr"/>
            <a:endParaRPr lang="ru-RU" altLang="en-US" sz="3600"/>
          </a:p>
          <a:p>
            <a:pPr algn="ctr"/>
            <a:r>
              <a:rPr lang="ru-RU" altLang="en-US" sz="3600" b="1" i="1">
                <a:solidFill>
                  <a:schemeClr val="tx2"/>
                </a:solidFill>
              </a:rPr>
              <a:t>Мастер-класс </a:t>
            </a:r>
            <a:endParaRPr lang="ru-RU" altLang="en-US" sz="3600" b="1" i="1">
              <a:solidFill>
                <a:schemeClr val="tx2"/>
              </a:solidFill>
            </a:endParaRPr>
          </a:p>
          <a:p>
            <a:pPr algn="ctr"/>
            <a:r>
              <a:rPr lang="ru-RU" altLang="en-US" sz="3600" b="1" i="1">
                <a:solidFill>
                  <a:schemeClr val="tx2"/>
                </a:solidFill>
              </a:rPr>
              <a:t>«Тряпичная кукла-закрутка»</a:t>
            </a:r>
            <a:endParaRPr lang="ru-RU" altLang="en-US" sz="3600" b="1" i="1">
              <a:solidFill>
                <a:schemeClr val="tx2"/>
              </a:solidFill>
            </a:endParaRPr>
          </a:p>
          <a:p>
            <a:pPr algn="ctr"/>
            <a:endParaRPr lang="ru-RU" altLang="en-US" sz="3600"/>
          </a:p>
          <a:p>
            <a:pPr algn="ctr"/>
            <a:endParaRPr lang="ru-RU" altLang="en-US" sz="3600"/>
          </a:p>
          <a:p>
            <a:pPr algn="ctr"/>
            <a:r>
              <a:rPr lang="ru-RU" altLang="en-US" sz="3600" i="1">
                <a:solidFill>
                  <a:schemeClr val="tx2"/>
                </a:solidFill>
              </a:rPr>
              <a:t>Старший воспитатель </a:t>
            </a:r>
            <a:endParaRPr lang="ru-RU" altLang="en-US" sz="3600" i="1">
              <a:solidFill>
                <a:schemeClr val="tx2"/>
              </a:solidFill>
            </a:endParaRPr>
          </a:p>
          <a:p>
            <a:pPr algn="ctr"/>
            <a:r>
              <a:rPr lang="ru-RU" altLang="en-US" sz="3600" i="1">
                <a:solidFill>
                  <a:schemeClr val="tx2"/>
                </a:solidFill>
              </a:rPr>
              <a:t>Слекишина Алена Сергеевна</a:t>
            </a:r>
            <a:endParaRPr lang="ru-RU" altLang="en-US" sz="3600" i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568" y="394970"/>
            <a:ext cx="79208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Тряпичная кукла - закрутка - это традиционная русская кукла-оберег, сделанная из ткани и ниток.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en-US" alt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rcRect t="37195" r="23629" b="18967"/>
          <a:stretch>
            <a:fillRect/>
          </a:stretch>
        </p:blipFill>
        <p:spPr>
          <a:xfrm>
            <a:off x="3239770" y="2627630"/>
            <a:ext cx="4529455" cy="3788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98450" y="323215"/>
            <a:ext cx="54394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С давних времен все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девочки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люб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или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играть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куклы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.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куклой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играли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царских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дворцах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крестьянских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избах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. 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Важную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роль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отводили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тряпичной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кукле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–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она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была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символом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продолжения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рода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игры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куклы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особенно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поощрялись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. </a:t>
            </a:r>
            <a:endParaRPr lang="en-US" altLang="ru-RU" sz="2000" dirty="0">
              <a:solidFill>
                <a:srgbClr val="002060"/>
              </a:solidFill>
              <a:sym typeface="+mn-ea"/>
            </a:endParaRPr>
          </a:p>
          <a:p>
            <a:pPr algn="l"/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Тряпичная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кукла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старину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играла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большую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роль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: </a:t>
            </a:r>
            <a:endParaRPr lang="en-US" altLang="ru-RU" sz="2000" dirty="0">
              <a:solidFill>
                <a:srgbClr val="002060"/>
              </a:solidFill>
              <a:sym typeface="+mn-ea"/>
            </a:endParaRPr>
          </a:p>
          <a:p>
            <a:pPr algn="l"/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-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она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была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участницей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многих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праздников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обрядов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;</a:t>
            </a:r>
            <a:endParaRPr lang="en-US" altLang="ru-RU" sz="2000" dirty="0">
              <a:solidFill>
                <a:srgbClr val="002060"/>
              </a:solidFill>
            </a:endParaRPr>
          </a:p>
          <a:p>
            <a:pPr algn="l"/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-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являлась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символом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счастья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добра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благополучия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продолжения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рода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;</a:t>
            </a:r>
            <a:endParaRPr lang="en-US" altLang="ru-RU" sz="2000" dirty="0">
              <a:solidFill>
                <a:srgbClr val="002060"/>
              </a:solidFill>
              <a:sym typeface="+mn-ea"/>
            </a:endParaRPr>
          </a:p>
          <a:p>
            <a:pPr algn="l"/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-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была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оберегом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;</a:t>
            </a:r>
            <a:endParaRPr lang="en-US" altLang="ru-RU" sz="2000" dirty="0">
              <a:solidFill>
                <a:srgbClr val="002060"/>
              </a:solidFill>
              <a:sym typeface="+mn-ea"/>
            </a:endParaRPr>
          </a:p>
          <a:p>
            <a:pPr algn="l"/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-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игре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ребенок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приобщался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культуре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своего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народа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. </a:t>
            </a:r>
            <a:endParaRPr lang="en-US" altLang="ru-RU" sz="2000" dirty="0">
              <a:solidFill>
                <a:srgbClr val="002060"/>
              </a:solidFill>
              <a:sym typeface="+mn-ea"/>
            </a:endParaRPr>
          </a:p>
          <a:p>
            <a:pPr algn="l"/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нем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формировались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черты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матери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хранительницы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очага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мастерицы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;-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самодельная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кукла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дает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большие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возможности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для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творческой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самореализации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развития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личности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ребенка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развития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sym typeface="+mn-ea"/>
              </a:rPr>
              <a:t>фантазии</a:t>
            </a:r>
            <a:r>
              <a:rPr lang="en-US" altLang="ru-RU" sz="2000" dirty="0">
                <a:solidFill>
                  <a:srgbClr val="002060"/>
                </a:solidFill>
                <a:sym typeface="+mn-ea"/>
              </a:rPr>
              <a:t>. </a:t>
            </a:r>
            <a:endParaRPr lang="ru-RU" altLang="en-US" sz="2000"/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rcRect t="20221" r="27420" b="6362"/>
          <a:stretch>
            <a:fillRect/>
          </a:stretch>
        </p:blipFill>
        <p:spPr>
          <a:xfrm>
            <a:off x="5832475" y="611505"/>
            <a:ext cx="3975735" cy="556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55" y="179070"/>
            <a:ext cx="95459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Материалы</a:t>
            </a:r>
            <a:r>
              <a:rPr lang="ru-RU" altLang="en-US" sz="2400" b="1" dirty="0"/>
              <a:t>:</a:t>
            </a:r>
            <a:endParaRPr lang="ru-RU" altLang="en-US" sz="2400" b="1" dirty="0"/>
          </a:p>
          <a:p>
            <a:r>
              <a:rPr lang="ru-RU" altLang="en-US" sz="2400" b="1" dirty="0"/>
              <a:t>- 1 квадрат картона (15*15) для туловища;</a:t>
            </a:r>
            <a:endParaRPr lang="ru-RU" altLang="en-US" sz="2400" b="1" dirty="0"/>
          </a:p>
          <a:p>
            <a:r>
              <a:rPr lang="en-US" altLang="ru-RU" sz="2400" b="1" dirty="0"/>
              <a:t>- </a:t>
            </a:r>
            <a:r>
              <a:rPr lang="ru-RU" altLang="en-US" sz="2400" b="1" dirty="0"/>
              <a:t>1</a:t>
            </a:r>
            <a:r>
              <a:rPr lang="en-US" altLang="ru-RU" sz="2400" b="1" dirty="0"/>
              <a:t> </a:t>
            </a:r>
            <a:r>
              <a:rPr lang="en-US" altLang="en-US" sz="2400" b="1" dirty="0"/>
              <a:t>квадрат</a:t>
            </a:r>
            <a:r>
              <a:rPr lang="ru-RU" altLang="en-US" sz="2400" b="1" dirty="0"/>
              <a:t> белой</a:t>
            </a:r>
            <a:r>
              <a:rPr lang="en-US" altLang="ru-RU" sz="2400" b="1" dirty="0"/>
              <a:t> </a:t>
            </a:r>
            <a:r>
              <a:rPr lang="en-US" altLang="en-US" sz="2400" b="1" dirty="0"/>
              <a:t>ткани</a:t>
            </a:r>
            <a:r>
              <a:rPr lang="en-US" altLang="ru-RU" sz="2400" b="1" dirty="0"/>
              <a:t> (20</a:t>
            </a:r>
            <a:r>
              <a:rPr lang="en-US" altLang="en-US" sz="2400" b="1" dirty="0"/>
              <a:t>х</a:t>
            </a:r>
            <a:r>
              <a:rPr lang="en-US" altLang="ru-RU" sz="2400" b="1" dirty="0"/>
              <a:t>20) </a:t>
            </a:r>
            <a:r>
              <a:rPr lang="en-US" altLang="en-US" sz="2400" b="1" dirty="0"/>
              <a:t>для</a:t>
            </a:r>
            <a:r>
              <a:rPr lang="en-US" altLang="ru-RU" sz="2400" b="1" dirty="0"/>
              <a:t> </a:t>
            </a:r>
            <a:r>
              <a:rPr lang="en-US" altLang="en-US" sz="2400" b="1" dirty="0"/>
              <a:t>туловища</a:t>
            </a:r>
            <a:r>
              <a:rPr lang="en-US" altLang="ru-RU" sz="2400" b="1" dirty="0"/>
              <a:t>;   </a:t>
            </a:r>
            <a:endParaRPr lang="en-US" altLang="ru-RU" sz="2400" b="1" dirty="0"/>
          </a:p>
          <a:p>
            <a:r>
              <a:rPr lang="en-US" altLang="ru-RU" sz="2400" b="1" dirty="0"/>
              <a:t>- </a:t>
            </a:r>
            <a:r>
              <a:rPr lang="en-US" altLang="en-US" sz="2400" b="1" dirty="0"/>
              <a:t>один</a:t>
            </a:r>
            <a:r>
              <a:rPr lang="en-US" altLang="ru-RU" sz="2400" b="1" dirty="0"/>
              <a:t> </a:t>
            </a:r>
            <a:r>
              <a:rPr lang="en-US" altLang="en-US" sz="2400" b="1" dirty="0"/>
              <a:t>квадрат</a:t>
            </a:r>
            <a:r>
              <a:rPr lang="en-US" altLang="ru-RU" sz="2400" b="1" dirty="0"/>
              <a:t> (</a:t>
            </a:r>
            <a:r>
              <a:rPr lang="ru-RU" altLang="en-US" sz="2400" b="1" dirty="0"/>
              <a:t>10*10</a:t>
            </a:r>
            <a:r>
              <a:rPr lang="en-US" altLang="ru-RU" sz="2400" b="1" dirty="0"/>
              <a:t>) </a:t>
            </a:r>
            <a:r>
              <a:rPr lang="ru-RU" altLang="en-US" sz="2400" b="1" dirty="0"/>
              <a:t>для подьюбника (желательно белой ткани);</a:t>
            </a:r>
            <a:endParaRPr lang="ru-RU" altLang="en-US" sz="2400" b="1" dirty="0"/>
          </a:p>
          <a:p>
            <a:r>
              <a:rPr lang="ru-RU" altLang="en-US" sz="2400" b="1" dirty="0"/>
              <a:t>- один квадрат цветной ткани для юбки (10*10)</a:t>
            </a:r>
            <a:r>
              <a:rPr lang="en-US" altLang="ru-RU" sz="2400" b="1" dirty="0"/>
              <a:t>;</a:t>
            </a:r>
            <a:endParaRPr lang="en-US" altLang="ru-RU" sz="2400" b="1" dirty="0"/>
          </a:p>
          <a:p>
            <a:r>
              <a:rPr lang="ru-RU" altLang="en-US" sz="2400" b="1" dirty="0"/>
              <a:t>- один квадрат для платка 20*20 (желательно однотонную ткань);</a:t>
            </a:r>
            <a:endParaRPr lang="ru-RU" altLang="en-US" sz="2400" b="1" dirty="0"/>
          </a:p>
          <a:p>
            <a:r>
              <a:rPr lang="ru-RU" altLang="en-US" sz="2400" b="1" dirty="0"/>
              <a:t>- нитки по цвету;</a:t>
            </a:r>
            <a:endParaRPr lang="ru-RU" altLang="en-US" sz="2400" b="1" dirty="0"/>
          </a:p>
          <a:p>
            <a:r>
              <a:rPr lang="ru-RU" altLang="en-US" sz="2400" b="1" dirty="0"/>
              <a:t>- кусочки рюшей или тесьма для оформления;</a:t>
            </a:r>
            <a:endParaRPr lang="en-US" altLang="ru-RU" sz="2400" b="1" dirty="0"/>
          </a:p>
          <a:p>
            <a:r>
              <a:rPr lang="en-US" altLang="ru-RU" sz="2400" b="1" dirty="0"/>
              <a:t>-  </a:t>
            </a:r>
            <a:r>
              <a:rPr lang="en-US" altLang="en-US" sz="2400" b="1" dirty="0"/>
              <a:t>вата</a:t>
            </a:r>
            <a:r>
              <a:rPr lang="en-US" altLang="ru-RU" sz="2400" b="1" dirty="0"/>
              <a:t> </a:t>
            </a:r>
            <a:r>
              <a:rPr lang="en-US" altLang="en-US" sz="2400" b="1" dirty="0"/>
              <a:t>для</a:t>
            </a:r>
            <a:r>
              <a:rPr lang="en-US" altLang="ru-RU" sz="2400" b="1" dirty="0"/>
              <a:t> </a:t>
            </a:r>
            <a:r>
              <a:rPr lang="en-US" altLang="en-US" sz="2400" b="1" dirty="0"/>
              <a:t>объема</a:t>
            </a:r>
            <a:r>
              <a:rPr lang="ru-RU" altLang="en-US" sz="2400" b="1" dirty="0"/>
              <a:t>.</a:t>
            </a:r>
            <a:endParaRPr lang="ru-RU" altLang="en-US" sz="2400" b="1" dirty="0"/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rcRect b="37887"/>
          <a:stretch>
            <a:fillRect/>
          </a:stretch>
        </p:blipFill>
        <p:spPr>
          <a:xfrm>
            <a:off x="2348865" y="3682365"/>
            <a:ext cx="575056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9455" y="611505"/>
            <a:ext cx="3785870" cy="468249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25780" y="5487035"/>
            <a:ext cx="4658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Шаг 1: скрутите картон в труботку, сверху обтяните тканью и зафиксируйте нитью на концах и в середине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400040" y="5579745"/>
            <a:ext cx="46583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Шаг 2: квадрат из однотонной ткани 20*20 сверните пополам в трейгольник и «наденьте» платок на изделие, зафиксируйте нитью</a:t>
            </a:r>
            <a:endParaRPr lang="ru-RU" altLang="en-US"/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285" y="611505"/>
            <a:ext cx="3843020" cy="4557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1943735" y="179070"/>
            <a:ext cx="3289935" cy="433895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59410" y="5868035"/>
            <a:ext cx="465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Шаг 3: украсьте верх платка рюшами или тесьмой</a:t>
            </a:r>
            <a:endParaRPr lang="ru-RU" altLang="en-US"/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rcRect t="19304" b="31475"/>
          <a:stretch>
            <a:fillRect/>
          </a:stretch>
        </p:blipFill>
        <p:spPr>
          <a:xfrm>
            <a:off x="287655" y="1907540"/>
            <a:ext cx="2649220" cy="367220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  <a:srcRect l="-11640" t="37750" r="37718" b="5642"/>
          <a:stretch>
            <a:fillRect/>
          </a:stretch>
        </p:blipFill>
        <p:spPr>
          <a:xfrm>
            <a:off x="7705090" y="251460"/>
            <a:ext cx="2447925" cy="215963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855" y="2051685"/>
            <a:ext cx="1920875" cy="196024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5328920" y="6011545"/>
            <a:ext cx="4658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ym typeface="+mn-ea"/>
              </a:rPr>
              <a:t>Шаг 4: из белого материала сшейте подьюбник (сшиваем концы), из цветного юбку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503555" y="4841875"/>
            <a:ext cx="465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Шаг 5: оденьте подьюбник, сверху юбку и закрепите нитью</a:t>
            </a:r>
            <a:endParaRPr lang="ru-RU" altLang="en-US"/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431800" y="179070"/>
            <a:ext cx="3860165" cy="463169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112385" y="4920615"/>
            <a:ext cx="4658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Шаг 6: прямоугольную ткань 20*20 сверните напопола в форме треугольника, повяжите на голову кукле платок. Кукла готова.</a:t>
            </a:r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5832475" y="0"/>
            <a:ext cx="3406140" cy="472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504190" y="2051685"/>
            <a:ext cx="3789045" cy="1884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4400">
                <a:solidFill>
                  <a:schemeClr val="tx2"/>
                </a:solidFill>
              </a:rPr>
              <a:t>«Кто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в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куклы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не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играет</a:t>
            </a:r>
            <a:r>
              <a:rPr lang="en-US" altLang="ru-RU" sz="4400">
                <a:solidFill>
                  <a:schemeClr val="tx2"/>
                </a:solidFill>
              </a:rPr>
              <a:t>, </a:t>
            </a:r>
            <a:r>
              <a:rPr lang="en-US" altLang="en-US" sz="4400">
                <a:solidFill>
                  <a:schemeClr val="tx2"/>
                </a:solidFill>
              </a:rPr>
              <a:t>тот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счастья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не</a:t>
            </a:r>
            <a:r>
              <a:rPr lang="en-US" altLang="ru-RU" sz="4400">
                <a:solidFill>
                  <a:schemeClr val="tx2"/>
                </a:solidFill>
              </a:rPr>
              <a:t> </a:t>
            </a:r>
            <a:r>
              <a:rPr lang="en-US" altLang="en-US" sz="4400">
                <a:solidFill>
                  <a:schemeClr val="tx2"/>
                </a:solidFill>
              </a:rPr>
              <a:t>знает»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rcRect r="21940" b="2804"/>
          <a:stretch>
            <a:fillRect/>
          </a:stretch>
        </p:blipFill>
        <p:spPr>
          <a:xfrm>
            <a:off x="5400040" y="251460"/>
            <a:ext cx="4032885" cy="691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ank Slid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Application>WPS Presentation</Application>
  <PresentationFormat>Произвольный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SimSun</vt:lpstr>
      <vt:lpstr>Wingdings</vt:lpstr>
      <vt:lpstr>StarSymbol</vt:lpstr>
      <vt:lpstr>Segoe Print</vt:lpstr>
      <vt:lpstr>Arial</vt:lpstr>
      <vt:lpstr>DejaVu Sans</vt:lpstr>
      <vt:lpstr>Calibri</vt:lpstr>
      <vt:lpstr>Times New Roman</vt:lpstr>
      <vt:lpstr>Segoe UI</vt:lpstr>
      <vt:lpstr>Tahoma</vt:lpstr>
      <vt:lpstr>Microsoft YaHei</vt:lpstr>
      <vt:lpstr>Lucida Sans</vt:lpstr>
      <vt:lpstr>Arial Unicode MS</vt:lpstr>
      <vt:lpstr>Blank Slide</vt:lpstr>
      <vt:lpstr>Обычный</vt:lpstr>
      <vt:lpstr>Обычный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воспитатели 158</dc:creator>
  <cp:lastModifiedBy>vesny</cp:lastModifiedBy>
  <cp:revision>69</cp:revision>
  <cp:lastPrinted>2021-12-02T04:59:00Z</cp:lastPrinted>
  <dcterms:created xsi:type="dcterms:W3CDTF">2021-11-30T18:12:00Z</dcterms:created>
  <dcterms:modified xsi:type="dcterms:W3CDTF">2025-12-22T08:26:55Z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20</vt:r8>
  </property>
  <property fmtid="{D5CDD505-2E9C-101B-9397-08002B2CF9AE}" pid="12" name="ICV">
    <vt:lpwstr>442A15FA8C934AE4A9984BD951B1E2D6_12</vt:lpwstr>
  </property>
  <property fmtid="{D5CDD505-2E9C-101B-9397-08002B2CF9AE}" pid="13" name="KSOProductBuildVer">
    <vt:lpwstr>1049-12.2.0.23196</vt:lpwstr>
  </property>
</Properties>
</file>