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392c881f-297e-49ce-aba9-b7ea1ce6f8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76250" y="1924049"/>
            <a:ext cx="11620500" cy="28194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ctr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3900">
                <a:solidFill>
                  <a:srgbClr val="000000"/>
                </a:solidFill>
                <a:latin typeface="Arial"/>
              </a:rPr>
              <a:t>Мониторинг качества знаний учащихся на уроках алгебры 7 класса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153275" y="5095875"/>
            <a:ext cx="4752975" cy="990599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392c881f-297e-49ce-aba9-b7ea1ce6f8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85750" y="381000"/>
            <a:ext cx="11620500" cy="1143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2700">
                <a:solidFill>
                  <a:srgbClr val="000000"/>
                </a:solidFill>
                <a:latin typeface="Arial"/>
              </a:rPr>
              <a:t>Алгоритм составления тестовых заданий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85750" y="1743075"/>
            <a:ext cx="11620500" cy="2095499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350">
                <a:solidFill>
                  <a:srgbClr val="000000"/>
                </a:solidFill>
                <a:latin typeface="Arial"/>
              </a:rPr>
              <a:t>Алгоритм включает: определение целей тестирования, выбор вида контроля, подбор содержания, формулировку заданий, определение критериев оценки. Необходимо проверять умение применять знания, анализировать, сравнивать, строить графики и схемы. Важно обеспечить объективность и индивидуализацию проверки.</a:t>
            </a:r>
          </a:p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350">
                <a:solidFill>
                  <a:srgbClr val="000000"/>
                </a:solidFill>
                <a:latin typeface="Arial"/>
              </a:rPr>
              <a:t>Использование разнообразных типов заданий помогает оценить разные аспекты подготовки учащихся.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19875" y="4190999"/>
            <a:ext cx="5286375" cy="268605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2700" i="1">
                <a:latin typeface="Arial"/>
              </a:rPr>
              <a:t>-Четкий алгоритм позволяет создавать эффективные и объективные тестовые задания.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392c881f-297e-49ce-aba9-b7ea1ce6f8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85750" y="381000"/>
            <a:ext cx="11620500" cy="1143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2700">
                <a:solidFill>
                  <a:srgbClr val="000000"/>
                </a:solidFill>
                <a:latin typeface="Arial"/>
              </a:rPr>
              <a:t>Общие сведения о работе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85750" y="1743075"/>
            <a:ext cx="11620500" cy="2095499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350">
                <a:solidFill>
                  <a:srgbClr val="000000"/>
                </a:solidFill>
                <a:latin typeface="Arial"/>
              </a:rPr>
              <a:t>Данная презентация посвящена выпускной работе Никифорова Кирилла Алексеевича, обучающегося по программе переподготовки «Педагогика, психология и методика преподавания школьных дисциплин: математика». Работа выполнена в Институте развития образования Кузбасса и посвящена мониторингу качества знаний учащихся на уроках алгебры 7 класса. Исследование одобрено к защите в 2025 году под руководством Онасенко Галины Александровны, старшего преподавателя.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619875" y="4190999"/>
            <a:ext cx="5286375" cy="268605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2700" i="1">
                <a:latin typeface="Arial"/>
              </a:rPr>
              <a:t>-Работа направлена на совершенствование контроля знаний по алгебре в 7 классе.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392c881f-297e-49ce-aba9-b7ea1ce6f8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85750" y="381000"/>
            <a:ext cx="11620500" cy="1143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3000">
                <a:solidFill>
                  <a:srgbClr val="000000"/>
                </a:solidFill>
                <a:latin typeface="Arial"/>
              </a:rPr>
              <a:t>Введение и цель исследования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85750" y="1866899"/>
            <a:ext cx="5895975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650">
                <a:solidFill>
                  <a:srgbClr val="000000"/>
                </a:solidFill>
                <a:latin typeface="Arial"/>
              </a:rPr>
              <a:t>Цель исследования — выявить наиболее эффективные формы, методы, средства и технологии контроля знаний учащихся на современном этапе и разработать методические рекомендации по их применению. Объект исследования — процесс организации контроля знаний, а предмет — формы, методы и технологии контроля знаний учащихся.</a:t>
            </a:r>
          </a:p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650">
                <a:solidFill>
                  <a:srgbClr val="000000"/>
                </a:solidFill>
                <a:latin typeface="Arial"/>
              </a:rPr>
              <a:t>Гипотеза: правильное планирование методики преподавания и использование прикладных заданий способствует лучшему усвоению материала.</a:t>
            </a:r>
          </a:p>
        </p:txBody>
      </p:sp>
      <p:pic>
        <p:nvPicPr>
          <p:cNvPr id="5" name="Picture 4" descr="ab63a1b2-fac9-4c8b-afec-b19487e7e06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4175" y="1866899"/>
            <a:ext cx="5048250" cy="31908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392c881f-297e-49ce-aba9-b7ea1ce6f8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85750" y="381000"/>
            <a:ext cx="11620500" cy="1143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3000">
                <a:solidFill>
                  <a:srgbClr val="000000"/>
                </a:solidFill>
                <a:latin typeface="Arial"/>
              </a:rPr>
              <a:t>Задачи и методы исследования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715000" y="1866899"/>
            <a:ext cx="6191250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950">
                <a:solidFill>
                  <a:srgbClr val="000000"/>
                </a:solidFill>
                <a:latin typeface="Arial"/>
              </a:rPr>
              <a:t>Основные задачи: изучить теорию и практику контроля знаний, выявить современные подходы, рассмотреть теоретические понятия, проанализировать требования к контролю, определить особенности контроля на современном этапе, выявить эффективные методы и разработать рекомендации. Использованы теоретический анализ литературы и эксперимент по формированию прикладных знаний у учеников 7 класса.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9550" y="1866899"/>
            <a:ext cx="4943475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2700" i="1">
                <a:solidFill>
                  <a:srgbClr val="000000"/>
                </a:solidFill>
                <a:latin typeface="Arial"/>
              </a:rPr>
              <a:t>! Комплексный подход обеспечивает всестороннее рассмотрение проблемы контроля знаний.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392c881f-297e-49ce-aba9-b7ea1ce6f8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85750" y="381000"/>
            <a:ext cx="11620500" cy="1143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3000">
                <a:solidFill>
                  <a:srgbClr val="000000"/>
                </a:solidFill>
                <a:latin typeface="Arial"/>
              </a:rPr>
              <a:t>Теоретическая и практическая значимость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715000" y="1866899"/>
            <a:ext cx="6191250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800">
                <a:solidFill>
                  <a:srgbClr val="000000"/>
                </a:solidFill>
                <a:latin typeface="Arial"/>
              </a:rPr>
              <a:t>Теоретическая значимость — возможность применения выводов в дальнейших исследованиях. Практическая — использование разработанных материалов для контроля знаний в курсе математики, что способствует своевременному выявлению проблем и повышению качества усвоения материала. Материалы могут быть полезны и начинающим педагогам.</a:t>
            </a:r>
          </a:p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800">
                <a:solidFill>
                  <a:srgbClr val="000000"/>
                </a:solidFill>
                <a:latin typeface="Arial"/>
              </a:rPr>
              <a:t>Результаты исследования могут быть внедрены в учебный процесс других школ и классов.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9550" y="1866899"/>
            <a:ext cx="4943475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2700" i="1">
                <a:solidFill>
                  <a:srgbClr val="000000"/>
                </a:solidFill>
                <a:latin typeface="Arial"/>
              </a:rPr>
              <a:t>! Разработки могут применяться другими учителями для повышения качества обучения.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392c881f-297e-49ce-aba9-b7ea1ce6f8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85750" y="381000"/>
            <a:ext cx="11620500" cy="1143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3000">
                <a:solidFill>
                  <a:srgbClr val="000000"/>
                </a:solidFill>
                <a:latin typeface="Arial"/>
              </a:rPr>
              <a:t>Нормативно-правовая база контроля знаний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010275" y="1866899"/>
            <a:ext cx="5895975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800">
                <a:solidFill>
                  <a:srgbClr val="000000"/>
                </a:solidFill>
                <a:latin typeface="Arial"/>
              </a:rPr>
              <a:t>Контроль знаний учащихся регулируется рядом нормативных документов: Конституция РФ, ФЗ-273 «Об образовании», ФЗ №124-ФЗ «Об основных гарантиях прав ребенка», ФЗ №436-ФЗ «О защите детей от информации», Трудовой кодекс, ФГОС. Соблюдение этих требований обязательно для всех образовательных организаций и педагогов.</a:t>
            </a:r>
          </a:p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800">
                <a:solidFill>
                  <a:srgbClr val="000000"/>
                </a:solidFill>
                <a:latin typeface="Arial"/>
              </a:rPr>
              <a:t>Федеральные законы защищают права учащихся и обеспечивают качество образовательного процесса.</a:t>
            </a:r>
          </a:p>
        </p:txBody>
      </p:sp>
      <p:pic>
        <p:nvPicPr>
          <p:cNvPr id="5" name="Picture 4" descr="327c55e1-952f-4a66-a171-0afde4ffd46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1866899"/>
            <a:ext cx="5048250" cy="31337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392c881f-297e-49ce-aba9-b7ea1ce6f8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85750" y="381000"/>
            <a:ext cx="11620500" cy="1143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3000">
                <a:solidFill>
                  <a:srgbClr val="000000"/>
                </a:solidFill>
                <a:latin typeface="Arial"/>
              </a:rPr>
              <a:t>Цели, задачи и функции контроля знаний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715000" y="1866899"/>
            <a:ext cx="6191250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950">
                <a:solidFill>
                  <a:srgbClr val="000000"/>
                </a:solidFill>
                <a:latin typeface="Arial"/>
              </a:rPr>
              <a:t>Контроль знаний по математике позволяет определить качество усвоения материала, уровень владения знаниями, умениями и навыками, а также умение решать практические задачи. Для учителя это инструмент коррекции, для ученика — способ систематизации и оценки своих знаний.</a:t>
            </a:r>
          </a:p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950">
                <a:solidFill>
                  <a:srgbClr val="000000"/>
                </a:solidFill>
                <a:latin typeface="Arial"/>
              </a:rPr>
              <a:t>Все методы обучения предполагают обязательную проверку знаний и коррекцию деятельности.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9550" y="1866899"/>
            <a:ext cx="4943475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2700" i="1">
                <a:solidFill>
                  <a:srgbClr val="000000"/>
                </a:solidFill>
                <a:latin typeface="Arial"/>
              </a:rPr>
              <a:t>! Контроль знаний способствует объективной оценке и развитию мотивации учащихся.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392c881f-297e-49ce-aba9-b7ea1ce6f8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85750" y="381000"/>
            <a:ext cx="11620500" cy="1143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3000">
                <a:solidFill>
                  <a:srgbClr val="000000"/>
                </a:solidFill>
                <a:latin typeface="Arial"/>
              </a:rPr>
              <a:t>Традиционные и инновационные методы контроля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715000" y="1866899"/>
            <a:ext cx="6191250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800">
                <a:solidFill>
                  <a:srgbClr val="000000"/>
                </a:solidFill>
                <a:latin typeface="Arial"/>
              </a:rPr>
              <a:t>К традиционным методам контроля относятся: устный и письменный опрос, диктант, зачет, самостоятельная и контрольная работа, тесты. Среди инновационных методов — кейс-измерители, проекты, портфолио, катанотесты, контекстные задачи. Новые методы позволяют учитывать индивидуальные особенности и повышать мотивацию.</a:t>
            </a:r>
          </a:p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800">
                <a:solidFill>
                  <a:srgbClr val="000000"/>
                </a:solidFill>
                <a:latin typeface="Arial"/>
              </a:rPr>
              <a:t>ЕГЭ и ГИА стали частью системы контроля знаний, обеспечивающей объективность оценки.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9550" y="1866899"/>
            <a:ext cx="4943475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2700" i="1">
                <a:solidFill>
                  <a:srgbClr val="000000"/>
                </a:solidFill>
                <a:latin typeface="Arial"/>
              </a:rPr>
              <a:t>! Сочетание традиционных и инновационных методов повышает эффективность контроля.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noFill/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392c881f-297e-49ce-aba9-b7ea1ce6f81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85750" y="381000"/>
            <a:ext cx="11620500" cy="1143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3000">
                <a:solidFill>
                  <a:srgbClr val="000000"/>
                </a:solidFill>
                <a:latin typeface="Arial"/>
              </a:rPr>
              <a:t>Виды и формы контроля на уроках математики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85750" y="1866899"/>
            <a:ext cx="5895975" cy="4572000"/>
          </a:xfrm>
          <a:prstGeom prst="roundRect">
            <a:avLst>
              <a:gd name="adj" fmla="val 0"/>
            </a:avLst>
          </a:prstGeom>
          <a:solidFill>
            <a:srgbClr val="FFFFFF">
              <a:alpha val="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lIns="95250" rIns="95250" tIns="95250" bIns="95250"/>
          <a:lstStyle/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800">
                <a:solidFill>
                  <a:srgbClr val="000000"/>
                </a:solidFill>
                <a:latin typeface="Arial"/>
              </a:rPr>
              <a:t>Существует четыре основных вида контроля: предварительный, текущий, промежуточный и итоговый. Формы контроля делятся по функциям (массовая, фронтальная, индивидуальная) и по видам деятельности (урочные, внеурочные, традиционные и нетрадиционные формы).</a:t>
            </a:r>
          </a:p>
          <a:p>
            <a:pPr algn="l">
              <a:lnSpc>
                <a:spcPct val="122000"/>
              </a:lnSpc>
              <a:spcAft>
                <a:spcPts val="1200"/>
              </a:spcAft>
              <a:defRPr sz="1200">
                <a:solidFill>
                  <a:srgbClr val="212529"/>
                </a:solidFill>
              </a:defRPr>
            </a:pPr>
            <a:r>
              <a:rPr sz="1800">
                <a:solidFill>
                  <a:srgbClr val="000000"/>
                </a:solidFill>
                <a:latin typeface="Arial"/>
              </a:rPr>
              <a:t>Внеурочные формы, такие как проекты и круглые столы, способствуют развитию творческого мышления.</a:t>
            </a:r>
          </a:p>
        </p:txBody>
      </p:sp>
      <p:pic>
        <p:nvPicPr>
          <p:cNvPr id="5" name="Picture 4" descr="d1287f99-cc2d-49cb-8a18-a9808c6ae23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4175" y="1866899"/>
            <a:ext cx="5048250" cy="1752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