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Open Sans" panose="020B0606030504020204" pitchFamily="34" charset="0"/>
      <p:regular r:id="rId13"/>
      <p:bold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/>
    <p:restoredTop sz="94610"/>
  </p:normalViewPr>
  <p:slideViewPr>
    <p:cSldViewPr snapToGrid="0" snapToObjects="1">
      <p:cViewPr varScale="1">
        <p:scale>
          <a:sx n="75" d="100"/>
          <a:sy n="75" d="100"/>
        </p:scale>
        <p:origin x="264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23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486400" cy="8229600"/>
          </a:xfrm>
          <a:prstGeom prst="rect">
            <a:avLst/>
          </a:prstGeom>
          <a:solidFill>
            <a:srgbClr val="DFDFE0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121920" y="121920"/>
            <a:ext cx="1203127" cy="152400"/>
          </a:xfrm>
          <a:prstGeom prst="roundRect">
            <a:avLst>
              <a:gd name="adj" fmla="val 36000"/>
            </a:avLst>
          </a:prstGeom>
          <a:solidFill>
            <a:srgbClr val="FEE2E2"/>
          </a:solidFill>
          <a:ln/>
        </p:spPr>
      </p:sp>
      <p:sp>
        <p:nvSpPr>
          <p:cNvPr id="6" name="Text 2"/>
          <p:cNvSpPr/>
          <p:nvPr/>
        </p:nvSpPr>
        <p:spPr>
          <a:xfrm>
            <a:off x="182880" y="141327"/>
            <a:ext cx="1081207" cy="1134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50"/>
              </a:lnSpc>
              <a:buNone/>
            </a:pPr>
            <a:r>
              <a:rPr lang="en-US" sz="700" dirty="0">
                <a:solidFill>
                  <a:srgbClr val="991B1B"/>
                </a:solidFill>
                <a:latin typeface="PPMori, sans-serif Medium" pitchFamily="34" charset="0"/>
                <a:ea typeface="PPMori, sans-serif Medium" pitchFamily="34" charset="-122"/>
                <a:cs typeface="PPMori, sans-serif Medium" pitchFamily="34" charset="-120"/>
              </a:rPr>
              <a:t> Error uploading image.</a:t>
            </a:r>
            <a:endParaRPr lang="en-US" sz="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" y="141327"/>
            <a:ext cx="91440" cy="9144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505477" y="1945958"/>
            <a:ext cx="7556421" cy="354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Экспериментирование с детьми младшего дошкольного возраста</a:t>
            </a:r>
            <a:endParaRPr lang="en-US" sz="4000" dirty="0"/>
          </a:p>
        </p:txBody>
      </p:sp>
      <p:sp>
        <p:nvSpPr>
          <p:cNvPr id="9" name="Text 4"/>
          <p:cNvSpPr/>
          <p:nvPr/>
        </p:nvSpPr>
        <p:spPr>
          <a:xfrm>
            <a:off x="6505477" y="5830133"/>
            <a:ext cx="755642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Воспитатель: Кузьменко Анна Викторовна</a:t>
            </a:r>
            <a:endParaRPr lang="en-US" sz="2200" dirty="0"/>
          </a:p>
        </p:txBody>
      </p:sp>
      <p:pic>
        <p:nvPicPr>
          <p:cNvPr id="11" name="Рисунок 10" descr="Изображение выглядит как Человеческое лицо, одежда, человек, ребенок, начинающий ходи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3EAFC75-1B05-A266-8332-24FE04A8F9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61722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1257062"/>
            <a:ext cx="7556421" cy="1700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Экспериментируйте вместе — открывайте мир с радостью!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6280190" y="3298150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Простые и увлекательные опыты — это ключ к развитию любознательности, логики и творческого мышления у детей. Сделайте каждый эксперимент маленьким открытием, полным радости и новых знаний.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5004911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Ваша поддержка и участие — главный стимул для малыша. Начните сегодня, и мир науки станет ближе и понятнее для вашего ребёнка!</a:t>
            </a:r>
            <a:endParaRPr lang="en-US" sz="1750" dirty="0"/>
          </a:p>
        </p:txBody>
      </p:sp>
      <p:pic>
        <p:nvPicPr>
          <p:cNvPr id="9" name="Рисунок 8" descr="Изображение выглядит как человек, одежда, в помещении, Человеческое лиц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CF5B231-2205-99ED-2CA3-1272650FC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0" y="-39511"/>
            <a:ext cx="6201833" cy="82691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64181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Почему эксперименты важны для малышей?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935367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Маленькие дети — настоящие исследователи, они ежедневно открывают для себя мир через прикосновения, звуки и эксперименты. Организованные опыты и эксперименты помогают им в этом увлекательном путешествии.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822127" y="3905012"/>
            <a:ext cx="510183" cy="589598"/>
          </a:xfrm>
          <a:prstGeom prst="roundRect">
            <a:avLst>
              <a:gd name="adj" fmla="val 10754"/>
            </a:avLst>
          </a:prstGeom>
          <a:solidFill>
            <a:srgbClr val="DFDFE0"/>
          </a:solidFill>
          <a:ln/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74" y="4086582"/>
            <a:ext cx="283488" cy="22681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644253" y="3916323"/>
            <a:ext cx="537698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Развитие любознательности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644253" y="4406741"/>
            <a:ext cx="552914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Стимулируют естественное желание познавать окружающий мир, задавать вопросы и искать ответы.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85221" y="3905012"/>
            <a:ext cx="510183" cy="589598"/>
          </a:xfrm>
          <a:prstGeom prst="roundRect">
            <a:avLst>
              <a:gd name="adj" fmla="val 10754"/>
            </a:avLst>
          </a:prstGeom>
          <a:solidFill>
            <a:srgbClr val="DFDFE0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569" y="4086582"/>
            <a:ext cx="283488" cy="226814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307348" y="3916323"/>
            <a:ext cx="427755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Формирование логики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8307348" y="4406741"/>
            <a:ext cx="552926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Помогают устанавливать причинно-следственные связи, понимать, как одно действие приводит к другому.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822127" y="5937766"/>
            <a:ext cx="510183" cy="589598"/>
          </a:xfrm>
          <a:prstGeom prst="roundRect">
            <a:avLst>
              <a:gd name="adj" fmla="val 10754"/>
            </a:avLst>
          </a:prstGeom>
          <a:solidFill>
            <a:srgbClr val="DFDFE0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74" y="6119336"/>
            <a:ext cx="283488" cy="226814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644253" y="5949077"/>
            <a:ext cx="44993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Стимуляция творчества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1644253" y="6439495"/>
            <a:ext cx="552914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Побуждают детей мыслить нестандартно, придумывать новые идеи и подходы.</a:t>
            </a:r>
            <a:endParaRPr lang="en-US" sz="175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56884" y="5949077"/>
            <a:ext cx="566976" cy="566976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8307348" y="5949077"/>
            <a:ext cx="385786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Навыки наблюдения</a:t>
            </a:r>
            <a:endParaRPr lang="en-US" sz="2200" dirty="0"/>
          </a:p>
        </p:txBody>
      </p:sp>
      <p:sp>
        <p:nvSpPr>
          <p:cNvPr id="18" name="Text 12"/>
          <p:cNvSpPr/>
          <p:nvPr/>
        </p:nvSpPr>
        <p:spPr>
          <a:xfrm>
            <a:off x="8307348" y="6439495"/>
            <a:ext cx="55292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Учат внимательно следить за изменениями, замечать детали и анализировать результаты.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1200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Безопасность — главный приоритет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569726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При проведении любых экспериментов с детьми крайне важно соблюдать меры предосторожности. Мы гарантируем безопасную и контролируемую среду для каждого маленького исследователя.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3913584"/>
            <a:ext cx="7556421" cy="32663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Строгий надзор: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Все опыты проводятся под постоянным присмотром взрослого.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Безопасные материалы: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Используются только нетоксичные и гипоаллергенные материалы, безопасные для детей.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Защита: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Мебель и одежда защищаются скатертями и фартуками, чтобы избежать беспорядка и пятен.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Правила поведения: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Детям объясняются основные правила работы с веществами и инструментами, развивая их ответственность.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51773"/>
            <a:ext cx="11345466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Яркие и простые опыты для малышей: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1476732"/>
            <a:ext cx="6506170" cy="4536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8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«Распускающийся цветок»</a:t>
            </a:r>
            <a:endParaRPr lang="en-US" sz="2850" dirty="0"/>
          </a:p>
        </p:txBody>
      </p:sp>
      <p:sp>
        <p:nvSpPr>
          <p:cNvPr id="5" name="Text 2"/>
          <p:cNvSpPr/>
          <p:nvPr/>
        </p:nvSpPr>
        <p:spPr>
          <a:xfrm>
            <a:off x="9566910" y="2278618"/>
            <a:ext cx="4277201" cy="1828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Этот увлекательный опыт позволяет детям наблюдать за тем, как бумажные цветы, лепестки которых были аккуратно закручены, медленно распускаются при погружении в воду. Это не только волшебное зрелище, но и прекрасная демонстрация того, как растения поглощают воду.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9566910" y="4237792"/>
            <a:ext cx="4277201" cy="1306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050"/>
              </a:lnSpc>
              <a:buSzPct val="100000"/>
              <a:buChar char="•"/>
            </a:pPr>
            <a:r>
              <a:rPr lang="en-US" sz="14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Что развиваем:</a:t>
            </a: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Наблюдательность, понимание природных процессов.</a:t>
            </a:r>
            <a:endParaRPr lang="en-US" sz="1400" dirty="0"/>
          </a:p>
          <a:p>
            <a:pPr marL="342900" indent="-342900" algn="l">
              <a:lnSpc>
                <a:spcPts val="2050"/>
              </a:lnSpc>
              <a:buSzPct val="100000"/>
              <a:buChar char="•"/>
            </a:pPr>
            <a:r>
              <a:rPr lang="en-US" sz="14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Принцип:</a:t>
            </a: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Волокна бумаги впитывают воду, из-за чего лепестки распрямляются, имитируя цветение.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9566910" y="5707555"/>
            <a:ext cx="4277201" cy="1456730"/>
          </a:xfrm>
          <a:prstGeom prst="roundRect">
            <a:avLst>
              <a:gd name="adj" fmla="val 5232"/>
            </a:avLst>
          </a:prstGeom>
          <a:solidFill>
            <a:srgbClr val="C1F1E5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8361" y="5973660"/>
            <a:ext cx="226814" cy="18145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0156627" y="5898055"/>
            <a:ext cx="3506033" cy="1044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Идея для усложнения:</a:t>
            </a:r>
            <a:r>
              <a:rPr lang="en-US" sz="14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Используйте цветы разного размера или цвета, чтобы увидеть, как это влияет на скорость распускания.</a:t>
            </a:r>
            <a:endParaRPr lang="en-US" sz="1400" dirty="0"/>
          </a:p>
        </p:txBody>
      </p:sp>
      <p:pic>
        <p:nvPicPr>
          <p:cNvPr id="11" name="Рисунок 10" descr="Изображение выглядит как одежда, ребенок, начинающий ходить, человек, мальч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92D2E0-4A67-07B9-51BC-3358A3C112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801" b="10205"/>
          <a:stretch/>
        </p:blipFill>
        <p:spPr>
          <a:xfrm>
            <a:off x="1580875" y="2278618"/>
            <a:ext cx="4932000" cy="54586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2835" y="607219"/>
            <a:ext cx="13084731" cy="1242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«Кораблики из льдинок» — знакомство с льдом и воздухом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72835" y="2724150"/>
            <a:ext cx="4264462" cy="2684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Предложите детям создать свои собственные мини-кораблики, заморозив воду в формочках с маленькими палочками и бумажными парусами. Когда льдинки готовы, их можно пустить в таз с водой, и дети смогут дуть на паруса, наблюдая, как кораблики движутся по воде. Это веселое занятие знакомит детей со свойствами льда и воздуха.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772835" y="5565100"/>
            <a:ext cx="4264462" cy="14916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5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Материалы:</a:t>
            </a:r>
            <a:r>
              <a:rPr lang="en-US" sz="15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Вода, формочки, зубочистки, бумага, таз с водой.</a:t>
            </a:r>
            <a:endParaRPr lang="en-US" sz="1550" dirty="0"/>
          </a:p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5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Что познаём:</a:t>
            </a:r>
            <a:r>
              <a:rPr lang="en-US" sz="15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Свойства льда (твердость, таяние) и воздуха (движение).</a:t>
            </a:r>
            <a:endParaRPr lang="en-US" sz="1550" dirty="0"/>
          </a:p>
        </p:txBody>
      </p:sp>
      <p:pic>
        <p:nvPicPr>
          <p:cNvPr id="7" name="Рисунок 6" descr="Изображение выглядит как одежда, человек, ребенок, начинающий ходить, по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22C245-42B9-4293-4180-C52789C4B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838" y="2302932"/>
            <a:ext cx="3784600" cy="5046133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ческое лицо, ребенок, начинающий ходить, одежда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952D44B-D320-9DCB-FBFE-FEAF78FBF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9412" y="2302932"/>
            <a:ext cx="3784601" cy="50461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54643"/>
            <a:ext cx="13042821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Статическое электричество: «Танцующая фольга»</a:t>
            </a:r>
            <a:endParaRPr lang="en-US" sz="35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037" y="2512695"/>
            <a:ext cx="6658213" cy="455556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566910" y="2436852"/>
            <a:ext cx="4277201" cy="23510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Этот простой, но удивительный опыт всегда вызывает восторг! Нарежьте тонкие полоски фольги. Затем, зарядите обычную пластиковую расческу, потерев ее о волосы или шерстяную ткань. Поднесите расческу к фольге, и она начнет "танцевать", поднимаясь и притягиваясь к расческе. Это наглядная демонстрация действия статического электричества.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9566910" y="4918472"/>
            <a:ext cx="4277201" cy="7839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050"/>
              </a:lnSpc>
              <a:buSzPct val="100000"/>
              <a:buChar char="•"/>
            </a:pPr>
            <a:r>
              <a:rPr lang="en-US" sz="14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Материалы:</a:t>
            </a: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Фольга, пластиковая расческа.</a:t>
            </a:r>
            <a:endParaRPr lang="en-US" sz="1400" dirty="0"/>
          </a:p>
          <a:p>
            <a:pPr marL="342900" indent="-342900" algn="l">
              <a:lnSpc>
                <a:spcPts val="2050"/>
              </a:lnSpc>
              <a:buSzPct val="100000"/>
              <a:buChar char="•"/>
            </a:pPr>
            <a:r>
              <a:rPr lang="en-US" sz="14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Что объясняем:</a:t>
            </a: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Невидимые силы электричества и притяжения.</a:t>
            </a:r>
            <a:endParaRPr lang="en-US" sz="1400" dirty="0"/>
          </a:p>
        </p:txBody>
      </p:sp>
      <p:sp>
        <p:nvSpPr>
          <p:cNvPr id="6" name="Shape 3"/>
          <p:cNvSpPr/>
          <p:nvPr/>
        </p:nvSpPr>
        <p:spPr>
          <a:xfrm>
            <a:off x="9566910" y="5865624"/>
            <a:ext cx="4277201" cy="1195507"/>
          </a:xfrm>
          <a:prstGeom prst="roundRect">
            <a:avLst>
              <a:gd name="adj" fmla="val 6375"/>
            </a:avLst>
          </a:prstGeom>
          <a:solidFill>
            <a:srgbClr val="C1F1E5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8361" y="6131729"/>
            <a:ext cx="226814" cy="18145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156627" y="6056124"/>
            <a:ext cx="3506033" cy="783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Используйте воздушный шарик вместо расчески для дополнительного веселья!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690443"/>
            <a:ext cx="7437715" cy="602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Цветные опыты с водой</a:t>
            </a:r>
            <a:endParaRPr lang="en-US" sz="3750" dirty="0"/>
          </a:p>
        </p:txBody>
      </p:sp>
      <p:sp>
        <p:nvSpPr>
          <p:cNvPr id="4" name="Text 1"/>
          <p:cNvSpPr/>
          <p:nvPr/>
        </p:nvSpPr>
        <p:spPr>
          <a:xfrm>
            <a:off x="6280190" y="1538645"/>
            <a:ext cx="7556421" cy="855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Вода — удивительная субстанция, с которой можно проводить множество ярких и познавательных экспериментов, знакомящих детей с цветом, светом и смешиванием.</a:t>
            </a:r>
            <a:endParaRPr lang="en-US" sz="1500" dirty="0"/>
          </a:p>
        </p:txBody>
      </p:sp>
      <p:sp>
        <p:nvSpPr>
          <p:cNvPr id="5" name="Shape 2"/>
          <p:cNvSpPr/>
          <p:nvPr/>
        </p:nvSpPr>
        <p:spPr>
          <a:xfrm>
            <a:off x="6280190" y="2578775"/>
            <a:ext cx="7556421" cy="2398276"/>
          </a:xfrm>
          <a:prstGeom prst="roundRect">
            <a:avLst>
              <a:gd name="adj" fmla="val 3376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480572" y="2779157"/>
            <a:ext cx="578406" cy="578406"/>
          </a:xfrm>
          <a:prstGeom prst="roundRect">
            <a:avLst>
              <a:gd name="adj" fmla="val 15807384"/>
            </a:avLst>
          </a:prstGeom>
          <a:solidFill>
            <a:srgbClr val="26A688"/>
          </a:solidFill>
          <a:ln/>
        </p:spPr>
      </p:sp>
      <p:sp>
        <p:nvSpPr>
          <p:cNvPr id="7" name="Text 4"/>
          <p:cNvSpPr/>
          <p:nvPr/>
        </p:nvSpPr>
        <p:spPr>
          <a:xfrm>
            <a:off x="6480572" y="3521393"/>
            <a:ext cx="3255050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«Домашняя радуга»</a:t>
            </a:r>
            <a:endParaRPr lang="en-US" sz="1850" dirty="0"/>
          </a:p>
        </p:txBody>
      </p:sp>
      <p:sp>
        <p:nvSpPr>
          <p:cNvPr id="8" name="Text 5"/>
          <p:cNvSpPr/>
          <p:nvPr/>
        </p:nvSpPr>
        <p:spPr>
          <a:xfrm>
            <a:off x="6480572" y="3920847"/>
            <a:ext cx="7155656" cy="855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Направьте свет фонарика на зеркало, опущенное в таз с водой, и отражение на бумаге покажет всю палитру радуги. Отличное введение в физику света!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6280190" y="5140881"/>
            <a:ext cx="7556421" cy="2398276"/>
          </a:xfrm>
          <a:prstGeom prst="roundRect">
            <a:avLst>
              <a:gd name="adj" fmla="val 3376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6480572" y="5341263"/>
            <a:ext cx="578406" cy="578406"/>
          </a:xfrm>
          <a:prstGeom prst="roundRect">
            <a:avLst>
              <a:gd name="adj" fmla="val 15807384"/>
            </a:avLst>
          </a:prstGeom>
          <a:solidFill>
            <a:srgbClr val="26A688"/>
          </a:solidFill>
          <a:ln/>
        </p:spPr>
      </p:sp>
      <p:sp>
        <p:nvSpPr>
          <p:cNvPr id="11" name="Text 8"/>
          <p:cNvSpPr/>
          <p:nvPr/>
        </p:nvSpPr>
        <p:spPr>
          <a:xfrm>
            <a:off x="6480572" y="6083498"/>
            <a:ext cx="4398645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«Вода бежит по дорожкам»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6480572" y="6482953"/>
            <a:ext cx="7155656" cy="855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Позвольте цветной воде (с пищевыми красителями) "путешествовать" по бумажным салфеткам из одного стакана в другой, смешивая цвета и создавая новые оттенки.</a:t>
            </a:r>
            <a:endParaRPr lang="en-US" sz="1500" dirty="0"/>
          </a:p>
        </p:txBody>
      </p:sp>
      <p:pic>
        <p:nvPicPr>
          <p:cNvPr id="14" name="Рисунок 13" descr="Изображение выглядит как ребенок, начинающий ходить, человек, Человеческое лицо, в помещени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C7E14CB-4E8A-6626-65BE-C2F3A1724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393" y="0"/>
            <a:ext cx="61722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95814"/>
            <a:ext cx="13042821" cy="1204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Развитие через эксперимент: что получает ребёнок?</a:t>
            </a:r>
            <a:endParaRPr lang="en-US" sz="3750" dirty="0"/>
          </a:p>
        </p:txBody>
      </p:sp>
      <p:sp>
        <p:nvSpPr>
          <p:cNvPr id="3" name="Text 1"/>
          <p:cNvSpPr/>
          <p:nvPr/>
        </p:nvSpPr>
        <p:spPr>
          <a:xfrm>
            <a:off x="793790" y="2328386"/>
            <a:ext cx="13042821" cy="570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Эксперименты — это не просто развлечение, а мощный инструмент для всестороннего развития малыша. Каждый опыт способствует формированию ключевых навыков.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793790" y="3083243"/>
            <a:ext cx="6439495" cy="2235994"/>
          </a:xfrm>
          <a:prstGeom prst="roundRect">
            <a:avLst>
              <a:gd name="adj" fmla="val 3622"/>
            </a:avLst>
          </a:prstGeom>
          <a:solidFill>
            <a:srgbClr val="FFFFFF"/>
          </a:solidFill>
          <a:ln w="22860">
            <a:solidFill>
              <a:srgbClr val="BCDBD4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16650" y="3106103"/>
            <a:ext cx="6393775" cy="578406"/>
          </a:xfrm>
          <a:prstGeom prst="roundRect">
            <a:avLst>
              <a:gd name="adj" fmla="val 9257"/>
            </a:avLst>
          </a:prstGeom>
          <a:solidFill>
            <a:srgbClr val="D6F5EE"/>
          </a:solidFill>
          <a:ln/>
        </p:spPr>
      </p:sp>
      <p:sp>
        <p:nvSpPr>
          <p:cNvPr id="6" name="Text 4"/>
          <p:cNvSpPr/>
          <p:nvPr/>
        </p:nvSpPr>
        <p:spPr>
          <a:xfrm>
            <a:off x="3868936" y="3210758"/>
            <a:ext cx="289203" cy="361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250" dirty="0"/>
          </a:p>
        </p:txBody>
      </p:sp>
      <p:sp>
        <p:nvSpPr>
          <p:cNvPr id="7" name="Text 5"/>
          <p:cNvSpPr/>
          <p:nvPr/>
        </p:nvSpPr>
        <p:spPr>
          <a:xfrm>
            <a:off x="1009412" y="3848338"/>
            <a:ext cx="2826306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Мелкая моторика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1009412" y="4247793"/>
            <a:ext cx="6008251" cy="855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Работа с мелкими предметами, жидкостями, пипетками и ложками улучшает координацию движений и ловкость пальцев.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7397115" y="3083243"/>
            <a:ext cx="6439495" cy="2235994"/>
          </a:xfrm>
          <a:prstGeom prst="roundRect">
            <a:avLst>
              <a:gd name="adj" fmla="val 3622"/>
            </a:avLst>
          </a:prstGeom>
          <a:solidFill>
            <a:srgbClr val="FFFFFF"/>
          </a:solidFill>
          <a:ln w="22860">
            <a:solidFill>
              <a:srgbClr val="BCDBD4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7419975" y="3106103"/>
            <a:ext cx="6393775" cy="578406"/>
          </a:xfrm>
          <a:prstGeom prst="roundRect">
            <a:avLst>
              <a:gd name="adj" fmla="val 9257"/>
            </a:avLst>
          </a:prstGeom>
          <a:solidFill>
            <a:srgbClr val="D6F5EE"/>
          </a:solidFill>
          <a:ln/>
        </p:spPr>
      </p:sp>
      <p:sp>
        <p:nvSpPr>
          <p:cNvPr id="11" name="Text 9"/>
          <p:cNvSpPr/>
          <p:nvPr/>
        </p:nvSpPr>
        <p:spPr>
          <a:xfrm>
            <a:off x="10472261" y="3210758"/>
            <a:ext cx="289203" cy="361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250" dirty="0"/>
          </a:p>
        </p:txBody>
      </p:sp>
      <p:sp>
        <p:nvSpPr>
          <p:cNvPr id="12" name="Text 10"/>
          <p:cNvSpPr/>
          <p:nvPr/>
        </p:nvSpPr>
        <p:spPr>
          <a:xfrm>
            <a:off x="7612737" y="3848338"/>
            <a:ext cx="2599492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Логика и память</a:t>
            </a:r>
            <a:endParaRPr lang="en-US" sz="1850" dirty="0"/>
          </a:p>
        </p:txBody>
      </p:sp>
      <p:sp>
        <p:nvSpPr>
          <p:cNvPr id="13" name="Text 11"/>
          <p:cNvSpPr/>
          <p:nvPr/>
        </p:nvSpPr>
        <p:spPr>
          <a:xfrm>
            <a:off x="7612737" y="4247793"/>
            <a:ext cx="6008251" cy="855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Запоминание последовательности действий, предсказание результатов и анализ ошибок развивают логическое мышление и улучшают память.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793790" y="5483066"/>
            <a:ext cx="6439495" cy="1950720"/>
          </a:xfrm>
          <a:prstGeom prst="roundRect">
            <a:avLst>
              <a:gd name="adj" fmla="val 4151"/>
            </a:avLst>
          </a:prstGeom>
          <a:solidFill>
            <a:srgbClr val="FFFFFF"/>
          </a:solidFill>
          <a:ln w="22860">
            <a:solidFill>
              <a:srgbClr val="BCDBD4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816650" y="5505926"/>
            <a:ext cx="6393775" cy="578406"/>
          </a:xfrm>
          <a:prstGeom prst="roundRect">
            <a:avLst>
              <a:gd name="adj" fmla="val 9257"/>
            </a:avLst>
          </a:prstGeom>
          <a:solidFill>
            <a:srgbClr val="D6F5EE"/>
          </a:solidFill>
          <a:ln/>
        </p:spPr>
      </p:sp>
      <p:sp>
        <p:nvSpPr>
          <p:cNvPr id="16" name="Text 14"/>
          <p:cNvSpPr/>
          <p:nvPr/>
        </p:nvSpPr>
        <p:spPr>
          <a:xfrm>
            <a:off x="3868936" y="5610582"/>
            <a:ext cx="289203" cy="361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250" dirty="0"/>
          </a:p>
        </p:txBody>
      </p:sp>
      <p:sp>
        <p:nvSpPr>
          <p:cNvPr id="17" name="Text 15"/>
          <p:cNvSpPr/>
          <p:nvPr/>
        </p:nvSpPr>
        <p:spPr>
          <a:xfrm>
            <a:off x="1009412" y="6248162"/>
            <a:ext cx="3072765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Наблюдательность</a:t>
            </a:r>
            <a:endParaRPr lang="en-US" sz="1850" dirty="0"/>
          </a:p>
        </p:txBody>
      </p:sp>
      <p:sp>
        <p:nvSpPr>
          <p:cNvPr id="18" name="Text 16"/>
          <p:cNvSpPr/>
          <p:nvPr/>
        </p:nvSpPr>
        <p:spPr>
          <a:xfrm>
            <a:off x="1009412" y="6647617"/>
            <a:ext cx="6008251" cy="570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Внимательное отслеживание изменений в процессе опыта, формулирование умозаключений на основе увиденного.</a:t>
            </a:r>
            <a:endParaRPr lang="en-US" sz="1500" dirty="0"/>
          </a:p>
        </p:txBody>
      </p:sp>
      <p:sp>
        <p:nvSpPr>
          <p:cNvPr id="19" name="Shape 17"/>
          <p:cNvSpPr/>
          <p:nvPr/>
        </p:nvSpPr>
        <p:spPr>
          <a:xfrm>
            <a:off x="7397115" y="5483066"/>
            <a:ext cx="6439495" cy="1950720"/>
          </a:xfrm>
          <a:prstGeom prst="roundRect">
            <a:avLst>
              <a:gd name="adj" fmla="val 4151"/>
            </a:avLst>
          </a:prstGeom>
          <a:solidFill>
            <a:srgbClr val="FFFFFF"/>
          </a:solidFill>
          <a:ln w="22860">
            <a:solidFill>
              <a:srgbClr val="BCDBD4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7419975" y="5505926"/>
            <a:ext cx="6393775" cy="578406"/>
          </a:xfrm>
          <a:prstGeom prst="roundRect">
            <a:avLst>
              <a:gd name="adj" fmla="val 9257"/>
            </a:avLst>
          </a:prstGeom>
          <a:solidFill>
            <a:srgbClr val="D6F5EE"/>
          </a:solidFill>
          <a:ln/>
        </p:spPr>
      </p:sp>
      <p:sp>
        <p:nvSpPr>
          <p:cNvPr id="21" name="Text 19"/>
          <p:cNvSpPr/>
          <p:nvPr/>
        </p:nvSpPr>
        <p:spPr>
          <a:xfrm>
            <a:off x="10472261" y="5610582"/>
            <a:ext cx="289203" cy="361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4</a:t>
            </a:r>
            <a:endParaRPr lang="en-US" sz="2250" dirty="0"/>
          </a:p>
        </p:txBody>
      </p:sp>
      <p:sp>
        <p:nvSpPr>
          <p:cNvPr id="22" name="Text 20"/>
          <p:cNvSpPr/>
          <p:nvPr/>
        </p:nvSpPr>
        <p:spPr>
          <a:xfrm>
            <a:off x="7612737" y="6248162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Творчество</a:t>
            </a:r>
            <a:endParaRPr lang="en-US" sz="1850" dirty="0"/>
          </a:p>
        </p:txBody>
      </p:sp>
      <p:sp>
        <p:nvSpPr>
          <p:cNvPr id="23" name="Text 21"/>
          <p:cNvSpPr/>
          <p:nvPr/>
        </p:nvSpPr>
        <p:spPr>
          <a:xfrm>
            <a:off x="7612737" y="6647617"/>
            <a:ext cx="6008251" cy="570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Возможность придумывать новые варианты опытов, менять условия и свободно фантазировать, открывая мир по-своему.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4502" y="995839"/>
            <a:ext cx="13081397" cy="1383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Советы для родителей и воспитателей</a:t>
            </a:r>
            <a:endParaRPr lang="en-US" sz="4350" dirty="0"/>
          </a:p>
        </p:txBody>
      </p:sp>
      <p:sp>
        <p:nvSpPr>
          <p:cNvPr id="3" name="Text 1"/>
          <p:cNvSpPr/>
          <p:nvPr/>
        </p:nvSpPr>
        <p:spPr>
          <a:xfrm>
            <a:off x="774502" y="2810589"/>
            <a:ext cx="13081397" cy="6996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Ваша роль в процессе экспериментирования бесценна. Правильное взаимодействие с ребёнком поможет максимально раскрыть его потенциал и привить любовь к науке.</a:t>
            </a:r>
            <a:endParaRPr lang="en-US" sz="1700" dirty="0"/>
          </a:p>
        </p:txBody>
      </p:sp>
      <p:sp>
        <p:nvSpPr>
          <p:cNvPr id="4" name="Shape 2"/>
          <p:cNvSpPr/>
          <p:nvPr/>
        </p:nvSpPr>
        <p:spPr>
          <a:xfrm>
            <a:off x="744022" y="3722489"/>
            <a:ext cx="60960" cy="1585436"/>
          </a:xfrm>
          <a:prstGeom prst="rect">
            <a:avLst/>
          </a:prstGeom>
          <a:solidFill>
            <a:srgbClr val="26A688"/>
          </a:solidFill>
          <a:ln/>
        </p:spPr>
      </p:sp>
      <p:sp>
        <p:nvSpPr>
          <p:cNvPr id="5" name="Text 3"/>
          <p:cNvSpPr/>
          <p:nvPr/>
        </p:nvSpPr>
        <p:spPr>
          <a:xfrm>
            <a:off x="1056680" y="3752969"/>
            <a:ext cx="3926086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Активное вовлечение</a:t>
            </a:r>
            <a:endParaRPr lang="en-US" sz="2150" dirty="0"/>
          </a:p>
        </p:txBody>
      </p:sp>
      <p:sp>
        <p:nvSpPr>
          <p:cNvPr id="6" name="Text 4"/>
          <p:cNvSpPr/>
          <p:nvPr/>
        </p:nvSpPr>
        <p:spPr>
          <a:xfrm>
            <a:off x="1056680" y="4228028"/>
            <a:ext cx="6123623" cy="10494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Позвольте ребёнку быть полноценным участником каждого этапа, от подготовки до выводов. Это повышает его интерес и чувство значимости.</a:t>
            </a:r>
            <a:endParaRPr lang="en-US" sz="1700" dirty="0"/>
          </a:p>
        </p:txBody>
      </p:sp>
      <p:sp>
        <p:nvSpPr>
          <p:cNvPr id="7" name="Shape 5"/>
          <p:cNvSpPr/>
          <p:nvPr/>
        </p:nvSpPr>
        <p:spPr>
          <a:xfrm>
            <a:off x="7419618" y="3722489"/>
            <a:ext cx="60960" cy="1585436"/>
          </a:xfrm>
          <a:prstGeom prst="rect">
            <a:avLst/>
          </a:prstGeom>
          <a:solidFill>
            <a:srgbClr val="26A688"/>
          </a:solidFill>
          <a:ln/>
        </p:spPr>
      </p:sp>
      <p:sp>
        <p:nvSpPr>
          <p:cNvPr id="8" name="Text 6"/>
          <p:cNvSpPr/>
          <p:nvPr/>
        </p:nvSpPr>
        <p:spPr>
          <a:xfrm>
            <a:off x="7732276" y="3752969"/>
            <a:ext cx="3730347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Простое объяснение</a:t>
            </a:r>
            <a:endParaRPr lang="en-US" sz="2150" dirty="0"/>
          </a:p>
        </p:txBody>
      </p:sp>
      <p:sp>
        <p:nvSpPr>
          <p:cNvPr id="9" name="Text 7"/>
          <p:cNvSpPr/>
          <p:nvPr/>
        </p:nvSpPr>
        <p:spPr>
          <a:xfrm>
            <a:off x="7732276" y="4228028"/>
            <a:ext cx="6123623" cy="10494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Объясняйте сложные явления простыми и понятными словами, используйте аналогии из повседневной жизни, чтобы сделать информацию доступной.</a:t>
            </a:r>
            <a:endParaRPr lang="en-US" sz="1700" dirty="0"/>
          </a:p>
        </p:txBody>
      </p:sp>
      <p:sp>
        <p:nvSpPr>
          <p:cNvPr id="10" name="Shape 8"/>
          <p:cNvSpPr/>
          <p:nvPr/>
        </p:nvSpPr>
        <p:spPr>
          <a:xfrm>
            <a:off x="744022" y="5678686"/>
            <a:ext cx="60960" cy="1585436"/>
          </a:xfrm>
          <a:prstGeom prst="rect">
            <a:avLst/>
          </a:prstGeom>
          <a:solidFill>
            <a:srgbClr val="26A688"/>
          </a:solidFill>
          <a:ln/>
        </p:spPr>
      </p:sp>
      <p:sp>
        <p:nvSpPr>
          <p:cNvPr id="11" name="Text 9"/>
          <p:cNvSpPr/>
          <p:nvPr/>
        </p:nvSpPr>
        <p:spPr>
          <a:xfrm>
            <a:off x="1056680" y="5709166"/>
            <a:ext cx="3106936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Атмосфера игры</a:t>
            </a:r>
            <a:endParaRPr lang="en-US" sz="2150" dirty="0"/>
          </a:p>
        </p:txBody>
      </p:sp>
      <p:sp>
        <p:nvSpPr>
          <p:cNvPr id="12" name="Text 10"/>
          <p:cNvSpPr/>
          <p:nvPr/>
        </p:nvSpPr>
        <p:spPr>
          <a:xfrm>
            <a:off x="1056680" y="6184225"/>
            <a:ext cx="6123623" cy="10494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Создайте непринужденную и радостную атмосферу открытий, где нет места давлению и страху ошибок. Главное — процесс и новые знания.</a:t>
            </a:r>
            <a:endParaRPr lang="en-US" sz="1700" dirty="0"/>
          </a:p>
        </p:txBody>
      </p:sp>
      <p:sp>
        <p:nvSpPr>
          <p:cNvPr id="13" name="Shape 11"/>
          <p:cNvSpPr/>
          <p:nvPr/>
        </p:nvSpPr>
        <p:spPr>
          <a:xfrm>
            <a:off x="7419618" y="5678686"/>
            <a:ext cx="60960" cy="1585436"/>
          </a:xfrm>
          <a:prstGeom prst="rect">
            <a:avLst/>
          </a:prstGeom>
          <a:solidFill>
            <a:srgbClr val="26A688"/>
          </a:solidFill>
          <a:ln/>
        </p:spPr>
      </p:sp>
      <p:sp>
        <p:nvSpPr>
          <p:cNvPr id="14" name="Text 12"/>
          <p:cNvSpPr/>
          <p:nvPr/>
        </p:nvSpPr>
        <p:spPr>
          <a:xfrm>
            <a:off x="7732276" y="5709166"/>
            <a:ext cx="465462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Поощрение любопытства</a:t>
            </a:r>
            <a:endParaRPr lang="en-US" sz="2150" dirty="0"/>
          </a:p>
        </p:txBody>
      </p:sp>
      <p:sp>
        <p:nvSpPr>
          <p:cNvPr id="15" name="Text 13"/>
          <p:cNvSpPr/>
          <p:nvPr/>
        </p:nvSpPr>
        <p:spPr>
          <a:xfrm>
            <a:off x="7732276" y="6184225"/>
            <a:ext cx="6123623" cy="10494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Задавайте вопросы, поощряйте самостоятельные попытки и любые идеи ребёнка, даже если они кажутся необычными. Это развивает критическое мышление.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862</Words>
  <Application>Microsoft Macintosh PowerPoint</Application>
  <PresentationFormat>Произвольный</PresentationFormat>
  <Paragraphs>77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Open Sans</vt:lpstr>
      <vt:lpstr>Arial</vt:lpstr>
      <vt:lpstr>PPMori, sans-serif Medium</vt:lpstr>
      <vt:lpstr>Unbounded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andrey</cp:lastModifiedBy>
  <cp:revision>2</cp:revision>
  <dcterms:created xsi:type="dcterms:W3CDTF">2026-02-02T15:22:17Z</dcterms:created>
  <dcterms:modified xsi:type="dcterms:W3CDTF">2026-02-02T15:43:55Z</dcterms:modified>
</cp:coreProperties>
</file>