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9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9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45C4F-6FEB-43AE-A0AC-28D0E6C80F37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8FCF7-1E56-448F-848B-2A55D2F579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5968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45C4F-6FEB-43AE-A0AC-28D0E6C80F37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8FCF7-1E56-448F-848B-2A55D2F579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436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45C4F-6FEB-43AE-A0AC-28D0E6C80F37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8FCF7-1E56-448F-848B-2A55D2F579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85559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45C4F-6FEB-43AE-A0AC-28D0E6C80F37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8FCF7-1E56-448F-848B-2A55D2F579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18193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45C4F-6FEB-43AE-A0AC-28D0E6C80F37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8FCF7-1E56-448F-848B-2A55D2F579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02707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45C4F-6FEB-43AE-A0AC-28D0E6C80F37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8FCF7-1E56-448F-848B-2A55D2F579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52045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45C4F-6FEB-43AE-A0AC-28D0E6C80F37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8FCF7-1E56-448F-848B-2A55D2F579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44028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45C4F-6FEB-43AE-A0AC-28D0E6C80F37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8FCF7-1E56-448F-848B-2A55D2F579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84916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45C4F-6FEB-43AE-A0AC-28D0E6C80F37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8FCF7-1E56-448F-848B-2A55D2F579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3138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45C4F-6FEB-43AE-A0AC-28D0E6C80F37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8FCF7-1E56-448F-848B-2A55D2F579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55814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45C4F-6FEB-43AE-A0AC-28D0E6C80F37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8FCF7-1E56-448F-848B-2A55D2F579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9640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E45C4F-6FEB-43AE-A0AC-28D0E6C80F37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B8FCF7-1E56-448F-848B-2A55D2F579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7864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Relationship Id="rId9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Шаблон для презентаций природа &gt; корректные и качественные примеры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261271" y="544910"/>
            <a:ext cx="540059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МБДОУ №183 «Детский сад присмотра и оздоровления»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835696" y="2564904"/>
            <a:ext cx="58326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Презентация на тему: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«Весёлый огород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algn="ctr"/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940152" y="4581128"/>
            <a:ext cx="27718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выполнила:</a:t>
            </a:r>
          </a:p>
          <a:p>
            <a:pPr algn="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воспитатель: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Нерсесян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Гоар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Ваагновна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12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200" dirty="0">
                <a:latin typeface="Times New Roman" pitchFamily="18" charset="0"/>
                <a:cs typeface="Times New Roman" pitchFamily="18" charset="0"/>
              </a:rPr>
            </a:b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798247" y="5733256"/>
            <a:ext cx="132914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Кемерово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2026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7671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Шаблон для презентаций природа &gt; корректные и качественные примеры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677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6579" y="692696"/>
            <a:ext cx="8568952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Monotype Corsiva" pitchFamily="66" charset="0"/>
                <a:cs typeface="Times New Roman" pitchFamily="18" charset="0"/>
              </a:rPr>
              <a:t>Актуальность</a:t>
            </a:r>
          </a:p>
          <a:p>
            <a:pPr algn="ctr"/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</a:t>
            </a:r>
            <a:r>
              <a:rPr lang="ru-RU" dirty="0" smtClean="0">
                <a:latin typeface="Monotype Corsiva" pitchFamily="66" charset="0"/>
                <a:cs typeface="Times New Roman" pitchFamily="18" charset="0"/>
              </a:rPr>
              <a:t>«</a:t>
            </a:r>
            <a:r>
              <a:rPr lang="ru-RU" dirty="0">
                <a:latin typeface="Monotype Corsiva" pitchFamily="66" charset="0"/>
                <a:cs typeface="Times New Roman" pitchFamily="18" charset="0"/>
              </a:rPr>
              <a:t>Самое лучшее открытие то, которое ребёнок делает сам».</a:t>
            </a:r>
          </a:p>
          <a:p>
            <a:r>
              <a:rPr lang="ru-RU" dirty="0">
                <a:latin typeface="Monotype Corsiva" pitchFamily="66" charset="0"/>
                <a:cs typeface="Times New Roman" pitchFamily="18" charset="0"/>
              </a:rPr>
              <a:t> </a:t>
            </a:r>
            <a:r>
              <a:rPr lang="ru-RU" dirty="0" smtClean="0">
                <a:latin typeface="Monotype Corsiva" pitchFamily="66" charset="0"/>
                <a:cs typeface="Times New Roman" pitchFamily="18" charset="0"/>
              </a:rPr>
              <a:t>          Почти </a:t>
            </a:r>
            <a:r>
              <a:rPr lang="ru-RU" dirty="0">
                <a:latin typeface="Monotype Corsiva" pitchFamily="66" charset="0"/>
                <a:cs typeface="Times New Roman" pitchFamily="18" charset="0"/>
              </a:rPr>
              <a:t>в каждой семье весной дома на подоконнике у мам или у бабушек </a:t>
            </a:r>
            <a:r>
              <a:rPr lang="ru-RU" dirty="0" smtClean="0">
                <a:latin typeface="Monotype Corsiva" pitchFamily="66" charset="0"/>
                <a:cs typeface="Times New Roman" pitchFamily="18" charset="0"/>
              </a:rPr>
              <a:t>     </a:t>
            </a:r>
          </a:p>
          <a:p>
            <a:r>
              <a:rPr lang="ru-RU" dirty="0">
                <a:latin typeface="Monotype Corsiva" pitchFamily="66" charset="0"/>
                <a:cs typeface="Times New Roman" pitchFamily="18" charset="0"/>
              </a:rPr>
              <a:t> </a:t>
            </a:r>
            <a:r>
              <a:rPr lang="ru-RU" dirty="0" smtClean="0">
                <a:latin typeface="Monotype Corsiva" pitchFamily="66" charset="0"/>
                <a:cs typeface="Times New Roman" pitchFamily="18" charset="0"/>
              </a:rPr>
              <a:t>         вырастают </a:t>
            </a:r>
            <a:r>
              <a:rPr lang="ru-RU" dirty="0">
                <a:latin typeface="Monotype Corsiva" pitchFamily="66" charset="0"/>
                <a:cs typeface="Times New Roman" pitchFamily="18" charset="0"/>
              </a:rPr>
              <a:t>удивительные зелёные растения, рассада в ящичках различной </a:t>
            </a:r>
            <a:r>
              <a:rPr lang="ru-RU" dirty="0" smtClean="0">
                <a:latin typeface="Monotype Corsiva" pitchFamily="66" charset="0"/>
                <a:cs typeface="Times New Roman" pitchFamily="18" charset="0"/>
              </a:rPr>
              <a:t>   </a:t>
            </a:r>
          </a:p>
          <a:p>
            <a:r>
              <a:rPr lang="ru-RU" dirty="0">
                <a:latin typeface="Monotype Corsiva" pitchFamily="66" charset="0"/>
                <a:cs typeface="Times New Roman" pitchFamily="18" charset="0"/>
              </a:rPr>
              <a:t> </a:t>
            </a:r>
            <a:r>
              <a:rPr lang="ru-RU" dirty="0" smtClean="0">
                <a:latin typeface="Monotype Corsiva" pitchFamily="66" charset="0"/>
                <a:cs typeface="Times New Roman" pitchFamily="18" charset="0"/>
              </a:rPr>
              <a:t>         формы </a:t>
            </a:r>
            <a:r>
              <a:rPr lang="ru-RU" dirty="0">
                <a:latin typeface="Monotype Corsiva" pitchFamily="66" charset="0"/>
                <a:cs typeface="Times New Roman" pitchFamily="18" charset="0"/>
              </a:rPr>
              <a:t>и окраса. Но обычно детям строго настрого наказывают не трогать </a:t>
            </a:r>
            <a:endParaRPr lang="ru-RU" dirty="0" smtClean="0">
              <a:latin typeface="Monotype Corsiva" pitchFamily="66" charset="0"/>
              <a:cs typeface="Times New Roman" pitchFamily="18" charset="0"/>
            </a:endParaRPr>
          </a:p>
          <a:p>
            <a:r>
              <a:rPr lang="ru-RU" dirty="0" smtClean="0">
                <a:latin typeface="Monotype Corsiva" pitchFamily="66" charset="0"/>
                <a:cs typeface="Times New Roman" pitchFamily="18" charset="0"/>
              </a:rPr>
              <a:t>эти интересные </a:t>
            </a:r>
            <a:r>
              <a:rPr lang="ru-RU" dirty="0">
                <a:latin typeface="Monotype Corsiva" pitchFamily="66" charset="0"/>
                <a:cs typeface="Times New Roman" pitchFamily="18" charset="0"/>
              </a:rPr>
              <a:t>насаждения. А интерес и любопытство очень сильное. </a:t>
            </a:r>
          </a:p>
          <a:p>
            <a:r>
              <a:rPr lang="ru-RU" dirty="0" smtClean="0">
                <a:latin typeface="Monotype Corsiva" pitchFamily="66" charset="0"/>
                <a:cs typeface="Times New Roman" pitchFamily="18" charset="0"/>
              </a:rPr>
              <a:t>Ребята </a:t>
            </a:r>
            <a:r>
              <a:rPr lang="ru-RU" dirty="0">
                <a:latin typeface="Monotype Corsiva" pitchFamily="66" charset="0"/>
                <a:cs typeface="Times New Roman" pitchFamily="18" charset="0"/>
              </a:rPr>
              <a:t>сами бы с удовольствием посадили такие чудесные растения, поливали, ухаживали бы за ним. В этой связи и возникла у нас идея создать свой огород. Огород, в детском саду является очень приятным занятием, особенно весной, </a:t>
            </a:r>
            <a:endParaRPr lang="ru-RU" dirty="0" smtClean="0">
              <a:latin typeface="Monotype Corsiva" pitchFamily="66" charset="0"/>
              <a:cs typeface="Times New Roman" pitchFamily="18" charset="0"/>
            </a:endParaRPr>
          </a:p>
          <a:p>
            <a:r>
              <a:rPr lang="ru-RU" dirty="0" smtClean="0">
                <a:latin typeface="Monotype Corsiva" pitchFamily="66" charset="0"/>
                <a:cs typeface="Times New Roman" pitchFamily="18" charset="0"/>
              </a:rPr>
              <a:t>когда </a:t>
            </a:r>
            <a:r>
              <a:rPr lang="ru-RU" dirty="0">
                <a:latin typeface="Monotype Corsiva" pitchFamily="66" charset="0"/>
                <a:cs typeface="Times New Roman" pitchFamily="18" charset="0"/>
              </a:rPr>
              <a:t>хочется посмотреть на цвета зелени или первых весенних цветов. </a:t>
            </a:r>
            <a:endParaRPr lang="ru-RU" dirty="0" smtClean="0">
              <a:latin typeface="Monotype Corsiva" pitchFamily="66" charset="0"/>
              <a:cs typeface="Times New Roman" pitchFamily="18" charset="0"/>
            </a:endParaRPr>
          </a:p>
          <a:p>
            <a:r>
              <a:rPr lang="ru-RU" dirty="0" smtClean="0">
                <a:latin typeface="Monotype Corsiva" pitchFamily="66" charset="0"/>
                <a:cs typeface="Times New Roman" pitchFamily="18" charset="0"/>
              </a:rPr>
              <a:t>Нет </a:t>
            </a:r>
            <a:r>
              <a:rPr lang="ru-RU" dirty="0">
                <a:latin typeface="Monotype Corsiva" pitchFamily="66" charset="0"/>
                <a:cs typeface="Times New Roman" pitchFamily="18" charset="0"/>
              </a:rPr>
              <a:t>ничего приятнее, создать самый настоящий огород под окнами детского сада, который призван развивать экологические ценности природы. </a:t>
            </a:r>
            <a:endParaRPr lang="ru-RU" dirty="0" smtClean="0">
              <a:latin typeface="Monotype Corsiva" pitchFamily="66" charset="0"/>
              <a:cs typeface="Times New Roman" pitchFamily="18" charset="0"/>
            </a:endParaRPr>
          </a:p>
          <a:p>
            <a:r>
              <a:rPr lang="ru-RU" dirty="0" smtClean="0">
                <a:latin typeface="Monotype Corsiva" pitchFamily="66" charset="0"/>
                <a:cs typeface="Times New Roman" pitchFamily="18" charset="0"/>
              </a:rPr>
              <a:t>   Именно </a:t>
            </a:r>
            <a:r>
              <a:rPr lang="ru-RU" dirty="0">
                <a:latin typeface="Monotype Corsiva" pitchFamily="66" charset="0"/>
                <a:cs typeface="Times New Roman" pitchFamily="18" charset="0"/>
              </a:rPr>
              <a:t>в дошкольном возрасте закладываются позитивные чувства к природе и природным явлениям, открывается удивительное многообразие растительного мира, впервые осознается роль природы </a:t>
            </a:r>
            <a:r>
              <a:rPr lang="ru-RU" dirty="0" smtClean="0">
                <a:latin typeface="Monotype Corsiva" pitchFamily="66" charset="0"/>
                <a:cs typeface="Times New Roman" pitchFamily="18" charset="0"/>
              </a:rPr>
              <a:t>в </a:t>
            </a:r>
            <a:r>
              <a:rPr lang="ru-RU" dirty="0">
                <a:latin typeface="Monotype Corsiva" pitchFamily="66" charset="0"/>
                <a:cs typeface="Times New Roman" pitchFamily="18" charset="0"/>
              </a:rPr>
              <a:t>жизни человека. На нашем огороде дети сами смогут посадить и выращивать растения, ухаживать за ними, собирать плоды (урожай) наращёнными ими. </a:t>
            </a:r>
          </a:p>
        </p:txBody>
      </p:sp>
    </p:spTree>
    <p:extLst>
      <p:ext uri="{BB962C8B-B14F-4D97-AF65-F5344CB8AC3E}">
        <p14:creationId xmlns:p14="http://schemas.microsoft.com/office/powerpoint/2010/main" val="2322594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Шаблон для презентаций природа &gt; корректные и качественные примеры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123728" y="332656"/>
            <a:ext cx="662473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ru-RU" sz="2400" b="1" dirty="0" smtClean="0">
                <a:solidFill>
                  <a:srgbClr val="FF0000"/>
                </a:solidFill>
                <a:latin typeface="Monotype Corsiva" pitchFamily="66" charset="0"/>
                <a:cs typeface="Times New Roman" pitchFamily="18" charset="0"/>
              </a:rPr>
              <a:t>Цель</a:t>
            </a:r>
            <a:r>
              <a:rPr lang="ru-RU" sz="2400" b="1" dirty="0">
                <a:solidFill>
                  <a:srgbClr val="FF0000"/>
                </a:solidFill>
                <a:latin typeface="Monotype Corsiva" pitchFamily="66" charset="0"/>
                <a:cs typeface="Times New Roman" pitchFamily="18" charset="0"/>
              </a:rPr>
              <a:t>:</a:t>
            </a:r>
            <a:r>
              <a:rPr lang="ru-RU" sz="2400" dirty="0">
                <a:latin typeface="Monotype Corsiva" pitchFamily="66" charset="0"/>
                <a:cs typeface="Times New Roman" pitchFamily="18" charset="0"/>
              </a:rPr>
              <a:t> </a:t>
            </a:r>
            <a:r>
              <a:rPr lang="ru-RU" dirty="0">
                <a:latin typeface="Monotype Corsiva" pitchFamily="66" charset="0"/>
                <a:cs typeface="Times New Roman" pitchFamily="18" charset="0"/>
              </a:rPr>
              <a:t>Расширение представлений детей об окружающем мире и привитие трудовых навыков, посредством совместного создания огорода на территории детского сада.  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95536" y="1124744"/>
            <a:ext cx="872904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  <a:latin typeface="Monotype Corsiva" pitchFamily="66" charset="0"/>
                <a:cs typeface="Times New Roman" pitchFamily="18" charset="0"/>
              </a:rPr>
              <a:t>      Задачи:</a:t>
            </a:r>
            <a:endParaRPr lang="ru-RU" sz="2400" dirty="0" smtClean="0">
              <a:solidFill>
                <a:srgbClr val="0070C0"/>
              </a:solidFill>
              <a:latin typeface="Monotype Corsiva" pitchFamily="66" charset="0"/>
              <a:cs typeface="Times New Roman" pitchFamily="18" charset="0"/>
            </a:endParaRPr>
          </a:p>
          <a:p>
            <a:r>
              <a:rPr lang="ru-RU" sz="2200" b="1" u="sng" dirty="0" smtClean="0">
                <a:solidFill>
                  <a:srgbClr val="00B050"/>
                </a:solidFill>
                <a:latin typeface="Monotype Corsiva" pitchFamily="66" charset="0"/>
                <a:cs typeface="Times New Roman" pitchFamily="18" charset="0"/>
              </a:rPr>
              <a:t>Образовательные : </a:t>
            </a:r>
            <a:endParaRPr lang="ru-RU" sz="2200" u="sng" dirty="0">
              <a:solidFill>
                <a:srgbClr val="00B050"/>
              </a:solidFill>
              <a:latin typeface="Monotype Corsiva" pitchFamily="66" charset="0"/>
              <a:cs typeface="Times New Roman" pitchFamily="18" charset="0"/>
            </a:endParaRPr>
          </a:p>
          <a:p>
            <a:pPr lvl="0"/>
            <a:r>
              <a:rPr lang="ru-RU" dirty="0" smtClean="0">
                <a:latin typeface="Monotype Corsiva" pitchFamily="66" charset="0"/>
                <a:cs typeface="Times New Roman" pitchFamily="18" charset="0"/>
              </a:rPr>
              <a:t>- закрепление </a:t>
            </a:r>
            <a:r>
              <a:rPr lang="ru-RU" dirty="0">
                <a:latin typeface="Monotype Corsiva" pitchFamily="66" charset="0"/>
                <a:cs typeface="Times New Roman" pitchFamily="18" charset="0"/>
              </a:rPr>
              <a:t>полученных знаний на занятиях по природному миру;</a:t>
            </a:r>
          </a:p>
          <a:p>
            <a:pPr lvl="0"/>
            <a:r>
              <a:rPr lang="ru-RU" dirty="0" smtClean="0">
                <a:latin typeface="Monotype Corsiva" pitchFamily="66" charset="0"/>
                <a:cs typeface="Times New Roman" pitchFamily="18" charset="0"/>
              </a:rPr>
              <a:t>- закрепить </a:t>
            </a:r>
            <a:r>
              <a:rPr lang="ru-RU" dirty="0">
                <a:latin typeface="Monotype Corsiva" pitchFamily="66" charset="0"/>
                <a:cs typeface="Times New Roman" pitchFamily="18" charset="0"/>
              </a:rPr>
              <a:t>знания о времени года весна, весенних месяцев;</a:t>
            </a:r>
          </a:p>
          <a:p>
            <a:pPr lvl="0"/>
            <a:r>
              <a:rPr lang="ru-RU" dirty="0" smtClean="0">
                <a:latin typeface="Monotype Corsiva" pitchFamily="66" charset="0"/>
                <a:cs typeface="Times New Roman" pitchFamily="18" charset="0"/>
              </a:rPr>
              <a:t>- расширять </a:t>
            </a:r>
            <a:r>
              <a:rPr lang="ru-RU" dirty="0">
                <a:latin typeface="Monotype Corsiva" pitchFamily="66" charset="0"/>
                <a:cs typeface="Times New Roman" pitchFamily="18" charset="0"/>
              </a:rPr>
              <a:t>представление детей о жизни растений;</a:t>
            </a:r>
          </a:p>
          <a:p>
            <a:pPr lvl="0"/>
            <a:r>
              <a:rPr lang="ru-RU" dirty="0" smtClean="0">
                <a:latin typeface="Monotype Corsiva" pitchFamily="66" charset="0"/>
                <a:cs typeface="Times New Roman" pitchFamily="18" charset="0"/>
              </a:rPr>
              <a:t>- формировать </a:t>
            </a:r>
            <a:r>
              <a:rPr lang="ru-RU" dirty="0">
                <a:latin typeface="Monotype Corsiva" pitchFamily="66" charset="0"/>
                <a:cs typeface="Times New Roman" pitchFamily="18" charset="0"/>
              </a:rPr>
              <a:t>представления о работах, проводимых в весенний период в огороде.</a:t>
            </a:r>
          </a:p>
          <a:p>
            <a:r>
              <a:rPr lang="ru-RU" sz="2200" b="1" u="sng" dirty="0" smtClean="0">
                <a:solidFill>
                  <a:srgbClr val="00B050"/>
                </a:solidFill>
                <a:latin typeface="Monotype Corsiva" pitchFamily="66" charset="0"/>
                <a:cs typeface="Times New Roman" pitchFamily="18" charset="0"/>
              </a:rPr>
              <a:t>Развивающие :</a:t>
            </a:r>
            <a:r>
              <a:rPr lang="ru-RU" sz="2200" b="1" u="sng" dirty="0">
                <a:solidFill>
                  <a:srgbClr val="00B050"/>
                </a:solidFill>
                <a:latin typeface="Monotype Corsiva" pitchFamily="66" charset="0"/>
                <a:cs typeface="Times New Roman" pitchFamily="18" charset="0"/>
              </a:rPr>
              <a:t>  </a:t>
            </a:r>
            <a:endParaRPr lang="ru-RU" sz="2200" u="sng" dirty="0">
              <a:solidFill>
                <a:srgbClr val="00B050"/>
              </a:solidFill>
              <a:latin typeface="Monotype Corsiva" pitchFamily="66" charset="0"/>
              <a:cs typeface="Times New Roman" pitchFamily="18" charset="0"/>
            </a:endParaRPr>
          </a:p>
          <a:p>
            <a:pPr lvl="0"/>
            <a:r>
              <a:rPr lang="ru-RU" dirty="0" smtClean="0">
                <a:latin typeface="Monotype Corsiva" pitchFamily="66" charset="0"/>
                <a:cs typeface="Times New Roman" pitchFamily="18" charset="0"/>
              </a:rPr>
              <a:t>- развивать </a:t>
            </a:r>
            <a:r>
              <a:rPr lang="ru-RU" dirty="0">
                <a:latin typeface="Monotype Corsiva" pitchFamily="66" charset="0"/>
                <a:cs typeface="Times New Roman" pitchFamily="18" charset="0"/>
              </a:rPr>
              <a:t>знание детей с многообразием овощных растений;</a:t>
            </a:r>
          </a:p>
          <a:p>
            <a:pPr lvl="0"/>
            <a:r>
              <a:rPr lang="ru-RU" dirty="0" smtClean="0">
                <a:latin typeface="Monotype Corsiva" pitchFamily="66" charset="0"/>
                <a:cs typeface="Times New Roman" pitchFamily="18" charset="0"/>
              </a:rPr>
              <a:t>- развивать </a:t>
            </a:r>
            <a:r>
              <a:rPr lang="ru-RU" dirty="0">
                <a:latin typeface="Monotype Corsiva" pitchFamily="66" charset="0"/>
                <a:cs typeface="Times New Roman" pitchFamily="18" charset="0"/>
              </a:rPr>
              <a:t>представления детей о роли растений в жизни людей;</a:t>
            </a:r>
          </a:p>
          <a:p>
            <a:pPr lvl="0"/>
            <a:r>
              <a:rPr lang="ru-RU" dirty="0" smtClean="0">
                <a:latin typeface="Monotype Corsiva" pitchFamily="66" charset="0"/>
                <a:cs typeface="Times New Roman" pitchFamily="18" charset="0"/>
              </a:rPr>
              <a:t>- развивать </a:t>
            </a:r>
            <a:r>
              <a:rPr lang="ru-RU" dirty="0">
                <a:latin typeface="Monotype Corsiva" pitchFamily="66" charset="0"/>
                <a:cs typeface="Times New Roman" pitchFamily="18" charset="0"/>
              </a:rPr>
              <a:t>наблюдательность за посадкой и всходами семян;</a:t>
            </a:r>
          </a:p>
          <a:p>
            <a:pPr lvl="0"/>
            <a:r>
              <a:rPr lang="ru-RU" dirty="0" smtClean="0">
                <a:latin typeface="Monotype Corsiva" pitchFamily="66" charset="0"/>
                <a:cs typeface="Times New Roman" pitchFamily="18" charset="0"/>
              </a:rPr>
              <a:t>- развивать </a:t>
            </a:r>
            <a:r>
              <a:rPr lang="ru-RU" dirty="0">
                <a:latin typeface="Monotype Corsiva" pitchFamily="66" charset="0"/>
                <a:cs typeface="Times New Roman" pitchFamily="18" charset="0"/>
              </a:rPr>
              <a:t>умения наблюдать, сравнивать, делать выводы на основе наблюдений;</a:t>
            </a:r>
          </a:p>
          <a:p>
            <a:pPr lvl="0"/>
            <a:r>
              <a:rPr lang="ru-RU" dirty="0" smtClean="0">
                <a:latin typeface="Monotype Corsiva" pitchFamily="66" charset="0"/>
                <a:cs typeface="Times New Roman" pitchFamily="18" charset="0"/>
              </a:rPr>
              <a:t>- расширять</a:t>
            </a:r>
            <a:r>
              <a:rPr lang="ru-RU" dirty="0">
                <a:latin typeface="Monotype Corsiva" pitchFamily="66" charset="0"/>
                <a:cs typeface="Times New Roman" pitchFamily="18" charset="0"/>
              </a:rPr>
              <a:t>, обогащать, активизировать словарь детей;</a:t>
            </a:r>
          </a:p>
          <a:p>
            <a:pPr lvl="0"/>
            <a:r>
              <a:rPr lang="ru-RU" dirty="0" smtClean="0">
                <a:latin typeface="Monotype Corsiva" pitchFamily="66" charset="0"/>
                <a:cs typeface="Times New Roman" pitchFamily="18" charset="0"/>
              </a:rPr>
              <a:t>- расширять </a:t>
            </a:r>
            <a:r>
              <a:rPr lang="ru-RU" dirty="0">
                <a:latin typeface="Monotype Corsiva" pitchFamily="66" charset="0"/>
                <a:cs typeface="Times New Roman" pitchFamily="18" charset="0"/>
              </a:rPr>
              <a:t>кругозор, внимания;</a:t>
            </a:r>
          </a:p>
          <a:p>
            <a:pPr lvl="0"/>
            <a:r>
              <a:rPr lang="ru-RU" dirty="0" smtClean="0">
                <a:latin typeface="Monotype Corsiva" pitchFamily="66" charset="0"/>
                <a:cs typeface="Times New Roman" pitchFamily="18" charset="0"/>
              </a:rPr>
              <a:t>- развивать </a:t>
            </a:r>
            <a:r>
              <a:rPr lang="ru-RU" dirty="0">
                <a:latin typeface="Monotype Corsiva" pitchFamily="66" charset="0"/>
                <a:cs typeface="Times New Roman" pitchFamily="18" charset="0"/>
              </a:rPr>
              <a:t>связанную речь, словарный запас и активизировать лексику дошкольников;   </a:t>
            </a:r>
          </a:p>
          <a:p>
            <a:pPr lvl="0"/>
            <a:r>
              <a:rPr lang="ru-RU" dirty="0" smtClean="0">
                <a:latin typeface="Monotype Corsiva" pitchFamily="66" charset="0"/>
                <a:cs typeface="Times New Roman" pitchFamily="18" charset="0"/>
              </a:rPr>
              <a:t>- развивать </a:t>
            </a:r>
            <a:r>
              <a:rPr lang="ru-RU" dirty="0">
                <a:latin typeface="Monotype Corsiva" pitchFamily="66" charset="0"/>
                <a:cs typeface="Times New Roman" pitchFamily="18" charset="0"/>
              </a:rPr>
              <a:t>умение правильно отвечать на поставленный вопрос, отгадывать загадки.</a:t>
            </a:r>
          </a:p>
          <a:p>
            <a:pPr lvl="0"/>
            <a:r>
              <a:rPr lang="ru-RU" dirty="0" smtClean="0">
                <a:latin typeface="Monotype Corsiva" pitchFamily="66" charset="0"/>
                <a:cs typeface="Times New Roman" pitchFamily="18" charset="0"/>
              </a:rPr>
              <a:t>- развивать </a:t>
            </a:r>
            <a:r>
              <a:rPr lang="ru-RU" dirty="0">
                <a:latin typeface="Monotype Corsiva" pitchFamily="66" charset="0"/>
                <a:cs typeface="Times New Roman" pitchFamily="18" charset="0"/>
              </a:rPr>
              <a:t>активность, самостоятельность, уверенность в своих силах;</a:t>
            </a:r>
          </a:p>
          <a:p>
            <a:pPr lvl="0"/>
            <a:r>
              <a:rPr lang="ru-RU" dirty="0" smtClean="0">
                <a:latin typeface="Monotype Corsiva" pitchFamily="66" charset="0"/>
                <a:cs typeface="Times New Roman" pitchFamily="18" charset="0"/>
              </a:rPr>
              <a:t>- развивать </a:t>
            </a:r>
            <a:r>
              <a:rPr lang="ru-RU" dirty="0">
                <a:latin typeface="Monotype Corsiva" pitchFamily="66" charset="0"/>
                <a:cs typeface="Times New Roman" pitchFamily="18" charset="0"/>
              </a:rPr>
              <a:t>мелкую моторику.</a:t>
            </a:r>
          </a:p>
        </p:txBody>
      </p:sp>
    </p:spTree>
    <p:extLst>
      <p:ext uri="{BB962C8B-B14F-4D97-AF65-F5344CB8AC3E}">
        <p14:creationId xmlns:p14="http://schemas.microsoft.com/office/powerpoint/2010/main" val="2455068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Шаблон для презентаций природа &gt; корректные и качественные примеры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82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3528" y="260648"/>
            <a:ext cx="8496944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rgbClr val="00B050"/>
                </a:solidFill>
                <a:latin typeface="Monotype Corsiva" pitchFamily="66" charset="0"/>
              </a:rPr>
              <a:t>                                      </a:t>
            </a:r>
            <a:r>
              <a:rPr lang="ru-RU" sz="2200" b="1" u="sng" dirty="0" smtClean="0">
                <a:solidFill>
                  <a:srgbClr val="00B050"/>
                </a:solidFill>
                <a:latin typeface="Monotype Corsiva" pitchFamily="66" charset="0"/>
              </a:rPr>
              <a:t>Воспитательные :</a:t>
            </a:r>
            <a:endParaRPr lang="ru-RU" sz="2200" u="sng" dirty="0">
              <a:solidFill>
                <a:srgbClr val="00B050"/>
              </a:solidFill>
              <a:latin typeface="Monotype Corsiva" pitchFamily="66" charset="0"/>
            </a:endParaRPr>
          </a:p>
          <a:p>
            <a:pPr lvl="0"/>
            <a:r>
              <a:rPr lang="ru-RU" dirty="0" smtClean="0">
                <a:latin typeface="Monotype Corsiva" pitchFamily="66" charset="0"/>
              </a:rPr>
              <a:t>                                  - воспитывать </a:t>
            </a:r>
            <a:r>
              <a:rPr lang="ru-RU" dirty="0">
                <a:latin typeface="Monotype Corsiva" pitchFamily="66" charset="0"/>
              </a:rPr>
              <a:t>бережное отношение к природе, к растениям; </a:t>
            </a:r>
          </a:p>
          <a:p>
            <a:pPr lvl="0"/>
            <a:r>
              <a:rPr lang="ru-RU" dirty="0" smtClean="0">
                <a:latin typeface="Monotype Corsiva" pitchFamily="66" charset="0"/>
              </a:rPr>
              <a:t>           - воспитывать </a:t>
            </a:r>
            <a:r>
              <a:rPr lang="ru-RU" dirty="0">
                <a:latin typeface="Monotype Corsiva" pitchFamily="66" charset="0"/>
              </a:rPr>
              <a:t>умение слушать, не перебивать друг друга, работать в команде;</a:t>
            </a:r>
          </a:p>
          <a:p>
            <a:pPr lvl="0"/>
            <a:r>
              <a:rPr lang="ru-RU" dirty="0" smtClean="0">
                <a:latin typeface="Monotype Corsiva" pitchFamily="66" charset="0"/>
              </a:rPr>
              <a:t>           - воспитывать </a:t>
            </a:r>
            <a:r>
              <a:rPr lang="ru-RU" dirty="0">
                <a:latin typeface="Monotype Corsiva" pitchFamily="66" charset="0"/>
              </a:rPr>
              <a:t>чувство взаимопомощи, доброжелательности;</a:t>
            </a:r>
          </a:p>
          <a:p>
            <a:pPr lvl="0"/>
            <a:r>
              <a:rPr lang="ru-RU" dirty="0" smtClean="0">
                <a:latin typeface="Monotype Corsiva" pitchFamily="66" charset="0"/>
              </a:rPr>
              <a:t>           - воспитывать </a:t>
            </a:r>
            <a:r>
              <a:rPr lang="ru-RU" dirty="0">
                <a:latin typeface="Monotype Corsiva" pitchFamily="66" charset="0"/>
              </a:rPr>
              <a:t>интерес к труду;</a:t>
            </a:r>
          </a:p>
          <a:p>
            <a:pPr lvl="0"/>
            <a:r>
              <a:rPr lang="ru-RU" dirty="0" smtClean="0">
                <a:latin typeface="Monotype Corsiva" pitchFamily="66" charset="0"/>
              </a:rPr>
              <a:t>           - воспитывать </a:t>
            </a:r>
            <a:r>
              <a:rPr lang="ru-RU" dirty="0">
                <a:latin typeface="Monotype Corsiva" pitchFamily="66" charset="0"/>
              </a:rPr>
              <a:t>терпение и трудолюбие</a:t>
            </a:r>
            <a:r>
              <a:rPr lang="ru-RU" dirty="0" smtClean="0">
                <a:latin typeface="Monotype Corsiva" pitchFamily="66" charset="0"/>
              </a:rPr>
              <a:t>.</a:t>
            </a:r>
          </a:p>
          <a:p>
            <a:r>
              <a:rPr lang="ru-RU" sz="2200" b="1" dirty="0" smtClean="0">
                <a:solidFill>
                  <a:srgbClr val="00B050"/>
                </a:solidFill>
                <a:latin typeface="Monotype Corsiva" pitchFamily="66" charset="0"/>
              </a:rPr>
              <a:t>          </a:t>
            </a:r>
            <a:r>
              <a:rPr lang="ru-RU" sz="2200" b="1" dirty="0" smtClean="0">
                <a:solidFill>
                  <a:srgbClr val="FF0000"/>
                </a:solidFill>
                <a:latin typeface="Monotype Corsiva" pitchFamily="66" charset="0"/>
              </a:rPr>
              <a:t>Методические </a:t>
            </a:r>
            <a:r>
              <a:rPr lang="ru-RU" sz="2200" b="1" dirty="0">
                <a:solidFill>
                  <a:srgbClr val="FF0000"/>
                </a:solidFill>
                <a:latin typeface="Monotype Corsiva" pitchFamily="66" charset="0"/>
              </a:rPr>
              <a:t>приёмы:</a:t>
            </a:r>
            <a:endParaRPr lang="ru-RU" sz="2200" dirty="0">
              <a:solidFill>
                <a:srgbClr val="FF0000"/>
              </a:solidFill>
              <a:latin typeface="Monotype Corsiva" pitchFamily="66" charset="0"/>
            </a:endParaRPr>
          </a:p>
          <a:p>
            <a:pPr lvl="0"/>
            <a:r>
              <a:rPr lang="ru-RU" dirty="0" smtClean="0">
                <a:latin typeface="Monotype Corsiva" pitchFamily="66" charset="0"/>
              </a:rPr>
              <a:t>- беседа</a:t>
            </a:r>
            <a:r>
              <a:rPr lang="ru-RU" dirty="0">
                <a:latin typeface="Monotype Corsiva" pitchFamily="66" charset="0"/>
              </a:rPr>
              <a:t>;</a:t>
            </a:r>
          </a:p>
          <a:p>
            <a:pPr lvl="0"/>
            <a:r>
              <a:rPr lang="ru-RU" dirty="0" smtClean="0">
                <a:latin typeface="Monotype Corsiva" pitchFamily="66" charset="0"/>
              </a:rPr>
              <a:t>- художественное </a:t>
            </a:r>
            <a:r>
              <a:rPr lang="ru-RU" dirty="0">
                <a:latin typeface="Monotype Corsiva" pitchFamily="66" charset="0"/>
              </a:rPr>
              <a:t>слово;</a:t>
            </a:r>
          </a:p>
          <a:p>
            <a:pPr lvl="0"/>
            <a:r>
              <a:rPr lang="ru-RU" dirty="0" smtClean="0">
                <a:latin typeface="Monotype Corsiva" pitchFamily="66" charset="0"/>
              </a:rPr>
              <a:t>- игровые </a:t>
            </a:r>
            <a:r>
              <a:rPr lang="ru-RU" dirty="0">
                <a:latin typeface="Monotype Corsiva" pitchFamily="66" charset="0"/>
              </a:rPr>
              <a:t>- физкультминутки;</a:t>
            </a:r>
          </a:p>
          <a:p>
            <a:pPr lvl="0"/>
            <a:r>
              <a:rPr lang="ru-RU" dirty="0" smtClean="0">
                <a:latin typeface="Monotype Corsiva" pitchFamily="66" charset="0"/>
              </a:rPr>
              <a:t>- наглядные </a:t>
            </a:r>
            <a:r>
              <a:rPr lang="ru-RU" dirty="0">
                <a:latin typeface="Monotype Corsiva" pitchFamily="66" charset="0"/>
              </a:rPr>
              <a:t>- иллюстрации;</a:t>
            </a:r>
          </a:p>
          <a:p>
            <a:pPr lvl="0"/>
            <a:r>
              <a:rPr lang="ru-RU" dirty="0" smtClean="0">
                <a:latin typeface="Monotype Corsiva" pitchFamily="66" charset="0"/>
              </a:rPr>
              <a:t>- словесные </a:t>
            </a:r>
            <a:r>
              <a:rPr lang="ru-RU" dirty="0">
                <a:latin typeface="Monotype Corsiva" pitchFamily="66" charset="0"/>
              </a:rPr>
              <a:t>- вопросы, индивидуальные ответы;</a:t>
            </a:r>
          </a:p>
          <a:p>
            <a:pPr marL="285750" lvl="0" indent="-285750">
              <a:buFontTx/>
              <a:buChar char="-"/>
            </a:pPr>
            <a:r>
              <a:rPr lang="ru-RU" dirty="0" smtClean="0">
                <a:latin typeface="Monotype Corsiva" pitchFamily="66" charset="0"/>
              </a:rPr>
              <a:t>продуктивная деятельность.</a:t>
            </a:r>
          </a:p>
          <a:p>
            <a:pPr lvl="0"/>
            <a:r>
              <a:rPr lang="ru-RU" sz="2200" b="1" dirty="0" smtClean="0">
                <a:solidFill>
                  <a:srgbClr val="0070C0"/>
                </a:solidFill>
                <a:latin typeface="Monotype Corsiva" pitchFamily="66" charset="0"/>
              </a:rPr>
              <a:t>Формы </a:t>
            </a:r>
            <a:r>
              <a:rPr lang="ru-RU" sz="2200" b="1" dirty="0">
                <a:solidFill>
                  <a:srgbClr val="0070C0"/>
                </a:solidFill>
                <a:latin typeface="Monotype Corsiva" pitchFamily="66" charset="0"/>
              </a:rPr>
              <a:t>организации:</a:t>
            </a:r>
            <a:r>
              <a:rPr lang="ru-RU" sz="2200" dirty="0">
                <a:solidFill>
                  <a:srgbClr val="0070C0"/>
                </a:solidFill>
                <a:latin typeface="Monotype Corsiva" pitchFamily="66" charset="0"/>
              </a:rPr>
              <a:t> </a:t>
            </a:r>
          </a:p>
          <a:p>
            <a:pPr lvl="0"/>
            <a:r>
              <a:rPr lang="ru-RU" dirty="0" smtClean="0">
                <a:latin typeface="Monotype Corsiva" pitchFamily="66" charset="0"/>
              </a:rPr>
              <a:t>- групповая</a:t>
            </a:r>
            <a:r>
              <a:rPr lang="ru-RU" dirty="0">
                <a:latin typeface="Monotype Corsiva" pitchFamily="66" charset="0"/>
              </a:rPr>
              <a:t>;</a:t>
            </a:r>
          </a:p>
          <a:p>
            <a:pPr lvl="0"/>
            <a:r>
              <a:rPr lang="ru-RU" dirty="0" smtClean="0">
                <a:latin typeface="Monotype Corsiva" pitchFamily="66" charset="0"/>
              </a:rPr>
              <a:t>- индивидуальная</a:t>
            </a:r>
            <a:r>
              <a:rPr lang="ru-RU" dirty="0">
                <a:latin typeface="Monotype Corsiva" pitchFamily="66" charset="0"/>
              </a:rPr>
              <a:t>.</a:t>
            </a:r>
          </a:p>
          <a:p>
            <a:r>
              <a:rPr lang="ru-RU" sz="2200" b="1" dirty="0">
                <a:solidFill>
                  <a:srgbClr val="00B050"/>
                </a:solidFill>
                <a:latin typeface="Monotype Corsiva" pitchFamily="66" charset="0"/>
              </a:rPr>
              <a:t>П</a:t>
            </a:r>
            <a:r>
              <a:rPr lang="ru-RU" sz="2200" b="1" dirty="0" smtClean="0">
                <a:solidFill>
                  <a:srgbClr val="00B050"/>
                </a:solidFill>
                <a:latin typeface="Monotype Corsiva" pitchFamily="66" charset="0"/>
              </a:rPr>
              <a:t>олученны</a:t>
            </a:r>
            <a:r>
              <a:rPr lang="ru-RU" sz="2200" dirty="0" smtClean="0">
                <a:solidFill>
                  <a:srgbClr val="00B050"/>
                </a:solidFill>
                <a:latin typeface="Monotype Corsiva" pitchFamily="66" charset="0"/>
              </a:rPr>
              <a:t>е </a:t>
            </a:r>
            <a:r>
              <a:rPr lang="ru-RU" sz="2200" b="1" dirty="0" smtClean="0">
                <a:solidFill>
                  <a:srgbClr val="00B050"/>
                </a:solidFill>
                <a:latin typeface="Monotype Corsiva" pitchFamily="66" charset="0"/>
              </a:rPr>
              <a:t>результаты</a:t>
            </a:r>
            <a:r>
              <a:rPr lang="ru-RU" sz="2200" b="1" dirty="0">
                <a:solidFill>
                  <a:srgbClr val="00B050"/>
                </a:solidFill>
                <a:latin typeface="Monotype Corsiva" pitchFamily="66" charset="0"/>
              </a:rPr>
              <a:t>:</a:t>
            </a:r>
            <a:r>
              <a:rPr lang="ru-RU" sz="2200" dirty="0">
                <a:solidFill>
                  <a:srgbClr val="00B050"/>
                </a:solidFill>
                <a:latin typeface="Monotype Corsiva" pitchFamily="66" charset="0"/>
              </a:rPr>
              <a:t> </a:t>
            </a:r>
          </a:p>
          <a:p>
            <a:r>
              <a:rPr lang="ru-RU" dirty="0">
                <a:latin typeface="Monotype Corsiva" pitchFamily="66" charset="0"/>
              </a:rPr>
              <a:t>Обобщила и расширила знания дошкольников об овощах, о том, как ухаживать за растениями в природе, перечислили все необходимые условия для роста и развития растений. Научила бережно ухаживать за садом-огородом, отмечать изменения в росте и развитии. Обогатила словарный запас детей, привлекла родителей к совместной деятельности.</a:t>
            </a:r>
          </a:p>
          <a:p>
            <a:r>
              <a:rPr lang="ru-RU" dirty="0">
                <a:latin typeface="Monotype Corsiva" pitchFamily="66" charset="0"/>
              </a:rPr>
              <a:t> Я и дети очень довольны нашим </a:t>
            </a:r>
            <a:r>
              <a:rPr lang="ru-RU" dirty="0" smtClean="0">
                <a:latin typeface="Monotype Corsiva" pitchFamily="66" charset="0"/>
              </a:rPr>
              <a:t>трудом: </a:t>
            </a:r>
            <a:r>
              <a:rPr lang="ru-RU" dirty="0">
                <a:latin typeface="Monotype Corsiva" pitchFamily="66" charset="0"/>
              </a:rPr>
              <a:t>посадки </a:t>
            </a:r>
            <a:r>
              <a:rPr lang="ru-RU" dirty="0" smtClean="0">
                <a:latin typeface="Monotype Corsiva" pitchFamily="66" charset="0"/>
              </a:rPr>
              <a:t>семян и сбор урожая! </a:t>
            </a:r>
            <a:endParaRPr lang="ru-RU" dirty="0">
              <a:latin typeface="Monotype Corsiva" pitchFamily="66" charset="0"/>
            </a:endParaRPr>
          </a:p>
          <a:p>
            <a:pPr marL="285750" lvl="0" indent="-285750">
              <a:buFontTx/>
              <a:buChar char="-"/>
            </a:pPr>
            <a:endParaRPr lang="ru-RU" dirty="0">
              <a:latin typeface="Monotype Corsiva" pitchFamily="66" charset="0"/>
            </a:endParaRPr>
          </a:p>
          <a:p>
            <a:pPr lvl="0"/>
            <a:endParaRPr lang="ru-RU" dirty="0"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9257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Шаблон для презентаций природа &gt; корректные и качественные примеры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 descr="C:\Users\ADMIN\Desktop\ЭКОЛОГИЯ\ФОТО НА ПРЕЗЕНТАЦИЮ\КОРЗИНА\IMG_20200529_150549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3721" y="333119"/>
            <a:ext cx="1748279" cy="1851874"/>
          </a:xfrm>
          <a:prstGeom prst="roundRect">
            <a:avLst/>
          </a:prstGeom>
          <a:noFill/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5" name="Рисунок 4" descr="C:\Users\ADMIN\Desktop\ЭКОЛОГИЯ\ФОТО НА ПРЕЗЕНТАЦИЮ\КОРЗИНА\IMG_20200529_151050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60"/>
          <a:stretch/>
        </p:blipFill>
        <p:spPr bwMode="auto">
          <a:xfrm>
            <a:off x="6732238" y="367201"/>
            <a:ext cx="1911945" cy="1915691"/>
          </a:xfrm>
          <a:prstGeom prst="roundRect">
            <a:avLst/>
          </a:prstGeom>
          <a:noFill/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139952" y="764704"/>
            <a:ext cx="30060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B050"/>
                </a:solidFill>
                <a:latin typeface="Monotype Corsiva" pitchFamily="66" charset="0"/>
              </a:rPr>
              <a:t>Где весною было пусто.</a:t>
            </a:r>
          </a:p>
          <a:p>
            <a:pPr algn="ctr"/>
            <a:r>
              <a:rPr lang="ru-RU" b="1" dirty="0">
                <a:solidFill>
                  <a:srgbClr val="00B050"/>
                </a:solidFill>
                <a:latin typeface="Monotype Corsiva" pitchFamily="66" charset="0"/>
              </a:rPr>
              <a:t>Летом выросла...</a:t>
            </a:r>
          </a:p>
        </p:txBody>
      </p:sp>
      <p:pic>
        <p:nvPicPr>
          <p:cNvPr id="6" name="Рисунок 5" descr="C:\Users\ADMIN\Desktop\ЭКОЛОГИЯ\ФОТО НА ПРЕЗЕНТАЦИЮ\КОРЗИНА\IMG_20200529_150549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10" y="2503062"/>
            <a:ext cx="1748279" cy="1851874"/>
          </a:xfrm>
          <a:prstGeom prst="roundRect">
            <a:avLst/>
          </a:prstGeom>
          <a:noFill/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sp>
        <p:nvSpPr>
          <p:cNvPr id="7" name="Прямоугольник 6"/>
          <p:cNvSpPr/>
          <p:nvPr/>
        </p:nvSpPr>
        <p:spPr>
          <a:xfrm>
            <a:off x="2105844" y="2530773"/>
            <a:ext cx="223224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  <a:latin typeface="Monotype Corsiva" pitchFamily="66" charset="0"/>
              </a:rPr>
              <a:t>Летом в огороде -</a:t>
            </a:r>
            <a:br>
              <a:rPr lang="ru-RU" b="1" dirty="0">
                <a:solidFill>
                  <a:srgbClr val="0070C0"/>
                </a:solidFill>
                <a:latin typeface="Monotype Corsiva" pitchFamily="66" charset="0"/>
              </a:rPr>
            </a:br>
            <a:r>
              <a:rPr lang="ru-RU" b="1" dirty="0">
                <a:solidFill>
                  <a:srgbClr val="0070C0"/>
                </a:solidFill>
                <a:latin typeface="Monotype Corsiva" pitchFamily="66" charset="0"/>
              </a:rPr>
              <a:t>Свежие, зеленые.</a:t>
            </a:r>
            <a:br>
              <a:rPr lang="ru-RU" b="1" dirty="0">
                <a:solidFill>
                  <a:srgbClr val="0070C0"/>
                </a:solidFill>
                <a:latin typeface="Monotype Corsiva" pitchFamily="66" charset="0"/>
              </a:rPr>
            </a:br>
            <a:r>
              <a:rPr lang="ru-RU" b="1" dirty="0">
                <a:solidFill>
                  <a:srgbClr val="0070C0"/>
                </a:solidFill>
                <a:latin typeface="Monotype Corsiva" pitchFamily="66" charset="0"/>
              </a:rPr>
              <a:t>А зимою в бочке -</a:t>
            </a:r>
            <a:br>
              <a:rPr lang="ru-RU" b="1" dirty="0">
                <a:solidFill>
                  <a:srgbClr val="0070C0"/>
                </a:solidFill>
                <a:latin typeface="Monotype Corsiva" pitchFamily="66" charset="0"/>
              </a:rPr>
            </a:br>
            <a:r>
              <a:rPr lang="ru-RU" b="1" dirty="0">
                <a:solidFill>
                  <a:srgbClr val="0070C0"/>
                </a:solidFill>
                <a:latin typeface="Monotype Corsiva" pitchFamily="66" charset="0"/>
              </a:rPr>
              <a:t>Крепкие, соленые.</a:t>
            </a:r>
            <a:br>
              <a:rPr lang="ru-RU" b="1" dirty="0">
                <a:solidFill>
                  <a:srgbClr val="0070C0"/>
                </a:solidFill>
                <a:latin typeface="Monotype Corsiva" pitchFamily="66" charset="0"/>
              </a:rPr>
            </a:br>
            <a:r>
              <a:rPr lang="ru-RU" b="1" dirty="0">
                <a:solidFill>
                  <a:srgbClr val="0070C0"/>
                </a:solidFill>
                <a:latin typeface="Monotype Corsiva" pitchFamily="66" charset="0"/>
              </a:rPr>
              <a:t>Догадались, молодцы.</a:t>
            </a:r>
            <a:br>
              <a:rPr lang="ru-RU" b="1" dirty="0">
                <a:solidFill>
                  <a:srgbClr val="0070C0"/>
                </a:solidFill>
                <a:latin typeface="Monotype Corsiva" pitchFamily="66" charset="0"/>
              </a:rPr>
            </a:br>
            <a:r>
              <a:rPr lang="ru-RU" b="1" dirty="0">
                <a:solidFill>
                  <a:srgbClr val="0070C0"/>
                </a:solidFill>
                <a:latin typeface="Monotype Corsiva" pitchFamily="66" charset="0"/>
              </a:rPr>
              <a:t>Как зовут их?</a:t>
            </a:r>
          </a:p>
        </p:txBody>
      </p:sp>
      <p:pic>
        <p:nvPicPr>
          <p:cNvPr id="8" name="Рисунок 7" descr="C:\Users\ADMIN\Desktop\ЭКОЛОГИЯ\ФОТО НА ПРЕЗЕНТАЦИЮ\КОРЗИНА\IMG_20200529_151144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95" r="4292" b="1610"/>
          <a:stretch/>
        </p:blipFill>
        <p:spPr bwMode="auto">
          <a:xfrm>
            <a:off x="4338092" y="2473111"/>
            <a:ext cx="1779937" cy="1911776"/>
          </a:xfrm>
          <a:prstGeom prst="roundRect">
            <a:avLst/>
          </a:prstGeom>
          <a:noFill/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Рисунок 8" descr="C:\Users\ADMIN\Desktop\ЭКОЛОГИЯ\ФОТО НА ПРЕЗЕНТАЦИЮ\КОРЗИНА\IMG_20200529_150549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9813" y="4621540"/>
            <a:ext cx="1748279" cy="1851874"/>
          </a:xfrm>
          <a:prstGeom prst="roundRect">
            <a:avLst/>
          </a:prstGeom>
          <a:noFill/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10" name="Рисунок 9" descr="C:\Users\ADMIN\Desktop\ЭКОЛОГИЯ\ФОТО НА ПРЕЗЕНТАЦИЮ\КОРЗИНА\IMG_20200529_151415.jpg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49"/>
          <a:stretch/>
        </p:blipFill>
        <p:spPr bwMode="auto">
          <a:xfrm>
            <a:off x="6118029" y="4589944"/>
            <a:ext cx="1857752" cy="1883470"/>
          </a:xfrm>
          <a:prstGeom prst="roundRect">
            <a:avLst/>
          </a:prstGeom>
          <a:noFill/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4039928" y="5101610"/>
            <a:ext cx="23762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Красная девица </a:t>
            </a:r>
          </a:p>
          <a:p>
            <a:pPr algn="ctr"/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Сидит в темнице,</a:t>
            </a:r>
          </a:p>
          <a:p>
            <a:pPr algn="ctr"/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А коса на улице.</a:t>
            </a:r>
          </a:p>
        </p:txBody>
      </p:sp>
    </p:spTree>
    <p:extLst>
      <p:ext uri="{BB962C8B-B14F-4D97-AF65-F5344CB8AC3E}">
        <p14:creationId xmlns:p14="http://schemas.microsoft.com/office/powerpoint/2010/main" val="3410835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Шаблон для презентаций природа &gt; корректные и качественные примеры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 descr="C:\Users\ADMIN\Desktop\ЭКОЛОГИЯ\ФОТО НА ПРЕЗЕНТАЦИЮ\КОРЗИНА\IMG_20200529_151118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52" r="2408"/>
          <a:stretch/>
        </p:blipFill>
        <p:spPr bwMode="auto">
          <a:xfrm>
            <a:off x="6372200" y="345322"/>
            <a:ext cx="1816794" cy="1839671"/>
          </a:xfrm>
          <a:prstGeom prst="roundRect">
            <a:avLst/>
          </a:prstGeom>
          <a:noFill/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Рисунок 4" descr="C:\Users\ADMIN\Desktop\ЭКОЛОГИЯ\ФОТО НА ПРЕЗЕНТАЦИЮ\КОРЗИНА\IMG_20200529_150549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3721" y="333119"/>
            <a:ext cx="1748279" cy="1851874"/>
          </a:xfrm>
          <a:prstGeom prst="roundRect">
            <a:avLst/>
          </a:prstGeom>
          <a:noFill/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sp>
        <p:nvSpPr>
          <p:cNvPr id="2" name="Прямоугольник 1"/>
          <p:cNvSpPr/>
          <p:nvPr/>
        </p:nvSpPr>
        <p:spPr>
          <a:xfrm>
            <a:off x="4597896" y="692696"/>
            <a:ext cx="18722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Monotype Corsiva" pitchFamily="66" charset="0"/>
              </a:rPr>
              <a:t>Вверху зелено, </a:t>
            </a:r>
          </a:p>
          <a:p>
            <a:pPr algn="ctr"/>
            <a:r>
              <a:rPr lang="ru-RU" b="1" dirty="0">
                <a:solidFill>
                  <a:srgbClr val="C00000"/>
                </a:solidFill>
                <a:latin typeface="Monotype Corsiva" pitchFamily="66" charset="0"/>
              </a:rPr>
              <a:t>Внизу красно.</a:t>
            </a:r>
          </a:p>
          <a:p>
            <a:pPr algn="ctr"/>
            <a:r>
              <a:rPr lang="ru-RU" b="1" dirty="0">
                <a:solidFill>
                  <a:srgbClr val="C00000"/>
                </a:solidFill>
                <a:latin typeface="Monotype Corsiva" pitchFamily="66" charset="0"/>
              </a:rPr>
              <a:t>В землю вросло.</a:t>
            </a:r>
          </a:p>
        </p:txBody>
      </p:sp>
      <p:pic>
        <p:nvPicPr>
          <p:cNvPr id="6" name="Рисунок 5" descr="C:\Users\ADMIN\Desktop\ЭКОЛОГИЯ\ФОТО НА ПРЕЗЕНТАЦИЮ\КОРЗИНА\IMG_20200529_150549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513230"/>
            <a:ext cx="1748279" cy="1851874"/>
          </a:xfrm>
          <a:prstGeom prst="roundRect">
            <a:avLst/>
          </a:prstGeom>
          <a:noFill/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7" name="Рисунок 6" descr="C:\Users\ADMIN\Desktop\ЭКОЛОГИЯ\ФОТО НА ПРЕЗЕНТАЦИЮ\КОРЗИНА\IMG_20200529_150549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3556" y="4547338"/>
            <a:ext cx="1748279" cy="1851874"/>
          </a:xfrm>
          <a:prstGeom prst="roundRect">
            <a:avLst/>
          </a:prstGeom>
          <a:noFill/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sp>
        <p:nvSpPr>
          <p:cNvPr id="8" name="Прямоугольник 7"/>
          <p:cNvSpPr/>
          <p:nvPr/>
        </p:nvSpPr>
        <p:spPr>
          <a:xfrm>
            <a:off x="1923556" y="2828833"/>
            <a:ext cx="26743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  <a:t>Неказиста, шишковата,</a:t>
            </a:r>
          </a:p>
          <a:p>
            <a:pPr algn="ctr"/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  <a:t>А придёт на стол она,</a:t>
            </a:r>
          </a:p>
          <a:p>
            <a:pPr algn="ctr"/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  <a:t>Скажут весело ребята </a:t>
            </a:r>
          </a:p>
          <a:p>
            <a:pPr algn="ctr"/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  <a:t>- «Ну, рассыпчата, вкусна!»</a:t>
            </a:r>
          </a:p>
        </p:txBody>
      </p:sp>
      <p:pic>
        <p:nvPicPr>
          <p:cNvPr id="9" name="Рисунок 8" descr="C:\Users\ADMIN\Desktop\ЭКОЛОГИЯ\ФОТО НА ПРЕЗЕНТАЦИЮ\КОРЗИНА\IMG_20200529_151308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7" t="20373" r="7473"/>
          <a:stretch/>
        </p:blipFill>
        <p:spPr bwMode="auto">
          <a:xfrm>
            <a:off x="4561105" y="2513230"/>
            <a:ext cx="1811095" cy="1816942"/>
          </a:xfrm>
          <a:prstGeom prst="roundRect">
            <a:avLst/>
          </a:prstGeom>
          <a:noFill/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3753640" y="4947555"/>
            <a:ext cx="249257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C000"/>
                </a:solidFill>
                <a:latin typeface="Monotype Corsiva" pitchFamily="66" charset="0"/>
              </a:rPr>
              <a:t>Прежде чем его мы съели,</a:t>
            </a:r>
          </a:p>
          <a:p>
            <a:pPr algn="ctr"/>
            <a:r>
              <a:rPr lang="ru-RU" b="1" dirty="0">
                <a:solidFill>
                  <a:srgbClr val="FFC000"/>
                </a:solidFill>
                <a:latin typeface="Monotype Corsiva" pitchFamily="66" charset="0"/>
              </a:rPr>
              <a:t>Все наплакаться успели. </a:t>
            </a:r>
          </a:p>
          <a:p>
            <a:pPr algn="ctr"/>
            <a:r>
              <a:rPr lang="ru-RU" b="1" dirty="0">
                <a:solidFill>
                  <a:srgbClr val="FFC000"/>
                </a:solidFill>
                <a:latin typeface="Monotype Corsiva" pitchFamily="66" charset="0"/>
              </a:rPr>
              <a:t>Что это?</a:t>
            </a:r>
          </a:p>
        </p:txBody>
      </p:sp>
      <p:pic>
        <p:nvPicPr>
          <p:cNvPr id="11" name="Рисунок 10" descr="C:\Users\ADMIN\Desktop\ЭКОЛОГИЯ\ФОТО НА ПРЕЗЕНТАЦИЮ\КОРЗИНА\IMG_20200529_151339.jpg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094" r="7504"/>
          <a:stretch/>
        </p:blipFill>
        <p:spPr bwMode="auto">
          <a:xfrm>
            <a:off x="6284642" y="4606965"/>
            <a:ext cx="1810461" cy="1792247"/>
          </a:xfrm>
          <a:prstGeom prst="roundRect">
            <a:avLst/>
          </a:prstGeom>
          <a:noFill/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054761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Шаблон для презентаций природа &gt; корректные и качественные примеры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438503" y="658890"/>
            <a:ext cx="26023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Monotype Corsiva" pitchFamily="66" charset="0"/>
              </a:rPr>
              <a:t>Они гроздьями висят</a:t>
            </a:r>
          </a:p>
          <a:p>
            <a:pPr algn="ctr"/>
            <a:r>
              <a:rPr lang="ru-RU" b="1" dirty="0">
                <a:solidFill>
                  <a:srgbClr val="FF0000"/>
                </a:solidFill>
                <a:latin typeface="Monotype Corsiva" pitchFamily="66" charset="0"/>
              </a:rPr>
              <a:t>И на солнышко глядят,</a:t>
            </a:r>
          </a:p>
          <a:p>
            <a:pPr algn="ctr"/>
            <a:r>
              <a:rPr lang="ru-RU" b="1" dirty="0">
                <a:solidFill>
                  <a:srgbClr val="FF0000"/>
                </a:solidFill>
                <a:latin typeface="Monotype Corsiva" pitchFamily="66" charset="0"/>
              </a:rPr>
              <a:t>Цветом словно светофор</a:t>
            </a:r>
          </a:p>
          <a:p>
            <a:pPr algn="ctr"/>
            <a:r>
              <a:rPr lang="ru-RU" b="1" dirty="0">
                <a:solidFill>
                  <a:srgbClr val="FF0000"/>
                </a:solidFill>
                <a:latin typeface="Monotype Corsiva" pitchFamily="66" charset="0"/>
              </a:rPr>
              <a:t>Красный, жёлтый ... </a:t>
            </a:r>
          </a:p>
        </p:txBody>
      </p:sp>
      <p:pic>
        <p:nvPicPr>
          <p:cNvPr id="5" name="Рисунок 4" descr="C:\Users\ADMIN\Desktop\ЭКОЛОГИЯ\ФОТО НА ПРЕЗЕНТАЦИЮ\КОРЗИНА\IMG_20200529_150549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3721" y="333119"/>
            <a:ext cx="1748279" cy="1851874"/>
          </a:xfrm>
          <a:prstGeom prst="roundRect">
            <a:avLst/>
          </a:prstGeom>
          <a:noFill/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6" name="Рисунок 5" descr="C:\Users\ADMIN\Desktop\ЭКОЛОГИЯ\ФОТО НА ПРЕЗЕНТАЦИЮ\КОРЗИНА\IMG_20200529_151247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0" t="23034" r="8806" b="3101"/>
          <a:stretch/>
        </p:blipFill>
        <p:spPr bwMode="auto">
          <a:xfrm>
            <a:off x="7020272" y="420983"/>
            <a:ext cx="1663824" cy="1764010"/>
          </a:xfrm>
          <a:prstGeom prst="roundRect">
            <a:avLst/>
          </a:prstGeom>
          <a:noFill/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Рисунок 6" descr="C:\Users\ADMIN\Desktop\ЭКОЛОГИЯ\ФОТО НА ПРЕЗЕНТАЦИЮ\КОРЗИНА\IMG_20200529_150549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861" y="2315698"/>
            <a:ext cx="1748279" cy="1851874"/>
          </a:xfrm>
          <a:prstGeom prst="roundRect">
            <a:avLst/>
          </a:prstGeom>
          <a:noFill/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8" name="Рисунок 7" descr="C:\Users\ADMIN\Desktop\ЭКОЛОГИЯ\ФОТО НА ПРЕЗЕНТАЦИЮ\КОРЗИНА\IMG_20200529_150549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9231" y="4581128"/>
            <a:ext cx="1748279" cy="1851874"/>
          </a:xfrm>
          <a:prstGeom prst="roundRect">
            <a:avLst/>
          </a:prstGeom>
          <a:noFill/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10" name="Рисунок 9" descr="C:\Users\ADMIN\Desktop\ЭКОЛОГИЯ\ФОТО НА ПРЕЗЕНТАЦИЮ\КОРЗИНА\IMG_20200529_151905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32" r="7354"/>
          <a:stretch/>
        </p:blipFill>
        <p:spPr bwMode="auto">
          <a:xfrm>
            <a:off x="4749255" y="2322172"/>
            <a:ext cx="1944216" cy="1995890"/>
          </a:xfrm>
          <a:prstGeom prst="roundRect">
            <a:avLst/>
          </a:prstGeom>
          <a:noFill/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Рисунок 10" descr="C:\Users\ADMIN\Desktop\ЭКОЛОГИЯ\ФОТО НА ПРЕЗЕНТАЦИЮ\КОРЗИНА\IMG_20200529_151223.jpg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43"/>
          <a:stretch/>
        </p:blipFill>
        <p:spPr bwMode="auto">
          <a:xfrm>
            <a:off x="6084168" y="4581128"/>
            <a:ext cx="1903488" cy="1884660"/>
          </a:xfrm>
          <a:prstGeom prst="roundRect">
            <a:avLst/>
          </a:prstGeom>
          <a:noFill/>
          <a:ln>
            <a:noFill/>
          </a:ln>
          <a:effectLst>
            <a:glow rad="228600">
              <a:srgbClr val="4BACC6">
                <a:satMod val="175000"/>
                <a:alpha val="40000"/>
              </a:srgbClr>
            </a:glo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907704" y="2996952"/>
            <a:ext cx="29523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B050"/>
                </a:solidFill>
                <a:latin typeface="Monotype Corsiva" pitchFamily="66" charset="0"/>
              </a:rPr>
              <a:t>В огороде хоть росла,</a:t>
            </a:r>
            <a:br>
              <a:rPr lang="ru-RU" b="1" dirty="0">
                <a:solidFill>
                  <a:srgbClr val="00B050"/>
                </a:solidFill>
                <a:latin typeface="Monotype Corsiva" pitchFamily="66" charset="0"/>
              </a:rPr>
            </a:br>
            <a:r>
              <a:rPr lang="ru-RU" b="1" dirty="0">
                <a:solidFill>
                  <a:srgbClr val="00B050"/>
                </a:solidFill>
                <a:latin typeface="Monotype Corsiva" pitchFamily="66" charset="0"/>
              </a:rPr>
              <a:t>Знает ноты </a:t>
            </a:r>
            <a:r>
              <a:rPr lang="ru-RU" b="1" dirty="0" smtClean="0">
                <a:solidFill>
                  <a:srgbClr val="00B050"/>
                </a:solidFill>
                <a:latin typeface="Monotype Corsiva" pitchFamily="66" charset="0"/>
              </a:rPr>
              <a:t>«соль«» и «фа»</a:t>
            </a:r>
            <a:endParaRPr lang="ru-RU" b="1" dirty="0">
              <a:solidFill>
                <a:srgbClr val="00B050"/>
              </a:solidFill>
              <a:latin typeface="Monotype Corsiva" pitchFamily="66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228084" y="4768401"/>
            <a:ext cx="280831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Ни морковь и не капуста,</a:t>
            </a:r>
          </a:p>
          <a:p>
            <a:pPr algn="ctr"/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Ни томат, ни огурец,</a:t>
            </a:r>
          </a:p>
          <a:p>
            <a:pPr algn="ctr"/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Красный, желтый и зеленый</a:t>
            </a:r>
          </a:p>
          <a:p>
            <a:pPr algn="ctr"/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Monotype Corsiva" pitchFamily="66" charset="0"/>
              </a:rPr>
              <a:t>Борщ дополнит …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4661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Шаблон для презентаций природа &gt; корректные и качественные примеры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004048" y="358328"/>
            <a:ext cx="280831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B050"/>
                </a:solidFill>
                <a:latin typeface="Monotype Corsiva" pitchFamily="66" charset="0"/>
              </a:rPr>
              <a:t>В огород сейчас пришли, </a:t>
            </a:r>
            <a:r>
              <a:rPr lang="ru-RU" b="1" i="1" dirty="0">
                <a:solidFill>
                  <a:srgbClr val="00B050"/>
                </a:solidFill>
                <a:latin typeface="Monotype Corsiva" pitchFamily="66" charset="0"/>
              </a:rPr>
              <a:t> </a:t>
            </a:r>
            <a:endParaRPr lang="ru-RU" b="1" i="1" dirty="0" smtClean="0">
              <a:solidFill>
                <a:srgbClr val="00B050"/>
              </a:solidFill>
              <a:latin typeface="Monotype Corsiva" pitchFamily="66" charset="0"/>
            </a:endParaRPr>
          </a:p>
          <a:p>
            <a:pPr algn="ctr"/>
            <a:r>
              <a:rPr lang="ru-RU" b="1" dirty="0" smtClean="0">
                <a:solidFill>
                  <a:srgbClr val="00B050"/>
                </a:solidFill>
                <a:latin typeface="Monotype Corsiva" pitchFamily="66" charset="0"/>
              </a:rPr>
              <a:t>И </a:t>
            </a:r>
            <a:r>
              <a:rPr lang="ru-RU" b="1" dirty="0">
                <a:solidFill>
                  <a:srgbClr val="00B050"/>
                </a:solidFill>
                <a:latin typeface="Monotype Corsiva" pitchFamily="66" charset="0"/>
              </a:rPr>
              <a:t>лопаты принесли.  </a:t>
            </a:r>
            <a:endParaRPr lang="ru-RU" b="1" dirty="0" smtClean="0">
              <a:solidFill>
                <a:srgbClr val="00B050"/>
              </a:solidFill>
              <a:latin typeface="Monotype Corsiva" pitchFamily="66" charset="0"/>
            </a:endParaRPr>
          </a:p>
          <a:p>
            <a:pPr algn="ctr"/>
            <a:r>
              <a:rPr lang="ru-RU" b="1" dirty="0" smtClean="0">
                <a:solidFill>
                  <a:srgbClr val="00B050"/>
                </a:solidFill>
                <a:latin typeface="Monotype Corsiva" pitchFamily="66" charset="0"/>
              </a:rPr>
              <a:t>Будем </a:t>
            </a:r>
            <a:r>
              <a:rPr lang="ru-RU" b="1" dirty="0">
                <a:solidFill>
                  <a:srgbClr val="00B050"/>
                </a:solidFill>
                <a:latin typeface="Monotype Corsiva" pitchFamily="66" charset="0"/>
              </a:rPr>
              <a:t>дружно мы копать,</a:t>
            </a:r>
          </a:p>
          <a:p>
            <a:pPr algn="ctr"/>
            <a:r>
              <a:rPr lang="ru-RU" b="1" dirty="0">
                <a:solidFill>
                  <a:srgbClr val="00B050"/>
                </a:solidFill>
                <a:latin typeface="Monotype Corsiva" pitchFamily="66" charset="0"/>
              </a:rPr>
              <a:t>Семена потом </a:t>
            </a:r>
            <a:r>
              <a:rPr lang="ru-RU" b="1" dirty="0" smtClean="0">
                <a:solidFill>
                  <a:srgbClr val="00B050"/>
                </a:solidFill>
                <a:latin typeface="Monotype Corsiva" pitchFamily="66" charset="0"/>
              </a:rPr>
              <a:t>сажать.</a:t>
            </a:r>
            <a:endParaRPr lang="ru-RU" b="1" dirty="0">
              <a:solidFill>
                <a:srgbClr val="00B050"/>
              </a:solidFill>
              <a:latin typeface="Monotype Corsiva" pitchFamily="66" charset="0"/>
            </a:endParaRPr>
          </a:p>
          <a:p>
            <a:pPr algn="ctr"/>
            <a:r>
              <a:rPr lang="ru-RU" b="1" dirty="0">
                <a:solidFill>
                  <a:srgbClr val="00B050"/>
                </a:solidFill>
                <a:latin typeface="Monotype Corsiva" pitchFamily="66" charset="0"/>
              </a:rPr>
              <a:t>Лейки в руки мы возьмём,</a:t>
            </a:r>
          </a:p>
          <a:p>
            <a:pPr algn="ctr"/>
            <a:r>
              <a:rPr lang="ru-RU" b="1" dirty="0">
                <a:solidFill>
                  <a:srgbClr val="00B050"/>
                </a:solidFill>
                <a:latin typeface="Monotype Corsiva" pitchFamily="66" charset="0"/>
              </a:rPr>
              <a:t>Грядки дружно все </a:t>
            </a:r>
            <a:r>
              <a:rPr lang="ru-RU" b="1" dirty="0" smtClean="0">
                <a:solidFill>
                  <a:srgbClr val="00B050"/>
                </a:solidFill>
                <a:latin typeface="Monotype Corsiva" pitchFamily="66" charset="0"/>
              </a:rPr>
              <a:t>польём,</a:t>
            </a:r>
            <a:endParaRPr lang="ru-RU" b="1" dirty="0">
              <a:solidFill>
                <a:srgbClr val="00B050"/>
              </a:solidFill>
              <a:latin typeface="Monotype Corsiva" pitchFamily="66" charset="0"/>
            </a:endParaRPr>
          </a:p>
          <a:p>
            <a:pPr algn="ctr"/>
            <a:r>
              <a:rPr lang="ru-RU" b="1" dirty="0" smtClean="0">
                <a:solidFill>
                  <a:srgbClr val="00B050"/>
                </a:solidFill>
                <a:latin typeface="Monotype Corsiva" pitchFamily="66" charset="0"/>
              </a:rPr>
              <a:t>Осенью </a:t>
            </a:r>
            <a:r>
              <a:rPr lang="ru-RU" b="1" dirty="0">
                <a:solidFill>
                  <a:srgbClr val="00B050"/>
                </a:solidFill>
                <a:latin typeface="Monotype Corsiva" pitchFamily="66" charset="0"/>
              </a:rPr>
              <a:t>придём опять,</a:t>
            </a:r>
          </a:p>
          <a:p>
            <a:pPr algn="ctr"/>
            <a:r>
              <a:rPr lang="ru-RU" b="1" dirty="0">
                <a:solidFill>
                  <a:srgbClr val="00B050"/>
                </a:solidFill>
                <a:latin typeface="Monotype Corsiva" pitchFamily="66" charset="0"/>
              </a:rPr>
              <a:t>Чтобы урожай собрать. </a:t>
            </a:r>
          </a:p>
        </p:txBody>
      </p:sp>
      <p:pic>
        <p:nvPicPr>
          <p:cNvPr id="5" name="Рисунок 4" descr="http://tmndetsady.ru/upload/news/2016/10/orig_6774448827f3aad3ca6b8c31533d9985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7700" y="692696"/>
            <a:ext cx="2804343" cy="19655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7" name="Рисунок 6" descr="http://tmndetsady.ru/upload/news/2016/10/orig_8bcf1ec941b1662007294a5b0aa010db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5209" y="2924944"/>
            <a:ext cx="2857897" cy="2069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8" name="Рисунок 7" descr="C:\Users\ADMIN\Desktop\ЭКОЛОГИЯ\ФОТО НА ПРЕЗЕНТАЦИЮ\ОГОРОД\IMG_20180807_103144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068960"/>
            <a:ext cx="4173277" cy="3009825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423988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Шаблон для презентаций природа &gt; корректные и качественные примеры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64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 descr="C:\Users\ADMIN\Desktop\ЭКОЛОГИЯ\ФОТО НА ПРЕЗЕНТАЦИЮ\ПОЛИВ ОГОРОДА\DSC09181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626382"/>
            <a:ext cx="2470080" cy="1816477"/>
          </a:xfrm>
          <a:prstGeom prst="roundRect">
            <a:avLst/>
          </a:prstGeom>
          <a:noFill/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5" name="Рисунок 4" descr="C:\Users\ADMIN\Desktop\ЭКОЛОГИЯ\ФОТО НА ПРЕЗЕНТАЦИЮ\ПОЛИВ ОГОРОДА\DSC09182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592821"/>
            <a:ext cx="2525414" cy="1806570"/>
          </a:xfrm>
          <a:prstGeom prst="roundRect">
            <a:avLst/>
          </a:prstGeom>
          <a:noFill/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7" name="Рисунок 6" descr="C:\Users\ADMIN\Desktop\ЭКОЛОГИЯ\ФОТО НА ПРЕЗЕНТАЦИЮ\ОГОРОД\IMG_20180807_103639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2649123"/>
            <a:ext cx="2636912" cy="1905035"/>
          </a:xfrm>
          <a:prstGeom prst="roundRect">
            <a:avLst/>
          </a:prstGeom>
          <a:noFill/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8" name="Рисунок 7" descr="C:\Users\ADMIN\Desktop\ЭКОЛОГИЯ\ФОТО НА ПРЕЗЕНТАЦИЮ\ОГОРОД\IMG_20180807_103352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110" y="2449343"/>
            <a:ext cx="2476698" cy="1843753"/>
          </a:xfrm>
          <a:prstGeom prst="roundRect">
            <a:avLst/>
          </a:prstGeom>
          <a:noFill/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9" name="Рисунок 8" descr="C:\Users\ADMIN\Desktop\ЭКОЛОГИЯ\ФОТО НА ПРЕЗЕНТАЦИЮ\ОГОРОД\IMG_1989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694838"/>
            <a:ext cx="2606030" cy="1990844"/>
          </a:xfrm>
          <a:prstGeom prst="roundRect">
            <a:avLst/>
          </a:prstGeom>
          <a:noFill/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10" name="Рисунок 9" descr="C:\Users\ADMIN\Desktop\ЭКОЛОГИЯ\ФОТО НА ПРЕЗЕНТАЦИЮ\ОГОРОД\IMG_2202.jp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9183" y="2996952"/>
            <a:ext cx="1879329" cy="2592288"/>
          </a:xfrm>
          <a:prstGeom prst="roundRect">
            <a:avLst/>
          </a:prstGeom>
          <a:noFill/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11" name="Рисунок 10" descr="C:\Users\ADMIN\Desktop\ЭКОЛОГИЯ\ФОТО НА ПРЕЗЕНТАЦИЮ\ОГОРОД\IMG_20180831_161052.jpg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6713" y="4730427"/>
            <a:ext cx="2496492" cy="1979985"/>
          </a:xfrm>
          <a:prstGeom prst="roundRect">
            <a:avLst/>
          </a:prstGeom>
          <a:noFill/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975294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Шаблон для презентаций природа &gt; корректные и качественные примеры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 descr="C:\Users\ADMIN\Desktop\ЭКОЛОГИЯ\ФОТО НА ПРЕЗЕНТАЦИЮ\ОГОРОД\IMG_20180831_161526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32464"/>
            <a:ext cx="2200201" cy="2149401"/>
          </a:xfrm>
          <a:prstGeom prst="roundRect">
            <a:avLst/>
          </a:prstGeom>
          <a:noFill/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5" name="Рисунок 4" descr="C:\Users\ADMIN\Desktop\ЭКОЛОГИЯ\ФОТО НА ПРЕЗЕНТАЦИЮ\ОГОРОД\IMG_20180831_161826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762" y="441963"/>
            <a:ext cx="2697702" cy="1981002"/>
          </a:xfrm>
          <a:prstGeom prst="roundRect">
            <a:avLst/>
          </a:prstGeom>
          <a:noFill/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6" name="Рисунок 5" descr="C:\Users\ADMIN\Desktop\ЭКОЛОГИЯ\ФОТО НА ПРЕЗЕНТАЦИЮ\ОГОРОД\IMG_20180831_161857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2937408"/>
            <a:ext cx="1942965" cy="2567360"/>
          </a:xfrm>
          <a:prstGeom prst="roundRect">
            <a:avLst/>
          </a:prstGeom>
          <a:noFill/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7" name="Рисунок 6" descr="C:\Users\ADMIN\Desktop\ЭКОЛОГИЯ\ФОТО НА ПРЕЗЕНТАЦИЮ\ОГОРОД\IMG_20180831_162223.jpg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214"/>
          <a:stretch/>
        </p:blipFill>
        <p:spPr bwMode="auto">
          <a:xfrm>
            <a:off x="467544" y="4221088"/>
            <a:ext cx="2633414" cy="2117268"/>
          </a:xfrm>
          <a:prstGeom prst="roundRect">
            <a:avLst/>
          </a:prstGeom>
          <a:noFill/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8" name="Рисунок 7" descr="C:\Users\ADMIN\Desktop\ЭКОЛОГИЯ\ФОТО НА ПРЕЗЕНТАЦИЮ\ОГОРОД\IMG_20180831_162241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59" y="4149080"/>
            <a:ext cx="2735053" cy="2069772"/>
          </a:xfrm>
          <a:prstGeom prst="roundRect">
            <a:avLst/>
          </a:prstGeom>
          <a:noFill/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9" name="Рисунок 8" descr="C:\Users\ADMIN\Desktop\ЭКОЛОГИЯ\ФОТО НА ПРЕЗЕНТАЦИЮ\ОГОРОД\P9250211.JP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2859" y="1357769"/>
            <a:ext cx="2714353" cy="2071231"/>
          </a:xfrm>
          <a:prstGeom prst="roundRect">
            <a:avLst/>
          </a:prstGeom>
          <a:noFill/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4261413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Шаблон для презентаций природа &gt; корректные и качественные примеры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 descr="C:\Users\ADMIN\Desktop\ЭКОЛОГИЯ\ФОТО НА ПРЕЗЕНТАЦИЮ\ОГОРОД\IMG_20180831_162640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5" t="24248" r="2171" b="3912"/>
          <a:stretch/>
        </p:blipFill>
        <p:spPr bwMode="auto">
          <a:xfrm>
            <a:off x="1084623" y="4149080"/>
            <a:ext cx="4152900" cy="2334895"/>
          </a:xfrm>
          <a:prstGeom prst="roundRect">
            <a:avLst/>
          </a:prstGeom>
          <a:noFill/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Рисунок 4" descr="C:\Users\ADMIN\Desktop\ЭКОЛОГИЯ\ФОТО НА ПРЕЗЕНТАЦИЮ\ОГОРОД\IMG_20180831_162930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5877" y="485562"/>
            <a:ext cx="2176532" cy="2925554"/>
          </a:xfrm>
          <a:prstGeom prst="roundRect">
            <a:avLst/>
          </a:prstGeom>
          <a:noFill/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sp>
        <p:nvSpPr>
          <p:cNvPr id="6" name="Прямоугольник 5"/>
          <p:cNvSpPr/>
          <p:nvPr/>
        </p:nvSpPr>
        <p:spPr>
          <a:xfrm>
            <a:off x="1084623" y="692696"/>
            <a:ext cx="543609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Monotype Corsiva" pitchFamily="66" charset="0"/>
              </a:rPr>
              <a:t>В результате проведенной работы </a:t>
            </a:r>
            <a:endParaRPr lang="ru-RU" dirty="0" smtClean="0">
              <a:latin typeface="Monotype Corsiva" pitchFamily="66" charset="0"/>
            </a:endParaRPr>
          </a:p>
          <a:p>
            <a:pPr algn="ctr"/>
            <a:r>
              <a:rPr lang="ru-RU" dirty="0" smtClean="0">
                <a:latin typeface="Monotype Corsiva" pitchFamily="66" charset="0"/>
              </a:rPr>
              <a:t>дошкольники </a:t>
            </a:r>
            <a:r>
              <a:rPr lang="ru-RU" dirty="0">
                <a:latin typeface="Monotype Corsiva" pitchFamily="66" charset="0"/>
              </a:rPr>
              <a:t> </a:t>
            </a:r>
            <a:r>
              <a:rPr lang="ru-RU" dirty="0" smtClean="0">
                <a:latin typeface="Monotype Corsiva" pitchFamily="66" charset="0"/>
              </a:rPr>
              <a:t>понимают </a:t>
            </a:r>
            <a:r>
              <a:rPr lang="ru-RU" dirty="0">
                <a:latin typeface="Monotype Corsiva" pitchFamily="66" charset="0"/>
              </a:rPr>
              <a:t>и знают, </a:t>
            </a:r>
            <a:r>
              <a:rPr lang="ru-RU" dirty="0" smtClean="0">
                <a:latin typeface="Monotype Corsiva" pitchFamily="66" charset="0"/>
              </a:rPr>
              <a:t>что природа </a:t>
            </a:r>
            <a:r>
              <a:rPr lang="ru-RU" dirty="0">
                <a:latin typeface="Monotype Corsiva" pitchFamily="66" charset="0"/>
              </a:rPr>
              <a:t>играет </a:t>
            </a:r>
            <a:endParaRPr lang="ru-RU" dirty="0" smtClean="0">
              <a:latin typeface="Monotype Corsiva" pitchFamily="66" charset="0"/>
            </a:endParaRPr>
          </a:p>
          <a:p>
            <a:pPr algn="ctr"/>
            <a:r>
              <a:rPr lang="ru-RU" dirty="0">
                <a:latin typeface="Monotype Corsiva" pitchFamily="66" charset="0"/>
              </a:rPr>
              <a:t>в жизни человека важную </a:t>
            </a:r>
            <a:r>
              <a:rPr lang="ru-RU" dirty="0" smtClean="0">
                <a:latin typeface="Monotype Corsiva" pitchFamily="66" charset="0"/>
              </a:rPr>
              <a:t>роль. Человек </a:t>
            </a:r>
            <a:r>
              <a:rPr lang="ru-RU" dirty="0">
                <a:latin typeface="Monotype Corsiva" pitchFamily="66" charset="0"/>
              </a:rPr>
              <a:t>трудясь в природе, получает результат (продукт) своего труда. </a:t>
            </a:r>
            <a:endParaRPr lang="ru-RU" dirty="0" smtClean="0">
              <a:latin typeface="Monotype Corsiva" pitchFamily="66" charset="0"/>
            </a:endParaRPr>
          </a:p>
          <a:p>
            <a:pPr algn="ctr"/>
            <a:r>
              <a:rPr lang="ru-RU" dirty="0" smtClean="0">
                <a:latin typeface="Monotype Corsiva" pitchFamily="66" charset="0"/>
              </a:rPr>
              <a:t>Наши </a:t>
            </a:r>
            <a:r>
              <a:rPr lang="ru-RU" dirty="0">
                <a:latin typeface="Monotype Corsiva" pitchFamily="66" charset="0"/>
              </a:rPr>
              <a:t>дети </a:t>
            </a:r>
            <a:r>
              <a:rPr lang="ru-RU" dirty="0" smtClean="0">
                <a:latin typeface="Monotype Corsiva" pitchFamily="66" charset="0"/>
              </a:rPr>
              <a:t>с </a:t>
            </a:r>
            <a:r>
              <a:rPr lang="ru-RU" dirty="0">
                <a:latin typeface="Monotype Corsiva" pitchFamily="66" charset="0"/>
              </a:rPr>
              <a:t>удовольствием трудились, ухаживали за огородом. </a:t>
            </a:r>
            <a:r>
              <a:rPr lang="ru-RU" dirty="0" smtClean="0">
                <a:latin typeface="Monotype Corsiva" pitchFamily="66" charset="0"/>
              </a:rPr>
              <a:t>И</a:t>
            </a:r>
            <a:r>
              <a:rPr lang="ru-RU" dirty="0">
                <a:latin typeface="Monotype Corsiva" pitchFamily="66" charset="0"/>
              </a:rPr>
              <a:t>, конечно же, были очень рады и удивлены результатом своего труда. </a:t>
            </a:r>
            <a:r>
              <a:rPr lang="ru-RU" dirty="0" smtClean="0">
                <a:latin typeface="Monotype Corsiva" pitchFamily="66" charset="0"/>
              </a:rPr>
              <a:t>Они прекрасно понимают, что овощи </a:t>
            </a:r>
            <a:r>
              <a:rPr lang="ru-RU" dirty="0">
                <a:latin typeface="Monotype Corsiva" pitchFamily="66" charset="0"/>
              </a:rPr>
              <a:t>богаты витаминами и очень полезны для здоровье. 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627783" y="2828835"/>
            <a:ext cx="260973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Monotype Corsiva" pitchFamily="66" charset="0"/>
              </a:rPr>
              <a:t>Мы корзину овощей</a:t>
            </a:r>
            <a:br>
              <a:rPr lang="ru-RU" b="1" dirty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b="1" dirty="0">
                <a:solidFill>
                  <a:srgbClr val="FF0000"/>
                </a:solidFill>
                <a:latin typeface="Monotype Corsiva" pitchFamily="66" charset="0"/>
              </a:rPr>
              <a:t>С огорода принесли.</a:t>
            </a:r>
            <a:br>
              <a:rPr lang="ru-RU" b="1" dirty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b="1" dirty="0">
                <a:solidFill>
                  <a:srgbClr val="FF0000"/>
                </a:solidFill>
                <a:latin typeface="Monotype Corsiva" pitchFamily="66" charset="0"/>
              </a:rPr>
              <a:t>Для салатов и борщей</a:t>
            </a:r>
            <a:br>
              <a:rPr lang="ru-RU" b="1" dirty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b="1" dirty="0">
                <a:solidFill>
                  <a:srgbClr val="FF0000"/>
                </a:solidFill>
                <a:latin typeface="Monotype Corsiva" pitchFamily="66" charset="0"/>
              </a:rPr>
              <a:t>Пригодятся нам они!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364088" y="3686060"/>
            <a:ext cx="345638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B050"/>
                </a:solidFill>
                <a:latin typeface="Monotype Corsiva" pitchFamily="66" charset="0"/>
              </a:rPr>
              <a:t>Вырос славный урожай</a:t>
            </a:r>
            <a:br>
              <a:rPr lang="ru-RU" b="1" dirty="0">
                <a:solidFill>
                  <a:srgbClr val="00B050"/>
                </a:solidFill>
                <a:latin typeface="Monotype Corsiva" pitchFamily="66" charset="0"/>
              </a:rPr>
            </a:br>
            <a:r>
              <a:rPr lang="ru-RU" b="1" dirty="0">
                <a:solidFill>
                  <a:srgbClr val="00B050"/>
                </a:solidFill>
                <a:latin typeface="Monotype Corsiva" pitchFamily="66" charset="0"/>
              </a:rPr>
              <a:t>В нашем огороде!</a:t>
            </a:r>
            <a:br>
              <a:rPr lang="ru-RU" b="1" dirty="0">
                <a:solidFill>
                  <a:srgbClr val="00B050"/>
                </a:solidFill>
                <a:latin typeface="Monotype Corsiva" pitchFamily="66" charset="0"/>
              </a:rPr>
            </a:br>
            <a:r>
              <a:rPr lang="ru-RU" b="1" dirty="0">
                <a:solidFill>
                  <a:srgbClr val="00B050"/>
                </a:solidFill>
                <a:latin typeface="Monotype Corsiva" pitchFamily="66" charset="0"/>
              </a:rPr>
              <a:t>Ведь всё лето здесь трудились</a:t>
            </a:r>
            <a:br>
              <a:rPr lang="ru-RU" b="1" dirty="0">
                <a:solidFill>
                  <a:srgbClr val="00B050"/>
                </a:solidFill>
                <a:latin typeface="Monotype Corsiva" pitchFamily="66" charset="0"/>
              </a:rPr>
            </a:br>
            <a:r>
              <a:rPr lang="ru-RU" b="1" dirty="0">
                <a:solidFill>
                  <a:srgbClr val="00B050"/>
                </a:solidFill>
                <a:latin typeface="Monotype Corsiva" pitchFamily="66" charset="0"/>
              </a:rPr>
              <a:t>Оля и Володя</a:t>
            </a:r>
            <a:r>
              <a:rPr lang="ru-RU" b="1" dirty="0" smtClean="0">
                <a:solidFill>
                  <a:srgbClr val="00B050"/>
                </a:solidFill>
                <a:latin typeface="Monotype Corsiva" pitchFamily="66" charset="0"/>
              </a:rPr>
              <a:t>.</a:t>
            </a:r>
          </a:p>
          <a:p>
            <a:pPr algn="ctr"/>
            <a:r>
              <a:rPr lang="ru-RU" b="1" dirty="0">
                <a:solidFill>
                  <a:srgbClr val="00B050"/>
                </a:solidFill>
                <a:latin typeface="Monotype Corsiva" pitchFamily="66" charset="0"/>
              </a:rPr>
              <a:t>Ух, какие овощи</a:t>
            </a:r>
            <a:br>
              <a:rPr lang="ru-RU" b="1" dirty="0">
                <a:solidFill>
                  <a:srgbClr val="00B050"/>
                </a:solidFill>
                <a:latin typeface="Monotype Corsiva" pitchFamily="66" charset="0"/>
              </a:rPr>
            </a:br>
            <a:r>
              <a:rPr lang="ru-RU" b="1" dirty="0">
                <a:solidFill>
                  <a:srgbClr val="00B050"/>
                </a:solidFill>
                <a:latin typeface="Monotype Corsiva" pitchFamily="66" charset="0"/>
              </a:rPr>
              <a:t>В нашем огороде!</a:t>
            </a:r>
            <a:br>
              <a:rPr lang="ru-RU" b="1" dirty="0">
                <a:solidFill>
                  <a:srgbClr val="00B050"/>
                </a:solidFill>
                <a:latin typeface="Monotype Corsiva" pitchFamily="66" charset="0"/>
              </a:rPr>
            </a:br>
            <a:r>
              <a:rPr lang="ru-RU" b="1" dirty="0">
                <a:solidFill>
                  <a:srgbClr val="00B050"/>
                </a:solidFill>
                <a:latin typeface="Monotype Corsiva" pitchFamily="66" charset="0"/>
              </a:rPr>
              <a:t>Похвалили их отцы:</a:t>
            </a:r>
            <a:br>
              <a:rPr lang="ru-RU" b="1" dirty="0">
                <a:solidFill>
                  <a:srgbClr val="00B050"/>
                </a:solidFill>
                <a:latin typeface="Monotype Corsiva" pitchFamily="66" charset="0"/>
              </a:rPr>
            </a:br>
            <a:r>
              <a:rPr lang="ru-RU" b="1" dirty="0">
                <a:solidFill>
                  <a:srgbClr val="00B050"/>
                </a:solidFill>
                <a:latin typeface="Monotype Corsiva" pitchFamily="66" charset="0"/>
              </a:rPr>
              <a:t>— Вы, ребята, молодцы!</a:t>
            </a:r>
          </a:p>
        </p:txBody>
      </p:sp>
    </p:spTree>
    <p:extLst>
      <p:ext uri="{BB962C8B-B14F-4D97-AF65-F5344CB8AC3E}">
        <p14:creationId xmlns:p14="http://schemas.microsoft.com/office/powerpoint/2010/main" val="966474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Шаблон для презентаций природа &gt; корректные и качественные примеры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11560" y="548680"/>
            <a:ext cx="8352928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0070C0"/>
                </a:solidFill>
                <a:latin typeface="Monotype Corsiva" pitchFamily="66" charset="0"/>
              </a:rPr>
              <a:t>Список литературы</a:t>
            </a:r>
          </a:p>
          <a:p>
            <a:endParaRPr lang="ru-RU" sz="2200" b="1" dirty="0" smtClean="0">
              <a:solidFill>
                <a:srgbClr val="0070C0"/>
              </a:solidFill>
              <a:latin typeface="Monotype Corsiva" pitchFamily="66" charset="0"/>
            </a:endParaRPr>
          </a:p>
          <a:p>
            <a:r>
              <a:rPr lang="ru-RU" dirty="0" smtClean="0">
                <a:latin typeface="Monotype Corsiva" pitchFamily="66" charset="0"/>
              </a:rPr>
              <a:t>         1</a:t>
            </a:r>
            <a:r>
              <a:rPr lang="ru-RU" dirty="0">
                <a:latin typeface="Monotype Corsiva" pitchFamily="66" charset="0"/>
              </a:rPr>
              <a:t>. Аксенова, З.Ф. Войди в природу другом. Экологическое воспитание дошкольников. </a:t>
            </a:r>
            <a:endParaRPr lang="ru-RU" dirty="0" smtClean="0">
              <a:latin typeface="Monotype Corsiva" pitchFamily="66" charset="0"/>
            </a:endParaRPr>
          </a:p>
          <a:p>
            <a:r>
              <a:rPr lang="ru-RU" dirty="0" smtClean="0">
                <a:latin typeface="Monotype Corsiva" pitchFamily="66" charset="0"/>
              </a:rPr>
              <a:t>         – Москва</a:t>
            </a:r>
            <a:r>
              <a:rPr lang="ru-RU" dirty="0">
                <a:latin typeface="Monotype Corsiva" pitchFamily="66" charset="0"/>
              </a:rPr>
              <a:t>: ТЦ Сфера, 2011. – 128 с. – (Библиотека воспитателя).</a:t>
            </a:r>
          </a:p>
          <a:p>
            <a:endParaRPr lang="ru-RU" dirty="0" smtClean="0">
              <a:latin typeface="Monotype Corsiva" pitchFamily="66" charset="0"/>
            </a:endParaRPr>
          </a:p>
          <a:p>
            <a:r>
              <a:rPr lang="ru-RU" dirty="0" smtClean="0">
                <a:latin typeface="Monotype Corsiva" pitchFamily="66" charset="0"/>
              </a:rPr>
              <a:t>         2</a:t>
            </a:r>
            <a:r>
              <a:rPr lang="ru-RU" dirty="0">
                <a:latin typeface="Monotype Corsiva" pitchFamily="66" charset="0"/>
              </a:rPr>
              <a:t>. </a:t>
            </a:r>
            <a:r>
              <a:rPr lang="ru-RU" dirty="0" err="1">
                <a:latin typeface="Monotype Corsiva" pitchFamily="66" charset="0"/>
              </a:rPr>
              <a:t>Горькова</a:t>
            </a:r>
            <a:r>
              <a:rPr lang="ru-RU" dirty="0">
                <a:latin typeface="Monotype Corsiva" pitchFamily="66" charset="0"/>
              </a:rPr>
              <a:t>, Л.Г. Сценарии занятий по экологическому воспитанию дошкольников </a:t>
            </a:r>
            <a:r>
              <a:rPr lang="ru-RU" dirty="0" smtClean="0">
                <a:latin typeface="Monotype Corsiva" pitchFamily="66" charset="0"/>
              </a:rPr>
              <a:t>   </a:t>
            </a:r>
          </a:p>
          <a:p>
            <a:r>
              <a:rPr lang="ru-RU" dirty="0">
                <a:latin typeface="Monotype Corsiva" pitchFamily="66" charset="0"/>
              </a:rPr>
              <a:t> </a:t>
            </a:r>
            <a:r>
              <a:rPr lang="ru-RU" dirty="0" smtClean="0">
                <a:latin typeface="Monotype Corsiva" pitchFamily="66" charset="0"/>
              </a:rPr>
              <a:t>            (</a:t>
            </a:r>
            <a:r>
              <a:rPr lang="ru-RU" dirty="0">
                <a:latin typeface="Monotype Corsiva" pitchFamily="66" charset="0"/>
              </a:rPr>
              <a:t>средняя, старшая, подготовительная группы) / Л.Г. </a:t>
            </a:r>
            <a:r>
              <a:rPr lang="ru-RU" dirty="0" err="1">
                <a:latin typeface="Monotype Corsiva" pitchFamily="66" charset="0"/>
              </a:rPr>
              <a:t>Горькова</a:t>
            </a:r>
            <a:r>
              <a:rPr lang="ru-RU" dirty="0">
                <a:latin typeface="Monotype Corsiva" pitchFamily="66" charset="0"/>
              </a:rPr>
              <a:t>, А.В. Кочергина, </a:t>
            </a:r>
            <a:endParaRPr lang="ru-RU" dirty="0" smtClean="0">
              <a:latin typeface="Monotype Corsiva" pitchFamily="66" charset="0"/>
            </a:endParaRPr>
          </a:p>
          <a:p>
            <a:r>
              <a:rPr lang="ru-RU" dirty="0" smtClean="0">
                <a:latin typeface="Monotype Corsiva" pitchFamily="66" charset="0"/>
              </a:rPr>
              <a:t>            Л.А. Обухова</a:t>
            </a:r>
            <a:r>
              <a:rPr lang="ru-RU" dirty="0">
                <a:latin typeface="Monotype Corsiva" pitchFamily="66" charset="0"/>
              </a:rPr>
              <a:t>. - Москва: ВАКО, 2005. – 240 с. - (Дошкольники: учим, развиваем, </a:t>
            </a:r>
            <a:r>
              <a:rPr lang="ru-RU" dirty="0" smtClean="0">
                <a:latin typeface="Monotype Corsiva" pitchFamily="66" charset="0"/>
              </a:rPr>
              <a:t> </a:t>
            </a:r>
          </a:p>
          <a:p>
            <a:r>
              <a:rPr lang="ru-RU" dirty="0">
                <a:latin typeface="Monotype Corsiva" pitchFamily="66" charset="0"/>
              </a:rPr>
              <a:t> </a:t>
            </a:r>
            <a:r>
              <a:rPr lang="ru-RU" dirty="0" smtClean="0">
                <a:latin typeface="Monotype Corsiva" pitchFamily="66" charset="0"/>
              </a:rPr>
              <a:t>            воспитываем</a:t>
            </a:r>
            <a:r>
              <a:rPr lang="ru-RU" dirty="0">
                <a:latin typeface="Monotype Corsiva" pitchFamily="66" charset="0"/>
              </a:rPr>
              <a:t>).</a:t>
            </a:r>
          </a:p>
          <a:p>
            <a:endParaRPr lang="ru-RU" dirty="0" smtClean="0">
              <a:latin typeface="Monotype Corsiva" pitchFamily="66" charset="0"/>
            </a:endParaRPr>
          </a:p>
          <a:p>
            <a:r>
              <a:rPr lang="ru-RU" dirty="0" smtClean="0">
                <a:latin typeface="Monotype Corsiva" pitchFamily="66" charset="0"/>
              </a:rPr>
              <a:t>         3</a:t>
            </a:r>
            <a:r>
              <a:rPr lang="ru-RU" dirty="0">
                <a:latin typeface="Monotype Corsiva" pitchFamily="66" charset="0"/>
              </a:rPr>
              <a:t>. Николаева, С.Н. Теория и методика экологического образования детей: </a:t>
            </a:r>
            <a:endParaRPr lang="ru-RU" dirty="0" smtClean="0">
              <a:latin typeface="Monotype Corsiva" pitchFamily="66" charset="0"/>
            </a:endParaRPr>
          </a:p>
          <a:p>
            <a:r>
              <a:rPr lang="ru-RU" dirty="0" smtClean="0">
                <a:latin typeface="Monotype Corsiva" pitchFamily="66" charset="0"/>
              </a:rPr>
              <a:t>            Учеб</a:t>
            </a:r>
            <a:r>
              <a:rPr lang="ru-RU" dirty="0">
                <a:latin typeface="Monotype Corsiva" pitchFamily="66" charset="0"/>
              </a:rPr>
              <a:t>. пособие </a:t>
            </a:r>
            <a:r>
              <a:rPr lang="ru-RU" dirty="0" smtClean="0">
                <a:latin typeface="Monotype Corsiva" pitchFamily="66" charset="0"/>
              </a:rPr>
              <a:t>для </a:t>
            </a:r>
            <a:r>
              <a:rPr lang="ru-RU" dirty="0">
                <a:latin typeface="Monotype Corsiva" pitchFamily="66" charset="0"/>
              </a:rPr>
              <a:t>студ. </a:t>
            </a:r>
            <a:r>
              <a:rPr lang="ru-RU" dirty="0" err="1">
                <a:latin typeface="Monotype Corsiva" pitchFamily="66" charset="0"/>
              </a:rPr>
              <a:t>высш</a:t>
            </a:r>
            <a:r>
              <a:rPr lang="ru-RU" dirty="0">
                <a:latin typeface="Monotype Corsiva" pitchFamily="66" charset="0"/>
              </a:rPr>
              <a:t>. </a:t>
            </a:r>
            <a:r>
              <a:rPr lang="ru-RU" dirty="0" err="1">
                <a:latin typeface="Monotype Corsiva" pitchFamily="66" charset="0"/>
              </a:rPr>
              <a:t>пед</a:t>
            </a:r>
            <a:r>
              <a:rPr lang="ru-RU" dirty="0">
                <a:latin typeface="Monotype Corsiva" pitchFamily="66" charset="0"/>
              </a:rPr>
              <a:t>. учеб. заведений. - Москва: Издательский центр </a:t>
            </a:r>
            <a:r>
              <a:rPr lang="ru-RU" dirty="0" smtClean="0">
                <a:latin typeface="Monotype Corsiva" pitchFamily="66" charset="0"/>
              </a:rPr>
              <a:t> </a:t>
            </a:r>
          </a:p>
          <a:p>
            <a:r>
              <a:rPr lang="ru-RU" dirty="0">
                <a:latin typeface="Monotype Corsiva" pitchFamily="66" charset="0"/>
              </a:rPr>
              <a:t> </a:t>
            </a:r>
            <a:r>
              <a:rPr lang="ru-RU" dirty="0" smtClean="0">
                <a:latin typeface="Monotype Corsiva" pitchFamily="66" charset="0"/>
              </a:rPr>
              <a:t>          «</a:t>
            </a:r>
            <a:r>
              <a:rPr lang="ru-RU" dirty="0">
                <a:latin typeface="Monotype Corsiva" pitchFamily="66" charset="0"/>
              </a:rPr>
              <a:t>Академия», 2002. - 336с.</a:t>
            </a:r>
          </a:p>
          <a:p>
            <a:endParaRPr lang="ru-RU" dirty="0" smtClean="0">
              <a:latin typeface="Monotype Corsiva" pitchFamily="66" charset="0"/>
            </a:endParaRPr>
          </a:p>
          <a:p>
            <a:r>
              <a:rPr lang="ru-RU" dirty="0" smtClean="0">
                <a:latin typeface="Monotype Corsiva" pitchFamily="66" charset="0"/>
              </a:rPr>
              <a:t>         4</a:t>
            </a:r>
            <a:r>
              <a:rPr lang="ru-RU" dirty="0">
                <a:latin typeface="Monotype Corsiva" pitchFamily="66" charset="0"/>
              </a:rPr>
              <a:t>. Система экологического воспитания в дошкольных образовательных учреждениях: </a:t>
            </a:r>
            <a:r>
              <a:rPr lang="ru-RU" dirty="0" smtClean="0">
                <a:latin typeface="Monotype Corsiva" pitchFamily="66" charset="0"/>
              </a:rPr>
              <a:t>  </a:t>
            </a:r>
          </a:p>
          <a:p>
            <a:r>
              <a:rPr lang="ru-RU" dirty="0">
                <a:latin typeface="Monotype Corsiva" pitchFamily="66" charset="0"/>
              </a:rPr>
              <a:t> </a:t>
            </a:r>
            <a:r>
              <a:rPr lang="ru-RU" dirty="0" smtClean="0">
                <a:latin typeface="Monotype Corsiva" pitchFamily="66" charset="0"/>
              </a:rPr>
              <a:t>            информационно-методические </a:t>
            </a:r>
            <a:r>
              <a:rPr lang="ru-RU" dirty="0">
                <a:latin typeface="Monotype Corsiva" pitchFamily="66" charset="0"/>
              </a:rPr>
              <a:t>материалы, </a:t>
            </a:r>
            <a:r>
              <a:rPr lang="ru-RU" dirty="0" err="1">
                <a:latin typeface="Monotype Corsiva" pitchFamily="66" charset="0"/>
              </a:rPr>
              <a:t>экологизация</a:t>
            </a:r>
            <a:r>
              <a:rPr lang="ru-RU" dirty="0">
                <a:latin typeface="Monotype Corsiva" pitchFamily="66" charset="0"/>
              </a:rPr>
              <a:t> развивающей среды детского </a:t>
            </a:r>
            <a:r>
              <a:rPr lang="ru-RU" dirty="0" smtClean="0">
                <a:latin typeface="Monotype Corsiva" pitchFamily="66" charset="0"/>
              </a:rPr>
              <a:t>  </a:t>
            </a:r>
          </a:p>
          <a:p>
            <a:r>
              <a:rPr lang="ru-RU" dirty="0">
                <a:latin typeface="Monotype Corsiva" pitchFamily="66" charset="0"/>
              </a:rPr>
              <a:t> </a:t>
            </a:r>
            <a:r>
              <a:rPr lang="ru-RU" dirty="0" smtClean="0">
                <a:latin typeface="Monotype Corsiva" pitchFamily="66" charset="0"/>
              </a:rPr>
              <a:t>            сада</a:t>
            </a:r>
            <a:r>
              <a:rPr lang="ru-RU" dirty="0">
                <a:latin typeface="Monotype Corsiva" pitchFamily="66" charset="0"/>
              </a:rPr>
              <a:t>, разработки занятий по разделу «Мир природы», утренники, викторины, игры.- </a:t>
            </a:r>
            <a:r>
              <a:rPr lang="ru-RU" dirty="0" smtClean="0">
                <a:latin typeface="Monotype Corsiva" pitchFamily="66" charset="0"/>
              </a:rPr>
              <a:t>  </a:t>
            </a:r>
          </a:p>
          <a:p>
            <a:r>
              <a:rPr lang="ru-RU" dirty="0">
                <a:latin typeface="Monotype Corsiva" pitchFamily="66" charset="0"/>
              </a:rPr>
              <a:t> </a:t>
            </a:r>
            <a:r>
              <a:rPr lang="ru-RU" dirty="0" smtClean="0">
                <a:latin typeface="Monotype Corsiva" pitchFamily="66" charset="0"/>
              </a:rPr>
              <a:t>            2-е </a:t>
            </a:r>
            <a:r>
              <a:rPr lang="ru-RU" dirty="0">
                <a:latin typeface="Monotype Corsiva" pitchFamily="66" charset="0"/>
              </a:rPr>
              <a:t>изд., стереотип. / авт.-сост. О.Ф. Горбатенко. - Волгоград: Учитель, 2008. - 286с.</a:t>
            </a:r>
          </a:p>
        </p:txBody>
      </p:sp>
    </p:spTree>
    <p:extLst>
      <p:ext uri="{BB962C8B-B14F-4D97-AF65-F5344CB8AC3E}">
        <p14:creationId xmlns:p14="http://schemas.microsoft.com/office/powerpoint/2010/main" val="694537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Шаблон для презентаций природа &gt; корректные и качественные примеры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Картинки Будьте здоровы! (40 фото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060848"/>
            <a:ext cx="5383523" cy="403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Спасибо за внимание: 62 картинки для презентации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618"/>
          <a:stretch/>
        </p:blipFill>
        <p:spPr bwMode="auto">
          <a:xfrm>
            <a:off x="2483768" y="548680"/>
            <a:ext cx="6189116" cy="1874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189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281</TotalTime>
  <Words>639</Words>
  <Application>Microsoft Office PowerPoint</Application>
  <PresentationFormat>Экран (4:3)</PresentationFormat>
  <Paragraphs>113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28</cp:revision>
  <dcterms:created xsi:type="dcterms:W3CDTF">2020-06-09T03:36:12Z</dcterms:created>
  <dcterms:modified xsi:type="dcterms:W3CDTF">2026-09-30T17:09:29Z</dcterms:modified>
</cp:coreProperties>
</file>