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17"/>
  </p:notesMasterIdLst>
  <p:sldIdLst>
    <p:sldId id="256" r:id="rId2"/>
    <p:sldId id="309" r:id="rId3"/>
    <p:sldId id="277" r:id="rId4"/>
    <p:sldId id="298" r:id="rId5"/>
    <p:sldId id="300" r:id="rId6"/>
    <p:sldId id="310" r:id="rId7"/>
    <p:sldId id="313" r:id="rId8"/>
    <p:sldId id="311" r:id="rId9"/>
    <p:sldId id="312" r:id="rId10"/>
    <p:sldId id="302" r:id="rId11"/>
    <p:sldId id="307" r:id="rId12"/>
    <p:sldId id="301" r:id="rId13"/>
    <p:sldId id="317" r:id="rId14"/>
    <p:sldId id="321" r:id="rId15"/>
    <p:sldId id="316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83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57A40D-B75F-4D0C-807E-9B46E6B5124A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BE34DE-8B59-4D03-8FBB-969AC2013A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59439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BE34DE-8B59-4D03-8FBB-969AC2013A7D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23225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0ACB2-26EE-4E1C-B0D7-57C2277A5A3D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549F1-D31A-4151-97C5-B8CB093AA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080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0ACB2-26EE-4E1C-B0D7-57C2277A5A3D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549F1-D31A-4151-97C5-B8CB093AA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4858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0ACB2-26EE-4E1C-B0D7-57C2277A5A3D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549F1-D31A-4151-97C5-B8CB093AA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8765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0ACB2-26EE-4E1C-B0D7-57C2277A5A3D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549F1-D31A-4151-97C5-B8CB093AA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0474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0ACB2-26EE-4E1C-B0D7-57C2277A5A3D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549F1-D31A-4151-97C5-B8CB093AA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8563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0ACB2-26EE-4E1C-B0D7-57C2277A5A3D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549F1-D31A-4151-97C5-B8CB093AA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1409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0ACB2-26EE-4E1C-B0D7-57C2277A5A3D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549F1-D31A-4151-97C5-B8CB093AA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6991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0ACB2-26EE-4E1C-B0D7-57C2277A5A3D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549F1-D31A-4151-97C5-B8CB093AA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442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0ACB2-26EE-4E1C-B0D7-57C2277A5A3D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549F1-D31A-4151-97C5-B8CB093AA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2043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0ACB2-26EE-4E1C-B0D7-57C2277A5A3D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549F1-D31A-4151-97C5-B8CB093AA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0074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0ACB2-26EE-4E1C-B0D7-57C2277A5A3D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549F1-D31A-4151-97C5-B8CB093AA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16710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0ACB2-26EE-4E1C-B0D7-57C2277A5A3D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549F1-D31A-4151-97C5-B8CB093AAB63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874392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0ACB2-26EE-4E1C-B0D7-57C2277A5A3D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549F1-D31A-4151-97C5-B8CB093AA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20807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0ACB2-26EE-4E1C-B0D7-57C2277A5A3D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549F1-D31A-4151-97C5-B8CB093AA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94670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0ACB2-26EE-4E1C-B0D7-57C2277A5A3D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549F1-D31A-4151-97C5-B8CB093AA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73725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0ACB2-26EE-4E1C-B0D7-57C2277A5A3D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549F1-D31A-4151-97C5-B8CB093AA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6876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0ACB2-26EE-4E1C-B0D7-57C2277A5A3D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549F1-D31A-4151-97C5-B8CB093AA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5801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6D10ACB2-26EE-4E1C-B0D7-57C2277A5A3D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E549F1-D31A-4151-97C5-B8CB093AAB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607350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https://vk.ru/wall-163432394_284209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forum.kemgik.ru/ident#spectrova2" TargetMode="External"/><Relationship Id="rId3" Type="http://schemas.openxmlformats.org/officeDocument/2006/relationships/hyperlink" Target="https://sibdepo.ru/news/kak-promysel-stanovitsya-zhivym-ekskursiya-identichnogo-kemerova-po-kemerovskoj-rospisi.html?ysclid=muy11zd6uo308291611" TargetMode="External"/><Relationship Id="rId7" Type="http://schemas.openxmlformats.org/officeDocument/2006/relationships/hyperlink" Target="https://kuzbassizo.ru/news/838/?ysclid=muy11v428l5596526" TargetMode="External"/><Relationship Id="rId2" Type="http://schemas.openxmlformats.org/officeDocument/2006/relationships/hyperlink" Target="https://www.livemaster.ru/topic/3815487-article-ne-prosto-kukla-a-kulturnyj-simvol-kak-poyavilis-matreshki?ysclid=muy7qwtvbm398543569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nkmuseum.ru/virtual-exhibitions/kuzneczkaya-matreshka/?ysclid=muv7vd9bn595827634" TargetMode="External"/><Relationship Id="rId5" Type="http://schemas.openxmlformats.org/officeDocument/2006/relationships/hyperlink" Target="https://urok.1sept.ru/publication/59763?ysclid=mvdc8imst1617019442" TargetMode="External"/><Relationship Id="rId4" Type="http://schemas.openxmlformats.org/officeDocument/2006/relationships/hyperlink" Target="https://multiurok.ru/files/kemerovskaia-rospis.html?ysclid=muy20gvbqy820014505" TargetMode="External"/><Relationship Id="rId9" Type="http://schemas.openxmlformats.org/officeDocument/2006/relationships/hyperlink" Target="https://vk.ru/wall-163432394_284209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12156" y="0"/>
            <a:ext cx="8825658" cy="1221658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Возрождение русских </a:t>
            </a:r>
            <a:r>
              <a:rPr lang="ru-RU" sz="32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народных ремесел </a:t>
            </a:r>
            <a:r>
              <a:rPr lang="ru-RU" sz="32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Кузбассе</a:t>
            </a:r>
            <a:endParaRPr lang="ru-RU" sz="3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Подзаголовок 10"/>
          <p:cNvSpPr>
            <a:spLocks noGrp="1"/>
          </p:cNvSpPr>
          <p:nvPr>
            <p:ph type="subTitle" idx="1"/>
          </p:nvPr>
        </p:nvSpPr>
        <p:spPr>
          <a:xfrm>
            <a:off x="771495" y="1768709"/>
            <a:ext cx="8825658" cy="861420"/>
          </a:xfrm>
        </p:spPr>
        <p:txBody>
          <a:bodyPr>
            <a:noAutofit/>
          </a:bodyPr>
          <a:lstStyle/>
          <a:p>
            <a:pPr algn="ctr"/>
            <a:r>
              <a:rPr lang="ru-RU" sz="4800" b="1" i="1" dirty="0" smtClean="0"/>
              <a:t>Кузбасская матрёшка </a:t>
            </a:r>
          </a:p>
          <a:p>
            <a:pPr algn="ctr"/>
            <a:r>
              <a:rPr lang="ru-RU" sz="4800" b="1" i="1" dirty="0" smtClean="0"/>
              <a:t>и кемеровская роспись</a:t>
            </a:r>
          </a:p>
          <a:p>
            <a:pPr algn="ctr"/>
            <a:r>
              <a:rPr lang="ru-RU" sz="4800" b="1" i="1" dirty="0" smtClean="0"/>
              <a:t>в детском техническом </a:t>
            </a:r>
            <a:r>
              <a:rPr lang="ru-RU" sz="4800" b="1" i="1" dirty="0"/>
              <a:t>творчестве</a:t>
            </a: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4291781" y="5346291"/>
            <a:ext cx="7758522" cy="122165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ru-RU" sz="20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Поддубская</a:t>
            </a:r>
            <a:r>
              <a:rPr lang="ru-R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Ирина Валерьевна</a:t>
            </a:r>
          </a:p>
          <a:p>
            <a:pPr algn="r"/>
            <a:r>
              <a:rPr lang="ru-R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старший воспитатель</a:t>
            </a:r>
          </a:p>
          <a:p>
            <a:pPr algn="r"/>
            <a:r>
              <a:rPr lang="ru-RU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МБДОУ </a:t>
            </a:r>
            <a:r>
              <a:rPr lang="ru-R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№151 </a:t>
            </a:r>
            <a:r>
              <a:rPr lang="ru-RU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«Детский сад общеразвивающего вида</a:t>
            </a:r>
            <a:r>
              <a:rPr lang="ru-RU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» город Кемерово</a:t>
            </a:r>
            <a:endParaRPr lang="ru-RU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1976" y="1993763"/>
            <a:ext cx="2196565" cy="2916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073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0356" y="275737"/>
            <a:ext cx="10016973" cy="1400530"/>
          </a:xfrm>
        </p:spPr>
        <p:txBody>
          <a:bodyPr/>
          <a:lstStyle/>
          <a:p>
            <a:r>
              <a:rPr lang="ru-RU" sz="3600" dirty="0" smtClean="0"/>
              <a:t>Работа имеет 3 содержательных линии:</a:t>
            </a:r>
            <a:endParaRPr lang="ru-RU" sz="36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693174" y="1076633"/>
            <a:ext cx="7329949" cy="5486400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Изучить историю матрёшки, как предмета культуры русского народа, и историю появления Кузнецкой матрешки;</a:t>
            </a:r>
          </a:p>
          <a:p>
            <a:r>
              <a:rPr lang="ru-RU" sz="2400" dirty="0" smtClean="0"/>
              <a:t>Изучить историю и особенности Кемеровской росписи;</a:t>
            </a:r>
          </a:p>
          <a:p>
            <a:r>
              <a:rPr lang="ru-RU" sz="2400" dirty="0" smtClean="0"/>
              <a:t>Создать условия для технического творчества детей дошкольного возраста.</a:t>
            </a:r>
            <a:endParaRPr lang="ru-RU" sz="24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0121799" y="1227911"/>
            <a:ext cx="1912885" cy="276890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7478" y="1236714"/>
            <a:ext cx="1676400" cy="276225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14921" y="4100052"/>
            <a:ext cx="1919763" cy="254906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/>
          <a:srcRect l="12116" t="16096" r="11247" b="30386"/>
          <a:stretch/>
        </p:blipFill>
        <p:spPr>
          <a:xfrm>
            <a:off x="3421627" y="4395019"/>
            <a:ext cx="3094152" cy="216801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8543" y="4428202"/>
            <a:ext cx="2895599" cy="217169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26635" y="4409767"/>
            <a:ext cx="2626566" cy="2123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711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4684" y="545690"/>
            <a:ext cx="9335729" cy="1735261"/>
          </a:xfrm>
        </p:spPr>
        <p:txBody>
          <a:bodyPr/>
          <a:lstStyle/>
          <a:p>
            <a:r>
              <a:rPr lang="ru-RU" sz="4000" dirty="0" smtClean="0"/>
              <a:t>Цель: формирование </a:t>
            </a:r>
            <a:r>
              <a:rPr lang="ru-RU" sz="4000" dirty="0"/>
              <a:t>знаний о народных промыслах народов России</a:t>
            </a:r>
            <a:r>
              <a:rPr lang="ru-RU" sz="4000" dirty="0" smtClean="0"/>
              <a:t>, культурном </a:t>
            </a:r>
            <a:r>
              <a:rPr lang="ru-RU" sz="4000" dirty="0"/>
              <a:t>наследии, закрепление представлений о ремёслах и значении</a:t>
            </a:r>
            <a:br>
              <a:rPr lang="ru-RU" sz="4000" dirty="0"/>
            </a:br>
            <a:r>
              <a:rPr lang="ru-RU" sz="4000" dirty="0"/>
              <a:t>труда людей, развитие эстетического вкуса, уважения к труду мастеров </a:t>
            </a:r>
            <a:r>
              <a:rPr lang="ru-RU" sz="4000" dirty="0" smtClean="0"/>
              <a:t>и чувства </a:t>
            </a:r>
            <a:r>
              <a:rPr lang="ru-RU" sz="4000" dirty="0"/>
              <a:t>гордости за свою страну </a:t>
            </a:r>
            <a:r>
              <a:rPr lang="ru-RU" sz="4000" dirty="0" smtClean="0"/>
              <a:t>и малую Родину</a:t>
            </a:r>
            <a:endParaRPr lang="ru-RU" sz="4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1688" y="1566857"/>
            <a:ext cx="2446519" cy="3248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421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117987"/>
            <a:ext cx="9404723" cy="1735261"/>
          </a:xfrm>
        </p:spPr>
        <p:txBody>
          <a:bodyPr/>
          <a:lstStyle/>
          <a:p>
            <a:r>
              <a:rPr lang="ru-RU" dirty="0" smtClean="0"/>
              <a:t>Задачи: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9716" y="929148"/>
            <a:ext cx="11430000" cy="5737123"/>
          </a:xfrm>
        </p:spPr>
        <p:txBody>
          <a:bodyPr>
            <a:normAutofit lnSpcReduction="10000"/>
          </a:bodyPr>
          <a:lstStyle/>
          <a:p>
            <a:r>
              <a:rPr lang="ru-RU" sz="2400" dirty="0"/>
              <a:t>- воспитывать гражданско-патриотические чувства: уважительное отношение и чувство гордости за свою страну в процессе ознакомления с разными видами искусства, формировать у детей духовно-нравственные качества и чувства сопричастности к культурному наследию, традициям своего народа;</a:t>
            </a:r>
          </a:p>
          <a:p>
            <a:r>
              <a:rPr lang="ru-RU" sz="2400" dirty="0" smtClean="0"/>
              <a:t>- </a:t>
            </a:r>
            <a:r>
              <a:rPr lang="ru-RU" sz="2400" dirty="0"/>
              <a:t>развивать у детей художественно-творческие способности и самостоятельную творческую конструктивную деятельность </a:t>
            </a:r>
            <a:r>
              <a:rPr lang="ru-RU" sz="2400" dirty="0" smtClean="0"/>
              <a:t>детей, умение передавать выразительность образа, выделять и передавать цветовую гамму, использовать характерные элементы узора, умение подбирать и комбинировать детали в общую композицию; </a:t>
            </a:r>
          </a:p>
          <a:p>
            <a:r>
              <a:rPr lang="ru-RU" sz="2400" dirty="0" smtClean="0"/>
              <a:t>- </a:t>
            </a:r>
            <a:r>
              <a:rPr lang="ru-RU" sz="2400" dirty="0"/>
              <a:t>создавать возможности для обсуждения проблемы и совместного нахождения способов решения, инициировать самостоятельный выбор сюжетов, поощрять воплощение своих представлений в художественной форме, формировать возможности осознания и признания ошибок и исправления их, внесения дополнений, возможности для рефлексии качества решения поставленных </a:t>
            </a:r>
            <a:r>
              <a:rPr lang="ru-RU" sz="2400" dirty="0" smtClean="0"/>
              <a:t>задач</a:t>
            </a:r>
            <a:r>
              <a:rPr lang="ru-RU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426000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2086" y="319983"/>
            <a:ext cx="9404723" cy="1400530"/>
          </a:xfrm>
        </p:spPr>
        <p:txBody>
          <a:bodyPr/>
          <a:lstStyle/>
          <a:p>
            <a:r>
              <a:rPr lang="ru-RU" dirty="0" smtClean="0"/>
              <a:t>В результате ребенок: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8929" y="1401097"/>
            <a:ext cx="10869561" cy="5147187"/>
          </a:xfrm>
        </p:spPr>
        <p:txBody>
          <a:bodyPr>
            <a:normAutofit/>
          </a:bodyPr>
          <a:lstStyle/>
          <a:p>
            <a:r>
              <a:rPr lang="ru-RU" sz="2400" dirty="0" smtClean="0"/>
              <a:t>Ребёнок проявляет </a:t>
            </a:r>
            <a:r>
              <a:rPr lang="ru-RU" sz="2400" dirty="0"/>
              <a:t>интерес к культуре родного края и эмоционально откликается на произведения народных промыслов </a:t>
            </a:r>
            <a:r>
              <a:rPr lang="ru-RU" sz="2400" dirty="0" smtClean="0"/>
              <a:t>Кузбасса, испытывая чувство гордости;</a:t>
            </a:r>
          </a:p>
          <a:p>
            <a:r>
              <a:rPr lang="ru-RU" sz="2400" dirty="0" smtClean="0"/>
              <a:t>Ребёнок научится различать </a:t>
            </a:r>
            <a:r>
              <a:rPr lang="ru-RU" sz="2400" dirty="0"/>
              <a:t>и </a:t>
            </a:r>
            <a:r>
              <a:rPr lang="ru-RU" sz="2400" dirty="0" smtClean="0"/>
              <a:t>называть </a:t>
            </a:r>
            <a:r>
              <a:rPr lang="ru-RU" sz="2400" dirty="0"/>
              <a:t>характерные элементы </a:t>
            </a:r>
            <a:r>
              <a:rPr lang="ru-RU" sz="2400" dirty="0" smtClean="0"/>
              <a:t>и мотивы кемеровской </a:t>
            </a:r>
            <a:r>
              <a:rPr lang="ru-RU" sz="2400" dirty="0"/>
              <a:t>росписи и </a:t>
            </a:r>
            <a:r>
              <a:rPr lang="ru-RU" sz="2400" dirty="0" smtClean="0"/>
              <a:t>переносить </a:t>
            </a:r>
            <a:r>
              <a:rPr lang="ru-RU" sz="2400" dirty="0"/>
              <a:t>их в собственную продуктивную </a:t>
            </a:r>
            <a:r>
              <a:rPr lang="ru-RU" sz="2400" dirty="0" smtClean="0"/>
              <a:t>деятельность; </a:t>
            </a:r>
          </a:p>
          <a:p>
            <a:r>
              <a:rPr lang="ru-RU" sz="2400" dirty="0" smtClean="0"/>
              <a:t>Ребёнок овладеет навыком инициативы </a:t>
            </a:r>
            <a:r>
              <a:rPr lang="ru-RU" sz="2400" dirty="0"/>
              <a:t>и </a:t>
            </a:r>
            <a:r>
              <a:rPr lang="ru-RU" sz="2400" dirty="0" smtClean="0"/>
              <a:t>самостоятельности </a:t>
            </a:r>
            <a:r>
              <a:rPr lang="ru-RU" sz="2400" dirty="0"/>
              <a:t>в процессе придумывания темы, сюжета, названия оформления </a:t>
            </a:r>
            <a:r>
              <a:rPr lang="ru-RU" sz="2400" dirty="0" smtClean="0"/>
              <a:t>творческой работы </a:t>
            </a:r>
            <a:r>
              <a:rPr lang="ru-RU" sz="2400" dirty="0"/>
              <a:t>по мотивам народных промыслов</a:t>
            </a:r>
            <a:r>
              <a:rPr lang="ru-RU" sz="2400" dirty="0" smtClean="0"/>
              <a:t>, </a:t>
            </a:r>
            <a:r>
              <a:rPr lang="ru-RU" sz="2400" dirty="0"/>
              <a:t>произвольностью действий, </a:t>
            </a:r>
            <a:r>
              <a:rPr lang="ru-RU" sz="2400" dirty="0" smtClean="0"/>
              <a:t>самоконтролем, </a:t>
            </a:r>
            <a:r>
              <a:rPr lang="ru-RU" sz="2400" dirty="0"/>
              <a:t>самостоятельно планируя </a:t>
            </a:r>
            <a:r>
              <a:rPr lang="ru-RU" sz="2400" dirty="0" smtClean="0"/>
              <a:t>последовательность создания из элементов образа, действуя по образцу, </a:t>
            </a:r>
            <a:r>
              <a:rPr lang="ru-RU" sz="2400" dirty="0"/>
              <a:t>подбирая цветовые </a:t>
            </a:r>
            <a:r>
              <a:rPr lang="ru-RU" sz="2400" dirty="0" smtClean="0"/>
              <a:t>решения композиции, используя усвоенный опыт и знания, </a:t>
            </a:r>
            <a:r>
              <a:rPr lang="ru-RU" sz="2400" dirty="0"/>
              <a:t>и </a:t>
            </a:r>
            <a:r>
              <a:rPr lang="ru-RU" sz="2400" dirty="0" smtClean="0"/>
              <a:t>объясняя </a:t>
            </a:r>
            <a:r>
              <a:rPr lang="ru-RU" sz="2400" dirty="0"/>
              <a:t>свой </a:t>
            </a:r>
            <a:r>
              <a:rPr lang="ru-RU" sz="2400" dirty="0" smtClean="0"/>
              <a:t>замысел.</a:t>
            </a:r>
          </a:p>
        </p:txBody>
      </p:sp>
    </p:spTree>
    <p:extLst>
      <p:ext uri="{BB962C8B-B14F-4D97-AF65-F5344CB8AC3E}">
        <p14:creationId xmlns:p14="http://schemas.microsoft.com/office/powerpoint/2010/main" val="9379144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90356" y="201995"/>
            <a:ext cx="9404723" cy="1400530"/>
          </a:xfrm>
        </p:spPr>
        <p:txBody>
          <a:bodyPr/>
          <a:lstStyle/>
          <a:p>
            <a:r>
              <a:rPr lang="ru-RU" sz="2800" dirty="0"/>
              <a:t>Первая русская матрёшка «Девочка с петухом». Художник С.В. Малютин. Токарь В.П. </a:t>
            </a:r>
            <a:r>
              <a:rPr lang="ru-RU" sz="2800" dirty="0" err="1"/>
              <a:t>Звездочкин</a:t>
            </a:r>
            <a:endParaRPr lang="ru-RU" sz="2800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24509" y="2212258"/>
            <a:ext cx="4069007" cy="2861187"/>
          </a:xfrm>
          <a:prstGeom prst="rect">
            <a:avLst/>
          </a:prstGeom>
        </p:spPr>
      </p:pic>
      <p:sp>
        <p:nvSpPr>
          <p:cNvPr id="28" name="Объект 27"/>
          <p:cNvSpPr>
            <a:spLocks noGrp="1"/>
          </p:cNvSpPr>
          <p:nvPr>
            <p:ph sz="half" idx="2"/>
          </p:nvPr>
        </p:nvSpPr>
        <p:spPr>
          <a:xfrm>
            <a:off x="4970206" y="1415845"/>
            <a:ext cx="6946491" cy="5265175"/>
          </a:xfrm>
        </p:spPr>
        <p:txBody>
          <a:bodyPr>
            <a:noAutofit/>
          </a:bodyPr>
          <a:lstStyle/>
          <a:p>
            <a:r>
              <a:rPr lang="ru-RU" sz="1600" dirty="0"/>
              <a:t>Первых матрёшек в нашей стране начали изготавливать более 100 лет назад (в 1890-е годы) в мастерской-магазине «Детское воспитание</a:t>
            </a:r>
            <a:r>
              <a:rPr lang="ru-RU" sz="1600" dirty="0" smtClean="0"/>
              <a:t>» купеческой династии Мамонтовых, </a:t>
            </a:r>
            <a:r>
              <a:rPr lang="ru-RU" sz="1600" dirty="0"/>
              <a:t>где создавали и продавали различные детские игрушки</a:t>
            </a:r>
            <a:r>
              <a:rPr lang="ru-RU" sz="1600" dirty="0" smtClean="0"/>
              <a:t>.</a:t>
            </a:r>
          </a:p>
          <a:p>
            <a:r>
              <a:rPr lang="ru-RU" sz="1600" dirty="0" smtClean="0"/>
              <a:t>в </a:t>
            </a:r>
            <a:r>
              <a:rPr lang="ru-RU" sz="1600" dirty="0"/>
              <a:t>Музее игрушки имени Н.Д. </a:t>
            </a:r>
            <a:r>
              <a:rPr lang="ru-RU" sz="1600" dirty="0" err="1"/>
              <a:t>Бартрама</a:t>
            </a:r>
            <a:r>
              <a:rPr lang="ru-RU" sz="1600" dirty="0"/>
              <a:t> в Сергиевом </a:t>
            </a:r>
            <a:r>
              <a:rPr lang="ru-RU" sz="1600" dirty="0" smtClean="0"/>
              <a:t>Посаде хранятся первые матрешки (7 фигурок), выточенные токарем Василием Петровичем </a:t>
            </a:r>
            <a:r>
              <a:rPr lang="ru-RU" sz="1600" dirty="0" err="1" smtClean="0"/>
              <a:t>Звездочкиным</a:t>
            </a:r>
            <a:r>
              <a:rPr lang="ru-RU" sz="1600" dirty="0" smtClean="0"/>
              <a:t> и расписанные художником Сергеем Малютиным</a:t>
            </a:r>
          </a:p>
          <a:p>
            <a:r>
              <a:rPr lang="ru-RU" sz="1600" dirty="0" smtClean="0"/>
              <a:t>В </a:t>
            </a:r>
            <a:r>
              <a:rPr lang="ru-RU" sz="1600" dirty="0"/>
              <a:t>1900 году на Всемирной торгово-промышленной выставке в Париже матрёшка получила бронзовую медаль, как лучшее воплощение идеи сохранения и объединения семьи. </a:t>
            </a:r>
            <a:r>
              <a:rPr lang="ru-RU" sz="1600" dirty="0" smtClean="0"/>
              <a:t>После </a:t>
            </a:r>
            <a:r>
              <a:rPr lang="ru-RU" sz="1600" dirty="0"/>
              <a:t>этого началось триумфальное шествие матрёшек по миру. </a:t>
            </a:r>
            <a:endParaRPr lang="ru-RU" sz="1600" dirty="0" smtClean="0"/>
          </a:p>
          <a:p>
            <a:r>
              <a:rPr lang="ru-RU" sz="1600" dirty="0" smtClean="0"/>
              <a:t>*Название </a:t>
            </a:r>
            <a:r>
              <a:rPr lang="ru-RU" sz="1600" dirty="0"/>
              <a:t>«матрёшка» происходит от женского имени Матрёна. Это имя было очень распространено в России в конце XIX века. До революции 1917 года куклу называли «Матрёна» или «Матрёшка». Со временем это имя стало нарицательным и закрепилось за всеми токарными разъёмными расписными деревянными куклами. </a:t>
            </a:r>
          </a:p>
        </p:txBody>
      </p:sp>
    </p:spTree>
    <p:extLst>
      <p:ext uri="{BB962C8B-B14F-4D97-AF65-F5344CB8AC3E}">
        <p14:creationId xmlns:p14="http://schemas.microsoft.com/office/powerpoint/2010/main" val="4162514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46112" y="452718"/>
            <a:ext cx="4206108" cy="1671050"/>
          </a:xfrm>
        </p:spPr>
        <p:txBody>
          <a:bodyPr/>
          <a:lstStyle/>
          <a:p>
            <a:r>
              <a:rPr lang="ru-RU" sz="1800" dirty="0"/>
              <a:t>В СССР </a:t>
            </a:r>
            <a:r>
              <a:rPr lang="ru-RU" sz="1800" dirty="0" smtClean="0"/>
              <a:t>производство матрёшек было </a:t>
            </a:r>
            <a:r>
              <a:rPr lang="ru-RU" sz="1800" dirty="0"/>
              <a:t>налажено почти повсеместно. В каждом регионе матрёшки отличались техникой росписи и сюжетами</a:t>
            </a:r>
            <a:r>
              <a:rPr lang="ru-RU" sz="1800" dirty="0" smtClean="0"/>
              <a:t>.</a:t>
            </a:r>
            <a:endParaRPr lang="ru-RU" sz="1800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5232" y="2563895"/>
            <a:ext cx="3898278" cy="3760568"/>
          </a:xfrm>
          <a:prstGeom prst="rect">
            <a:avLst/>
          </a:prstGeom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5353665" y="452718"/>
            <a:ext cx="4697169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1800" dirty="0" smtClean="0"/>
              <a:t>Помимо классических стилей, в разных регионах создавали матрёшки с национальным колоритом</a:t>
            </a:r>
            <a:endParaRPr lang="ru-RU" sz="18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2992" y="2509133"/>
            <a:ext cx="5861537" cy="3904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2537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350" y="113505"/>
            <a:ext cx="9404723" cy="1400530"/>
          </a:xfrm>
        </p:spPr>
        <p:txBody>
          <a:bodyPr/>
          <a:lstStyle/>
          <a:p>
            <a:pPr algn="ctr"/>
            <a:r>
              <a:rPr lang="ru-RU" sz="2800" dirty="0" smtClean="0"/>
              <a:t>Кузнецкая Матрёшка «Здесь будет город-сад»</a:t>
            </a: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97878" y="1415845"/>
            <a:ext cx="4926290" cy="4604009"/>
          </a:xfrm>
          <a:prstGeom prst="rect">
            <a:avLst/>
          </a:prstGeom>
        </p:spPr>
      </p:pic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5265174" y="899652"/>
            <a:ext cx="6926826" cy="5648632"/>
          </a:xfrm>
        </p:spPr>
        <p:txBody>
          <a:bodyPr>
            <a:noAutofit/>
          </a:bodyPr>
          <a:lstStyle/>
          <a:p>
            <a:r>
              <a:rPr lang="ru-RU" sz="1600" dirty="0" smtClean="0"/>
              <a:t>В 1994 </a:t>
            </a:r>
            <a:r>
              <a:rPr lang="ru-RU" sz="1600" dirty="0"/>
              <a:t>году, практически сразу после распада </a:t>
            </a:r>
            <a:r>
              <a:rPr lang="ru-RU" sz="1600" dirty="0" smtClean="0"/>
              <a:t>СССР, в </a:t>
            </a:r>
            <a:r>
              <a:rPr lang="ru-RU" sz="1600" dirty="0"/>
              <a:t>нашей стране закрывались многие предприятия, специализировавшиеся на изготовлении матрёшек, но спрос на них оставался довольно </a:t>
            </a:r>
            <a:r>
              <a:rPr lang="ru-RU" sz="1600" dirty="0" smtClean="0"/>
              <a:t>высоким, в </a:t>
            </a:r>
            <a:r>
              <a:rPr lang="ru-RU" sz="1600" dirty="0" err="1" smtClean="0"/>
              <a:t>г.Новокузнецке</a:t>
            </a:r>
            <a:r>
              <a:rPr lang="ru-RU" sz="1600" dirty="0" smtClean="0"/>
              <a:t> искусствовед </a:t>
            </a:r>
            <a:r>
              <a:rPr lang="ru-RU" sz="1600" dirty="0" err="1" smtClean="0"/>
              <a:t>Бендас</a:t>
            </a:r>
            <a:r>
              <a:rPr lang="ru-RU" sz="1600" dirty="0" smtClean="0"/>
              <a:t> Людмила Ивановна решила возродить народный промысел. </a:t>
            </a:r>
          </a:p>
          <a:p>
            <a:r>
              <a:rPr lang="ru-RU" sz="1600" dirty="0" smtClean="0"/>
              <a:t>Мастер росписи </a:t>
            </a:r>
            <a:r>
              <a:rPr lang="ru-RU" sz="1600" dirty="0"/>
              <a:t>Маргарита </a:t>
            </a:r>
            <a:r>
              <a:rPr lang="ru-RU" sz="1600" dirty="0" err="1"/>
              <a:t>Даутова</a:t>
            </a:r>
            <a:r>
              <a:rPr lang="ru-RU" sz="1600" dirty="0"/>
              <a:t> стала участницей международной выставки в Москве, а представленная ею 15-иместная матрёшка «Провинциалка» положила начало новому художественному промыслу «Кузнецкая матрёшка</a:t>
            </a:r>
            <a:r>
              <a:rPr lang="ru-RU" sz="1600" dirty="0" smtClean="0"/>
              <a:t>».</a:t>
            </a:r>
          </a:p>
          <a:p>
            <a:r>
              <a:rPr lang="ru-RU" sz="1600" dirty="0"/>
              <a:t>Вскоре о кузнецкой матрёшке узнали за рубежом, её стали заказывать коллекционеры из разных стран, она стала участвовать в самых престижных международных выставках</a:t>
            </a:r>
            <a:r>
              <a:rPr lang="ru-RU" sz="1600" dirty="0" smtClean="0"/>
              <a:t>.</a:t>
            </a:r>
          </a:p>
          <a:p>
            <a:r>
              <a:rPr lang="ru-RU" sz="1600" dirty="0"/>
              <a:t>В кузнецкой матрёшке на первый план выходит лицо с его многообразной гаммой чувств, а ручки, словно подыгрывают изменениям выражения лица. Цветовая гамма, наоборот, очень сдержанная (использование полутонов и оттенков, двойного мазка и растяжки цвета способствуют более тонкому раскрытию образа). Своеобразно обыгран фартук — с видами города, текстами песенок, </a:t>
            </a:r>
            <a:r>
              <a:rPr lang="ru-RU" sz="1600" dirty="0" err="1"/>
              <a:t>потешек</a:t>
            </a:r>
            <a:r>
              <a:rPr lang="ru-RU" sz="1600" dirty="0"/>
              <a:t>, лубочных картинок. </a:t>
            </a:r>
          </a:p>
        </p:txBody>
      </p:sp>
    </p:spTree>
    <p:extLst>
      <p:ext uri="{BB962C8B-B14F-4D97-AF65-F5344CB8AC3E}">
        <p14:creationId xmlns:p14="http://schemas.microsoft.com/office/powerpoint/2010/main" val="13066158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350" y="246240"/>
            <a:ext cx="9404723" cy="1400530"/>
          </a:xfrm>
        </p:spPr>
        <p:txBody>
          <a:bodyPr/>
          <a:lstStyle/>
          <a:p>
            <a:pPr algn="ctr"/>
            <a:r>
              <a:rPr lang="ru-RU" dirty="0" smtClean="0"/>
              <a:t>Кемеровская роспись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62671" y="1278908"/>
            <a:ext cx="3664438" cy="4885918"/>
          </a:xfrm>
          <a:prstGeom prst="rect">
            <a:avLst/>
          </a:prstGeom>
        </p:spPr>
      </p:pic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4483511" y="1253613"/>
            <a:ext cx="7256206" cy="5206181"/>
          </a:xfrm>
        </p:spPr>
        <p:txBody>
          <a:bodyPr>
            <a:normAutofit fontScale="92500" lnSpcReduction="20000"/>
          </a:bodyPr>
          <a:lstStyle/>
          <a:p>
            <a:r>
              <a:rPr lang="ru-RU" sz="2000" dirty="0"/>
              <a:t>Кемеровская роспись </a:t>
            </a:r>
            <a:r>
              <a:rPr lang="ru-RU" sz="2000" dirty="0" smtClean="0"/>
              <a:t>– направление ручной росписи, созданное </a:t>
            </a:r>
            <a:r>
              <a:rPr lang="ru-RU" sz="2000" dirty="0"/>
              <a:t>в 80-ые годы ХХ века на фабрике "Весна" г. </a:t>
            </a:r>
            <a:r>
              <a:rPr lang="ru-RU" sz="2000" dirty="0" smtClean="0"/>
              <a:t>Кемерово. </a:t>
            </a:r>
            <a:r>
              <a:rPr lang="ru-RU" sz="2000" dirty="0"/>
              <a:t>Из отходов листового металла там создавали подносы, которые расписывали особой </a:t>
            </a:r>
            <a:r>
              <a:rPr lang="ru-RU" sz="2000" dirty="0" smtClean="0"/>
              <a:t>техникой: </a:t>
            </a:r>
            <a:r>
              <a:rPr lang="ru-RU" dirty="0" smtClean="0"/>
              <a:t>кемеровские </a:t>
            </a:r>
            <a:r>
              <a:rPr lang="ru-RU" dirty="0"/>
              <a:t>мастера придумали собственную технологию, чтобы краска быстрее сохла и сохраняла объём и </a:t>
            </a:r>
            <a:r>
              <a:rPr lang="ru-RU" dirty="0" smtClean="0"/>
              <a:t>выразительностью;</a:t>
            </a:r>
          </a:p>
          <a:p>
            <a:r>
              <a:rPr lang="ru-RU" sz="2000" dirty="0" smtClean="0"/>
              <a:t>В </a:t>
            </a:r>
            <a:r>
              <a:rPr lang="ru-RU" sz="2000" dirty="0"/>
              <a:t>советские годы расписные подносы из </a:t>
            </a:r>
            <a:r>
              <a:rPr lang="ru-RU" sz="2000" dirty="0" smtClean="0"/>
              <a:t>Кемерово продавались </a:t>
            </a:r>
            <a:r>
              <a:rPr lang="ru-RU" sz="2000" dirty="0"/>
              <a:t>в сувенирных магазинах по всей Сибири и даже уходили за </a:t>
            </a:r>
            <a:r>
              <a:rPr lang="ru-RU" sz="2000" dirty="0" smtClean="0"/>
              <a:t>рубеж;</a:t>
            </a:r>
            <a:endParaRPr lang="ru-RU" sz="2000" dirty="0"/>
          </a:p>
          <a:p>
            <a:r>
              <a:rPr lang="ru-RU" sz="2000" dirty="0" smtClean="0"/>
              <a:t>Постановлением </a:t>
            </a:r>
            <a:r>
              <a:rPr lang="ru-RU" sz="2000" dirty="0"/>
              <a:t>правительства Кемеровской области – Кузбасса от 22.01.2026 г. № 23 «О местах традиционного бытования народных художественных промыслов на территории Кемеровской области – Кузбасса</a:t>
            </a:r>
            <a:r>
              <a:rPr lang="ru-RU" sz="2000" dirty="0" smtClean="0"/>
              <a:t>» утверждена географическая принадлежность Кемеровской росписи нашему региону. </a:t>
            </a:r>
          </a:p>
          <a:p>
            <a:r>
              <a:rPr lang="ru-RU" sz="2000" dirty="0" smtClean="0"/>
              <a:t>Кемеровской росписи присвоен </a:t>
            </a:r>
            <a:r>
              <a:rPr lang="ru-RU" sz="2000" dirty="0"/>
              <a:t>статус народного промысла России и занесена в региональный реестр как вид индивидуальной росписи</a:t>
            </a:r>
          </a:p>
        </p:txBody>
      </p:sp>
    </p:spTree>
    <p:extLst>
      <p:ext uri="{BB962C8B-B14F-4D97-AF65-F5344CB8AC3E}">
        <p14:creationId xmlns:p14="http://schemas.microsoft.com/office/powerpoint/2010/main" val="29225859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0859" y="157750"/>
            <a:ext cx="10606909" cy="1400530"/>
          </a:xfrm>
        </p:spPr>
        <p:txBody>
          <a:bodyPr/>
          <a:lstStyle/>
          <a:p>
            <a:r>
              <a:rPr lang="ru-RU" dirty="0" smtClean="0"/>
              <a:t>Особенности Кемеровской росписи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01445" y="954446"/>
            <a:ext cx="5958349" cy="4195763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Кемеровская роспись является одной из ветвей урало-сибирской росписи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Эта роспись создана на основе смешения двух техник – </a:t>
            </a:r>
            <a:r>
              <a:rPr lang="ru-RU" dirty="0" err="1" smtClean="0"/>
              <a:t>жостовской</a:t>
            </a:r>
            <a:r>
              <a:rPr lang="ru-RU" dirty="0" smtClean="0"/>
              <a:t> и нижнетагильской через осмысление местной народной культуры. </a:t>
            </a:r>
          </a:p>
          <a:p>
            <a:r>
              <a:rPr lang="ru-RU" dirty="0" smtClean="0"/>
              <a:t>Особенность ее – двухцветный, крученый мазок, однослойная техника.</a:t>
            </a:r>
          </a:p>
          <a:p>
            <a:r>
              <a:rPr lang="ru-RU" dirty="0"/>
              <a:t>Разница между кемеровской лаковой росписью и урало-сибирской в использовании мотивов сибирской флоры, хвойных веток и шишек, таежных трав, ягод, листьев, папоротника. Что делает роспись более реалистичной.</a:t>
            </a:r>
            <a:endParaRPr lang="ru-RU" dirty="0" smtClean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t="43840"/>
          <a:stretch/>
        </p:blipFill>
        <p:spPr>
          <a:xfrm>
            <a:off x="6569075" y="988142"/>
            <a:ext cx="5077218" cy="213851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b="30531"/>
          <a:stretch/>
        </p:blipFill>
        <p:spPr>
          <a:xfrm>
            <a:off x="6543366" y="3207333"/>
            <a:ext cx="5166853" cy="269202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647" y="4796558"/>
            <a:ext cx="2308457" cy="1732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0038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91730" y="530942"/>
            <a:ext cx="5265174" cy="4542503"/>
          </a:xfrm>
        </p:spPr>
        <p:txBody>
          <a:bodyPr>
            <a:normAutofit/>
          </a:bodyPr>
          <a:lstStyle/>
          <a:p>
            <a:r>
              <a:rPr lang="ru-RU" dirty="0" smtClean="0"/>
              <a:t>В </a:t>
            </a:r>
            <a:r>
              <a:rPr lang="ru-RU" dirty="0"/>
              <a:t>кемеровской росписи используют традиционные для лаковых промыслов типы композиций: букет (собранный, в раскидку), венок, ветка, подкова (</a:t>
            </a:r>
            <a:r>
              <a:rPr lang="ru-RU" dirty="0" err="1"/>
              <a:t>полувенок</a:t>
            </a:r>
            <a:r>
              <a:rPr lang="ru-RU" dirty="0"/>
              <a:t>), ковровая и другие, носящие обычно самостоятельное название ("письмо", "гирлянды", "ветка с угла", "букетики</a:t>
            </a:r>
            <a:r>
              <a:rPr lang="ru-RU" dirty="0" smtClean="0"/>
              <a:t>")</a:t>
            </a:r>
          </a:p>
          <a:p>
            <a:r>
              <a:rPr lang="ru-RU" dirty="0"/>
              <a:t>Цветовая гамма Кемеровской росписи не ограничена: от глубоких сине-зеленых и золотисто-красных цветов до пастельных и </a:t>
            </a:r>
            <a:r>
              <a:rPr lang="ru-RU" dirty="0" err="1"/>
              <a:t>разбелённых</a:t>
            </a:r>
            <a:r>
              <a:rPr lang="ru-RU" dirty="0"/>
              <a:t> тонов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8501" y="253672"/>
            <a:ext cx="2874752" cy="215031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l="22607" r="25444"/>
          <a:stretch/>
        </p:blipFill>
        <p:spPr>
          <a:xfrm rot="5400000">
            <a:off x="8962496" y="3972021"/>
            <a:ext cx="1982967" cy="3317041"/>
          </a:xfrm>
          <a:prstGeom prst="rect">
            <a:avLst/>
          </a:prstGeom>
        </p:spPr>
      </p:pic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 rotWithShape="1">
          <a:blip r:embed="rId4"/>
          <a:srcRect l="50524" t="16539" r="4887"/>
          <a:stretch/>
        </p:blipFill>
        <p:spPr>
          <a:xfrm rot="5400000">
            <a:off x="6069699" y="2028641"/>
            <a:ext cx="2103810" cy="295341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71805" y="245512"/>
            <a:ext cx="2569857" cy="212897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53520" y="2512877"/>
            <a:ext cx="2768209" cy="202894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3830" y="4630994"/>
            <a:ext cx="2305010" cy="200578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67826" y="4639064"/>
            <a:ext cx="2471090" cy="197776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63741" y="4624652"/>
            <a:ext cx="2315136" cy="2029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0878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10252947" cy="1400530"/>
          </a:xfrm>
        </p:spPr>
        <p:txBody>
          <a:bodyPr/>
          <a:lstStyle/>
          <a:p>
            <a:pPr algn="ctr"/>
            <a:r>
              <a:rPr lang="ru-RU" dirty="0"/>
              <a:t>Схема из </a:t>
            </a:r>
            <a:r>
              <a:rPr lang="ru-RU" dirty="0" smtClean="0"/>
              <a:t>конструктора «Матрешка» </a:t>
            </a:r>
            <a:r>
              <a:rPr lang="sms-FI" dirty="0" smtClean="0">
                <a:hlinkClick r:id="rId2"/>
              </a:rPr>
              <a:t>https</a:t>
            </a:r>
            <a:r>
              <a:rPr lang="sms-FI" dirty="0">
                <a:hlinkClick r:id="rId2"/>
              </a:rPr>
              <a:t>://</a:t>
            </a:r>
            <a:r>
              <a:rPr lang="sms-FI" dirty="0" smtClean="0">
                <a:hlinkClick r:id="rId2"/>
              </a:rPr>
              <a:t>vk.ru/wall-163432394_284209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3602654" y="2370291"/>
            <a:ext cx="2517928" cy="3561651"/>
          </a:xfrm>
          <a:prstGeom prst="rect">
            <a:avLst/>
          </a:prstGeom>
        </p:spPr>
      </p:pic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497919" y="2100058"/>
            <a:ext cx="2969584" cy="420052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8708" y="2420061"/>
            <a:ext cx="2500326" cy="353675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16514" y="2491010"/>
            <a:ext cx="2492960" cy="3526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1109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1014" y="334731"/>
            <a:ext cx="9404723" cy="140053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047895" y="1351177"/>
            <a:ext cx="3650764" cy="484748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/>
          <a:srcRect l="16659" t="8493" r="16573"/>
          <a:stretch/>
        </p:blipFill>
        <p:spPr>
          <a:xfrm>
            <a:off x="8362335" y="1386348"/>
            <a:ext cx="3481670" cy="476372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4"/>
          <a:srcRect l="23741" t="6367" r="24307"/>
          <a:stretch/>
        </p:blipFill>
        <p:spPr>
          <a:xfrm>
            <a:off x="752168" y="1401097"/>
            <a:ext cx="2698955" cy="4864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1539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1364" y="334730"/>
            <a:ext cx="9736752" cy="1892275"/>
          </a:xfrm>
        </p:spPr>
        <p:txBody>
          <a:bodyPr/>
          <a:lstStyle/>
          <a:p>
            <a:r>
              <a:rPr lang="ru-RU" sz="2400" dirty="0" smtClean="0"/>
              <a:t>Проект творческой работы МБДОУ </a:t>
            </a:r>
            <a:r>
              <a:rPr lang="ru-RU" sz="2400" dirty="0"/>
              <a:t>№</a:t>
            </a:r>
            <a:r>
              <a:rPr lang="ru-RU" sz="2400" dirty="0" smtClean="0"/>
              <a:t>151 на городской фестиваль по конструированию «Построй свою историю» Локация </a:t>
            </a:r>
            <a:r>
              <a:rPr lang="ru-RU" sz="2400" dirty="0"/>
              <a:t>№ 1 «Выставка работ семейного технического </a:t>
            </a:r>
            <a:r>
              <a:rPr lang="ru-RU" sz="2400" dirty="0" smtClean="0"/>
              <a:t>творчества ребёнка</a:t>
            </a:r>
            <a:r>
              <a:rPr lang="ru-RU" sz="2400" dirty="0"/>
              <a:t>, </a:t>
            </a:r>
            <a:r>
              <a:rPr lang="ru-RU" sz="2400" dirty="0" smtClean="0"/>
              <a:t>родителя, </a:t>
            </a:r>
            <a:r>
              <a:rPr lang="ru-RU" sz="2400" dirty="0"/>
              <a:t>педагога – «</a:t>
            </a:r>
            <a:r>
              <a:rPr lang="ru-RU" sz="2400" dirty="0" smtClean="0"/>
              <a:t>Мастер ремёсел</a:t>
            </a:r>
            <a:r>
              <a:rPr lang="ru-RU" sz="2400" dirty="0"/>
              <a:t>: народные промыслы народов России»</a:t>
            </a:r>
          </a:p>
        </p:txBody>
      </p:sp>
      <p:sp>
        <p:nvSpPr>
          <p:cNvPr id="12" name="Объект 2"/>
          <p:cNvSpPr txBox="1">
            <a:spLocks/>
          </p:cNvSpPr>
          <p:nvPr/>
        </p:nvSpPr>
        <p:spPr>
          <a:xfrm>
            <a:off x="678426" y="2757948"/>
            <a:ext cx="6120580" cy="37018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>
              <a:buFontTx/>
              <a:buChar char="-"/>
            </a:pP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17754" y="2511490"/>
            <a:ext cx="760033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Идея </a:t>
            </a:r>
            <a:r>
              <a:rPr lang="ru-RU" dirty="0"/>
              <a:t>работы навеяна произведениями Кемеровской росписи </a:t>
            </a:r>
            <a:r>
              <a:rPr lang="ru-RU" dirty="0" smtClean="0"/>
              <a:t>«</a:t>
            </a:r>
            <a:r>
              <a:rPr lang="ru-RU" dirty="0"/>
              <a:t>Пробуждение», </a:t>
            </a:r>
            <a:r>
              <a:rPr lang="ru-RU" dirty="0" smtClean="0"/>
              <a:t>«</a:t>
            </a:r>
            <a:r>
              <a:rPr lang="ru-RU" dirty="0"/>
              <a:t>Цветущий Кузбасс».</a:t>
            </a:r>
          </a:p>
          <a:p>
            <a:r>
              <a:rPr lang="ru-RU" dirty="0" smtClean="0"/>
              <a:t>Использованы </a:t>
            </a:r>
            <a:r>
              <a:rPr lang="ru-RU" dirty="0"/>
              <a:t>характерные особенности Кемеровской росписи: </a:t>
            </a:r>
            <a:endParaRPr lang="ru-RU" dirty="0" smtClean="0"/>
          </a:p>
          <a:p>
            <a:pPr marL="285750" indent="-285750">
              <a:buFontTx/>
              <a:buChar char="-"/>
            </a:pPr>
            <a:r>
              <a:rPr lang="ru-RU" dirty="0" smtClean="0"/>
              <a:t>золотисто-красные и зеленые тона, 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элементы </a:t>
            </a:r>
            <a:r>
              <a:rPr lang="ru-RU" dirty="0"/>
              <a:t>сибирской флоры: шишки, хвоя, ягоды </a:t>
            </a:r>
            <a:r>
              <a:rPr lang="ru-RU" dirty="0" smtClean="0"/>
              <a:t>рябины;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виды </a:t>
            </a:r>
            <a:r>
              <a:rPr lang="ru-RU" dirty="0"/>
              <a:t>композиций «венок» - ветка рябины (в косынке), «конверт» - шишки коричневого цвета в углах изделия и маленький «букет» в центре, «букетик» - хвоя, трава зеленого </a:t>
            </a:r>
            <a:r>
              <a:rPr lang="ru-RU" dirty="0" smtClean="0"/>
              <a:t>цвета;</a:t>
            </a:r>
          </a:p>
          <a:p>
            <a:r>
              <a:rPr lang="ru-RU" dirty="0" smtClean="0"/>
              <a:t>Характерные </a:t>
            </a:r>
            <a:r>
              <a:rPr lang="ru-RU" dirty="0"/>
              <a:t>ротик и подвижные ручки</a:t>
            </a:r>
            <a:endParaRPr lang="ru-RU" dirty="0" smtClean="0"/>
          </a:p>
          <a:p>
            <a:r>
              <a:rPr lang="ru-RU" dirty="0" smtClean="0"/>
              <a:t>Габаритные </a:t>
            </a:r>
            <a:r>
              <a:rPr lang="ru-RU" dirty="0"/>
              <a:t>размеры: высота-29,5см, ширина-22см, толщина-3см</a:t>
            </a: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409325" y="2070562"/>
            <a:ext cx="3163520" cy="420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269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Использованные источники: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1446" y="1283110"/>
            <a:ext cx="11208774" cy="5368413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AutoNum type="arabicPeriod"/>
            </a:pPr>
            <a:r>
              <a:rPr lang="ru-RU" dirty="0" smtClean="0"/>
              <a:t>История создания матрёшки. Популярность игрушки </a:t>
            </a:r>
            <a:r>
              <a:rPr lang="sms-FI" dirty="0">
                <a:hlinkClick r:id="rId2"/>
              </a:rPr>
              <a:t>https://</a:t>
            </a:r>
            <a:r>
              <a:rPr lang="sms-FI" dirty="0" smtClean="0">
                <a:hlinkClick r:id="rId2"/>
              </a:rPr>
              <a:t>www.livemaster.ru/topic/3815487-article-ne-prosto-kukla-a-kulturnyj-simvol-kak-poyavilis-matreshki?ysclid=muy7qwtvbm398543569</a:t>
            </a:r>
            <a:r>
              <a:rPr lang="ru-RU" dirty="0" smtClean="0"/>
              <a:t> </a:t>
            </a:r>
          </a:p>
          <a:p>
            <a:pPr marL="457200" indent="-457200">
              <a:buAutoNum type="arabicPeriod"/>
            </a:pPr>
            <a:r>
              <a:rPr lang="ru-RU" dirty="0" smtClean="0"/>
              <a:t>Как </a:t>
            </a:r>
            <a:r>
              <a:rPr lang="ru-RU" dirty="0"/>
              <a:t>промысел становится живым: экскурсия «Идентичного </a:t>
            </a:r>
            <a:r>
              <a:rPr lang="ru-RU" dirty="0" err="1"/>
              <a:t>Кемерова</a:t>
            </a:r>
            <a:r>
              <a:rPr lang="ru-RU" dirty="0"/>
              <a:t>» по «Кемеровской </a:t>
            </a:r>
            <a:r>
              <a:rPr lang="ru-RU" dirty="0" smtClean="0"/>
              <a:t>росписи» </a:t>
            </a:r>
            <a:r>
              <a:rPr lang="sms-FI" dirty="0" smtClean="0">
                <a:hlinkClick r:id="rId3"/>
              </a:rPr>
              <a:t>https</a:t>
            </a:r>
            <a:r>
              <a:rPr lang="sms-FI" dirty="0">
                <a:hlinkClick r:id="rId3"/>
              </a:rPr>
              <a:t>://</a:t>
            </a:r>
            <a:r>
              <a:rPr lang="sms-FI" dirty="0" smtClean="0">
                <a:hlinkClick r:id="rId3"/>
              </a:rPr>
              <a:t>sibdepo.ru/news/kak-promysel-stanovitsya-zhivym-ekskursiya-identichnogo-kemerova-po-kemerovskoj-rospisi.html?ysclid=muy11zd6uo308291611</a:t>
            </a:r>
            <a:r>
              <a:rPr lang="ru-RU" dirty="0" smtClean="0"/>
              <a:t> </a:t>
            </a:r>
          </a:p>
          <a:p>
            <a:pPr marL="457200" indent="-457200">
              <a:buFont typeface="Wingdings 3" charset="2"/>
              <a:buAutoNum type="arabicPeriod"/>
            </a:pPr>
            <a:r>
              <a:rPr lang="ru-RU" dirty="0"/>
              <a:t>Кемеровская роспись – ИЗО </a:t>
            </a:r>
            <a:r>
              <a:rPr lang="sms-FI" dirty="0">
                <a:hlinkClick r:id="rId4"/>
              </a:rPr>
              <a:t>https://multiurok.ru/files/kemerovskaia-rospis.html?ysclid=muy20gvbqy820014505</a:t>
            </a:r>
            <a:r>
              <a:rPr lang="ru-RU" dirty="0"/>
              <a:t> </a:t>
            </a:r>
            <a:endParaRPr lang="ru-RU" dirty="0" smtClean="0"/>
          </a:p>
          <a:p>
            <a:pPr marL="457200" indent="-457200">
              <a:buFont typeface="Wingdings 3" charset="2"/>
              <a:buAutoNum type="arabicPeriod"/>
            </a:pPr>
            <a:r>
              <a:rPr lang="ru-RU" dirty="0"/>
              <a:t>Декоративная роспись: кемеровская </a:t>
            </a:r>
            <a:r>
              <a:rPr lang="ru-RU" dirty="0" smtClean="0"/>
              <a:t>роспись </a:t>
            </a:r>
            <a:r>
              <a:rPr lang="sms-FI" dirty="0">
                <a:hlinkClick r:id="rId5"/>
              </a:rPr>
              <a:t>https://</a:t>
            </a:r>
            <a:r>
              <a:rPr lang="sms-FI" dirty="0" smtClean="0">
                <a:hlinkClick r:id="rId5"/>
              </a:rPr>
              <a:t>urok.1sept.ru/publication/59763?ysclid=mvdc8imst1617019442</a:t>
            </a:r>
            <a:r>
              <a:rPr lang="ru-RU" dirty="0" smtClean="0"/>
              <a:t> </a:t>
            </a:r>
            <a:endParaRPr lang="ru-RU" dirty="0"/>
          </a:p>
          <a:p>
            <a:pPr marL="457200" indent="-457200">
              <a:buFont typeface="Wingdings 3" charset="2"/>
              <a:buAutoNum type="arabicPeriod"/>
            </a:pPr>
            <a:r>
              <a:rPr lang="ru-RU" dirty="0" smtClean="0"/>
              <a:t>Кузнецкая </a:t>
            </a:r>
            <a:r>
              <a:rPr lang="ru-RU" dirty="0"/>
              <a:t>матрёшка – Новокузнецкий краеведческий музей </a:t>
            </a:r>
            <a:r>
              <a:rPr lang="sms-FI" dirty="0">
                <a:hlinkClick r:id="rId6"/>
              </a:rPr>
              <a:t>https://nkmuseum.ru/virtual-exhibitions/kuzneczkaya-matreshka/?ysclid=muv7vd9bn595827634</a:t>
            </a:r>
            <a:r>
              <a:rPr lang="ru-RU" dirty="0"/>
              <a:t> </a:t>
            </a:r>
            <a:endParaRPr lang="ru-RU" dirty="0" smtClean="0"/>
          </a:p>
          <a:p>
            <a:pPr marL="457200" indent="-457200">
              <a:buFont typeface="Wingdings 3" charset="2"/>
              <a:buAutoNum type="arabicPeriod"/>
            </a:pPr>
            <a:r>
              <a:rPr lang="ru-RU" dirty="0"/>
              <a:t>Музей изобразительных искусств города Кемерово </a:t>
            </a:r>
            <a:r>
              <a:rPr lang="sms-FI" dirty="0">
                <a:hlinkClick r:id="rId7"/>
              </a:rPr>
              <a:t>https://kuzbassizo.ru/news/838/?ysclid=muy11v428l5596526</a:t>
            </a:r>
            <a:r>
              <a:rPr lang="ru-RU" dirty="0"/>
              <a:t> </a:t>
            </a:r>
            <a:endParaRPr lang="ru-RU" dirty="0" smtClean="0"/>
          </a:p>
          <a:p>
            <a:pPr marL="457200" indent="-457200">
              <a:buFont typeface="Wingdings 3" charset="2"/>
              <a:buAutoNum type="arabicPeriod"/>
            </a:pPr>
            <a:r>
              <a:rPr lang="ru-RU" dirty="0"/>
              <a:t>Национальная идентичность и диалог культур </a:t>
            </a:r>
            <a:r>
              <a:rPr lang="sms-FI" dirty="0">
                <a:hlinkClick r:id="rId8"/>
              </a:rPr>
              <a:t>https://forum.kemgik.ru/ident#spectrova2</a:t>
            </a:r>
            <a:r>
              <a:rPr lang="ru-RU" dirty="0"/>
              <a:t> </a:t>
            </a:r>
            <a:endParaRPr lang="ru-RU" dirty="0" smtClean="0"/>
          </a:p>
          <a:p>
            <a:pPr marL="457200" indent="-457200">
              <a:buFont typeface="Wingdings 3" charset="2"/>
              <a:buAutoNum type="arabicPeriod"/>
            </a:pPr>
            <a:r>
              <a:rPr lang="ru-RU" dirty="0"/>
              <a:t>Я </a:t>
            </a:r>
            <a:r>
              <a:rPr lang="ru-RU" dirty="0" smtClean="0"/>
              <a:t>– воспитатель. </a:t>
            </a:r>
            <a:r>
              <a:rPr lang="ru-RU" dirty="0"/>
              <a:t>Схема из </a:t>
            </a:r>
            <a:r>
              <a:rPr lang="ru-RU" dirty="0" err="1"/>
              <a:t>Лего</a:t>
            </a:r>
            <a:r>
              <a:rPr lang="ru-RU" dirty="0"/>
              <a:t> "Матрешка"</a:t>
            </a:r>
            <a:r>
              <a:rPr lang="ru-RU" dirty="0" smtClean="0"/>
              <a:t> </a:t>
            </a:r>
            <a:r>
              <a:rPr lang="sms-FI" dirty="0">
                <a:hlinkClick r:id="rId9"/>
              </a:rPr>
              <a:t>https://</a:t>
            </a:r>
            <a:r>
              <a:rPr lang="sms-FI" dirty="0" smtClean="0">
                <a:hlinkClick r:id="rId9"/>
              </a:rPr>
              <a:t>vk.ru/wall-163432394_284209</a:t>
            </a:r>
            <a:r>
              <a:rPr lang="ru-RU" dirty="0"/>
              <a:t> </a:t>
            </a:r>
          </a:p>
          <a:p>
            <a:pPr marL="457200" indent="-457200">
              <a:buAutoNum type="arabicPeriod"/>
            </a:pPr>
            <a:endParaRPr lang="ru-RU" dirty="0" smtClean="0"/>
          </a:p>
          <a:p>
            <a:pPr marL="457200" indent="-457200">
              <a:buAutoNum type="arabicPeriod"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2894866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1137</TotalTime>
  <Words>1155</Words>
  <Application>Microsoft Office PowerPoint</Application>
  <PresentationFormat>Широкоэкранный</PresentationFormat>
  <Paragraphs>64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Calibri</vt:lpstr>
      <vt:lpstr>Century Gothic</vt:lpstr>
      <vt:lpstr>Verdana</vt:lpstr>
      <vt:lpstr>Wingdings 3</vt:lpstr>
      <vt:lpstr>Ион</vt:lpstr>
      <vt:lpstr>Возрождение русских народных ремесел в Кузбассе</vt:lpstr>
      <vt:lpstr>Работа имеет 3 содержательных линии:</vt:lpstr>
      <vt:lpstr>Цель: формирование знаний о народных промыслах народов России, культурном наследии, закрепление представлений о ремёслах и значении труда людей, развитие эстетического вкуса, уважения к труду мастеров и чувства гордости за свою страну и малую Родину</vt:lpstr>
      <vt:lpstr>Задачи:</vt:lpstr>
      <vt:lpstr>В результате ребенок:</vt:lpstr>
      <vt:lpstr>Первая русская матрёшка «Девочка с петухом». Художник С.В. Малютин. Токарь В.П. Звездочкин</vt:lpstr>
      <vt:lpstr>В СССР производство матрёшек было налажено почти повсеместно. В каждом регионе матрёшки отличались техникой росписи и сюжетами.</vt:lpstr>
      <vt:lpstr>Кузнецкая Матрёшка «Здесь будет город-сад»</vt:lpstr>
      <vt:lpstr>Кемеровская роспись</vt:lpstr>
      <vt:lpstr>Особенности Кемеровской росписи </vt:lpstr>
      <vt:lpstr> </vt:lpstr>
      <vt:lpstr>Схема из конструктора «Матрешка» https://vk.ru/wall-163432394_284209 </vt:lpstr>
      <vt:lpstr>Презентация PowerPoint</vt:lpstr>
      <vt:lpstr>Проект творческой работы МБДОУ №151 на городской фестиваль по конструированию «Построй свою историю» Локация № 1 «Выставка работ семейного технического творчества ребёнка, родителя, педагога – «Мастер ремёсел: народные промыслы народов России»</vt:lpstr>
      <vt:lpstr>Использованные источники: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472</cp:revision>
  <dcterms:created xsi:type="dcterms:W3CDTF">2025-05-20T06:16:16Z</dcterms:created>
  <dcterms:modified xsi:type="dcterms:W3CDTF">2026-10-24T14:24:49Z</dcterms:modified>
</cp:coreProperties>
</file>