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506FF7-AFFB-4973-A2E1-7B4441AA4073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E07DA6-F778-4FF8-BF0C-688C02E270D2}">
      <dgm:prSet phldrT="[Текст]"/>
      <dgm:spPr/>
      <dgm:t>
        <a:bodyPr/>
        <a:lstStyle/>
        <a:p>
          <a:r>
            <a:rPr lang="ru-RU" dirty="0" smtClean="0"/>
            <a:t>Я</a:t>
          </a:r>
          <a:endParaRPr lang="ru-RU" dirty="0"/>
        </a:p>
      </dgm:t>
    </dgm:pt>
    <dgm:pt modelId="{1C7E79B3-02C0-42BE-ADBB-4F1FBBC46CC0}" type="parTrans" cxnId="{850BA3E9-54BC-4F1A-A22A-445BAAE69446}">
      <dgm:prSet/>
      <dgm:spPr/>
      <dgm:t>
        <a:bodyPr/>
        <a:lstStyle/>
        <a:p>
          <a:endParaRPr lang="ru-RU"/>
        </a:p>
      </dgm:t>
    </dgm:pt>
    <dgm:pt modelId="{6D6B3BF3-E9A4-46EE-BA60-96C2DACD6A32}" type="sibTrans" cxnId="{850BA3E9-54BC-4F1A-A22A-445BAAE69446}">
      <dgm:prSet/>
      <dgm:spPr/>
      <dgm:t>
        <a:bodyPr/>
        <a:lstStyle/>
        <a:p>
          <a:endParaRPr lang="ru-RU"/>
        </a:p>
      </dgm:t>
    </dgm:pt>
    <dgm:pt modelId="{9E17252F-0432-426B-9B25-017315597CE4}">
      <dgm:prSet phldrT="[Текст]"/>
      <dgm:spPr/>
      <dgm:t>
        <a:bodyPr/>
        <a:lstStyle/>
        <a:p>
          <a:r>
            <a:rPr lang="ru-RU" dirty="0" smtClean="0"/>
            <a:t>Семья</a:t>
          </a:r>
          <a:endParaRPr lang="ru-RU" dirty="0"/>
        </a:p>
      </dgm:t>
    </dgm:pt>
    <dgm:pt modelId="{59CE4AB2-8349-444D-8016-08706D427C94}" type="parTrans" cxnId="{E8E03590-B48D-4DAD-9D59-5D4F49EE83BE}">
      <dgm:prSet/>
      <dgm:spPr/>
      <dgm:t>
        <a:bodyPr/>
        <a:lstStyle/>
        <a:p>
          <a:endParaRPr lang="ru-RU"/>
        </a:p>
      </dgm:t>
    </dgm:pt>
    <dgm:pt modelId="{CAB4773B-ACD2-4F93-9BC6-6624041E37F4}" type="sibTrans" cxnId="{E8E03590-B48D-4DAD-9D59-5D4F49EE83BE}">
      <dgm:prSet/>
      <dgm:spPr/>
      <dgm:t>
        <a:bodyPr/>
        <a:lstStyle/>
        <a:p>
          <a:endParaRPr lang="ru-RU"/>
        </a:p>
      </dgm:t>
    </dgm:pt>
    <dgm:pt modelId="{FF8AE6A7-A126-4916-AEDF-B5CC25B512EE}">
      <dgm:prSet phldrT="[Текст]"/>
      <dgm:spPr/>
      <dgm:t>
        <a:bodyPr/>
        <a:lstStyle/>
        <a:p>
          <a:r>
            <a:rPr lang="ru-RU" dirty="0" smtClean="0"/>
            <a:t>Улица</a:t>
          </a:r>
          <a:endParaRPr lang="ru-RU" dirty="0"/>
        </a:p>
      </dgm:t>
    </dgm:pt>
    <dgm:pt modelId="{089EB1C6-C58C-4684-B8E3-E8CF06F3BC3D}" type="parTrans" cxnId="{2678EDD2-041A-46A8-A5CF-F3F6D4D8B907}">
      <dgm:prSet/>
      <dgm:spPr/>
      <dgm:t>
        <a:bodyPr/>
        <a:lstStyle/>
        <a:p>
          <a:endParaRPr lang="ru-RU"/>
        </a:p>
      </dgm:t>
    </dgm:pt>
    <dgm:pt modelId="{A1FD30E0-BF7D-43FC-96D1-8DBD6725810C}" type="sibTrans" cxnId="{2678EDD2-041A-46A8-A5CF-F3F6D4D8B907}">
      <dgm:prSet/>
      <dgm:spPr/>
      <dgm:t>
        <a:bodyPr/>
        <a:lstStyle/>
        <a:p>
          <a:endParaRPr lang="ru-RU"/>
        </a:p>
      </dgm:t>
    </dgm:pt>
    <dgm:pt modelId="{8C5DFCB5-F938-4D5A-998D-3B337F715673}">
      <dgm:prSet phldrT="[Текст]"/>
      <dgm:spPr/>
      <dgm:t>
        <a:bodyPr/>
        <a:lstStyle/>
        <a:p>
          <a:r>
            <a:rPr lang="ru-RU" dirty="0" smtClean="0"/>
            <a:t>Город (село)</a:t>
          </a:r>
          <a:endParaRPr lang="ru-RU" dirty="0"/>
        </a:p>
      </dgm:t>
    </dgm:pt>
    <dgm:pt modelId="{3CD35A6E-F9FB-40CD-868E-44ADD82F8A53}" type="parTrans" cxnId="{7FD41452-39F4-4C9E-B758-917C734EA024}">
      <dgm:prSet/>
      <dgm:spPr/>
      <dgm:t>
        <a:bodyPr/>
        <a:lstStyle/>
        <a:p>
          <a:endParaRPr lang="ru-RU"/>
        </a:p>
      </dgm:t>
    </dgm:pt>
    <dgm:pt modelId="{D8880CA8-E2C1-48AF-A6C3-C1A31B58E01A}" type="sibTrans" cxnId="{7FD41452-39F4-4C9E-B758-917C734EA024}">
      <dgm:prSet/>
      <dgm:spPr/>
      <dgm:t>
        <a:bodyPr/>
        <a:lstStyle/>
        <a:p>
          <a:endParaRPr lang="ru-RU"/>
        </a:p>
      </dgm:t>
    </dgm:pt>
    <dgm:pt modelId="{7B62846B-3F46-4C73-893E-50BF972FA059}">
      <dgm:prSet phldrT="[Текст]"/>
      <dgm:spPr/>
      <dgm:t>
        <a:bodyPr/>
        <a:lstStyle/>
        <a:p>
          <a:r>
            <a:rPr lang="ru-RU" dirty="0" smtClean="0"/>
            <a:t>Регион</a:t>
          </a:r>
          <a:endParaRPr lang="ru-RU" dirty="0"/>
        </a:p>
      </dgm:t>
    </dgm:pt>
    <dgm:pt modelId="{C1409312-1B0D-4A43-9CEC-57027D297505}" type="parTrans" cxnId="{D09EEE8A-FD41-43A7-A4A3-E6DD5DEB2E98}">
      <dgm:prSet/>
      <dgm:spPr/>
      <dgm:t>
        <a:bodyPr/>
        <a:lstStyle/>
        <a:p>
          <a:endParaRPr lang="ru-RU"/>
        </a:p>
      </dgm:t>
    </dgm:pt>
    <dgm:pt modelId="{3347C1DE-1A0F-4314-B6D8-8D590F238AEC}" type="sibTrans" cxnId="{D09EEE8A-FD41-43A7-A4A3-E6DD5DEB2E98}">
      <dgm:prSet/>
      <dgm:spPr/>
      <dgm:t>
        <a:bodyPr/>
        <a:lstStyle/>
        <a:p>
          <a:endParaRPr lang="ru-RU"/>
        </a:p>
      </dgm:t>
    </dgm:pt>
    <dgm:pt modelId="{7F3E51D7-51B6-4246-8F78-4C45F6127FA6}" type="pres">
      <dgm:prSet presAssocID="{0A506FF7-AFFB-4973-A2E1-7B4441AA4073}" presName="cycle" presStyleCnt="0">
        <dgm:presLayoutVars>
          <dgm:dir/>
          <dgm:resizeHandles val="exact"/>
        </dgm:presLayoutVars>
      </dgm:prSet>
      <dgm:spPr/>
    </dgm:pt>
    <dgm:pt modelId="{E519F8C0-7EA7-4C9C-9D8F-EBA4A328B679}" type="pres">
      <dgm:prSet presAssocID="{10E07DA6-F778-4FF8-BF0C-688C02E270D2}" presName="node" presStyleLbl="node1" presStyleIdx="0" presStyleCnt="5">
        <dgm:presLayoutVars>
          <dgm:bulletEnabled val="1"/>
        </dgm:presLayoutVars>
      </dgm:prSet>
      <dgm:spPr/>
    </dgm:pt>
    <dgm:pt modelId="{DC11F645-F485-46DE-8E45-AB4C67CAA450}" type="pres">
      <dgm:prSet presAssocID="{10E07DA6-F778-4FF8-BF0C-688C02E270D2}" presName="spNode" presStyleCnt="0"/>
      <dgm:spPr/>
    </dgm:pt>
    <dgm:pt modelId="{D18651D0-2D13-4F07-AA2C-67780E9D53F0}" type="pres">
      <dgm:prSet presAssocID="{6D6B3BF3-E9A4-46EE-BA60-96C2DACD6A32}" presName="sibTrans" presStyleLbl="sibTrans1D1" presStyleIdx="0" presStyleCnt="5"/>
      <dgm:spPr/>
    </dgm:pt>
    <dgm:pt modelId="{58F5ACB5-D540-467D-9629-1EEF76D3D58F}" type="pres">
      <dgm:prSet presAssocID="{9E17252F-0432-426B-9B25-017315597CE4}" presName="node" presStyleLbl="node1" presStyleIdx="1" presStyleCnt="5">
        <dgm:presLayoutVars>
          <dgm:bulletEnabled val="1"/>
        </dgm:presLayoutVars>
      </dgm:prSet>
      <dgm:spPr/>
    </dgm:pt>
    <dgm:pt modelId="{A70C4B84-6D02-4515-A454-E6540317D872}" type="pres">
      <dgm:prSet presAssocID="{9E17252F-0432-426B-9B25-017315597CE4}" presName="spNode" presStyleCnt="0"/>
      <dgm:spPr/>
    </dgm:pt>
    <dgm:pt modelId="{910D730B-952A-4976-867D-83ED9206EC23}" type="pres">
      <dgm:prSet presAssocID="{CAB4773B-ACD2-4F93-9BC6-6624041E37F4}" presName="sibTrans" presStyleLbl="sibTrans1D1" presStyleIdx="1" presStyleCnt="5"/>
      <dgm:spPr/>
    </dgm:pt>
    <dgm:pt modelId="{FD0B26DD-F20C-4BD8-A21A-C08E36B45211}" type="pres">
      <dgm:prSet presAssocID="{FF8AE6A7-A126-4916-AEDF-B5CC25B512EE}" presName="node" presStyleLbl="node1" presStyleIdx="2" presStyleCnt="5">
        <dgm:presLayoutVars>
          <dgm:bulletEnabled val="1"/>
        </dgm:presLayoutVars>
      </dgm:prSet>
      <dgm:spPr/>
    </dgm:pt>
    <dgm:pt modelId="{DD775791-E4D5-4620-995E-457873528642}" type="pres">
      <dgm:prSet presAssocID="{FF8AE6A7-A126-4916-AEDF-B5CC25B512EE}" presName="spNode" presStyleCnt="0"/>
      <dgm:spPr/>
    </dgm:pt>
    <dgm:pt modelId="{65076222-B1F9-4C92-A107-AF1CA82BE383}" type="pres">
      <dgm:prSet presAssocID="{A1FD30E0-BF7D-43FC-96D1-8DBD6725810C}" presName="sibTrans" presStyleLbl="sibTrans1D1" presStyleIdx="2" presStyleCnt="5"/>
      <dgm:spPr/>
    </dgm:pt>
    <dgm:pt modelId="{DDFB1216-F6AF-4D56-AE6B-9716C8E755A9}" type="pres">
      <dgm:prSet presAssocID="{8C5DFCB5-F938-4D5A-998D-3B337F71567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A72EE0-4381-440D-8418-AF834595D342}" type="pres">
      <dgm:prSet presAssocID="{8C5DFCB5-F938-4D5A-998D-3B337F715673}" presName="spNode" presStyleCnt="0"/>
      <dgm:spPr/>
    </dgm:pt>
    <dgm:pt modelId="{FB13674A-0097-4855-BC7B-2FD3A8BF0905}" type="pres">
      <dgm:prSet presAssocID="{D8880CA8-E2C1-48AF-A6C3-C1A31B58E01A}" presName="sibTrans" presStyleLbl="sibTrans1D1" presStyleIdx="3" presStyleCnt="5"/>
      <dgm:spPr/>
    </dgm:pt>
    <dgm:pt modelId="{1D179F8F-8E6B-4E9B-BB89-EB1BB1B7DFB6}" type="pres">
      <dgm:prSet presAssocID="{7B62846B-3F46-4C73-893E-50BF972FA059}" presName="node" presStyleLbl="node1" presStyleIdx="4" presStyleCnt="5">
        <dgm:presLayoutVars>
          <dgm:bulletEnabled val="1"/>
        </dgm:presLayoutVars>
      </dgm:prSet>
      <dgm:spPr/>
    </dgm:pt>
    <dgm:pt modelId="{4880E31B-F08A-4153-89FF-DC9302A18EAA}" type="pres">
      <dgm:prSet presAssocID="{7B62846B-3F46-4C73-893E-50BF972FA059}" presName="spNode" presStyleCnt="0"/>
      <dgm:spPr/>
    </dgm:pt>
    <dgm:pt modelId="{CC24A72B-8F9E-4ACF-ABDB-202AE67ED294}" type="pres">
      <dgm:prSet presAssocID="{3347C1DE-1A0F-4314-B6D8-8D590F238AEC}" presName="sibTrans" presStyleLbl="sibTrans1D1" presStyleIdx="4" presStyleCnt="5"/>
      <dgm:spPr/>
    </dgm:pt>
  </dgm:ptLst>
  <dgm:cxnLst>
    <dgm:cxn modelId="{EBA2146F-8401-43FC-8A49-058E6FE59E0E}" type="presOf" srcId="{CAB4773B-ACD2-4F93-9BC6-6624041E37F4}" destId="{910D730B-952A-4976-867D-83ED9206EC23}" srcOrd="0" destOrd="0" presId="urn:microsoft.com/office/officeart/2005/8/layout/cycle6"/>
    <dgm:cxn modelId="{8063322B-28DD-4223-AB33-145270074641}" type="presOf" srcId="{0A506FF7-AFFB-4973-A2E1-7B4441AA4073}" destId="{7F3E51D7-51B6-4246-8F78-4C45F6127FA6}" srcOrd="0" destOrd="0" presId="urn:microsoft.com/office/officeart/2005/8/layout/cycle6"/>
    <dgm:cxn modelId="{7FD41452-39F4-4C9E-B758-917C734EA024}" srcId="{0A506FF7-AFFB-4973-A2E1-7B4441AA4073}" destId="{8C5DFCB5-F938-4D5A-998D-3B337F715673}" srcOrd="3" destOrd="0" parTransId="{3CD35A6E-F9FB-40CD-868E-44ADD82F8A53}" sibTransId="{D8880CA8-E2C1-48AF-A6C3-C1A31B58E01A}"/>
    <dgm:cxn modelId="{850BA3E9-54BC-4F1A-A22A-445BAAE69446}" srcId="{0A506FF7-AFFB-4973-A2E1-7B4441AA4073}" destId="{10E07DA6-F778-4FF8-BF0C-688C02E270D2}" srcOrd="0" destOrd="0" parTransId="{1C7E79B3-02C0-42BE-ADBB-4F1FBBC46CC0}" sibTransId="{6D6B3BF3-E9A4-46EE-BA60-96C2DACD6A32}"/>
    <dgm:cxn modelId="{D09EEE8A-FD41-43A7-A4A3-E6DD5DEB2E98}" srcId="{0A506FF7-AFFB-4973-A2E1-7B4441AA4073}" destId="{7B62846B-3F46-4C73-893E-50BF972FA059}" srcOrd="4" destOrd="0" parTransId="{C1409312-1B0D-4A43-9CEC-57027D297505}" sibTransId="{3347C1DE-1A0F-4314-B6D8-8D590F238AEC}"/>
    <dgm:cxn modelId="{F32C38D3-A35A-4C5D-AF4F-AD9C4B258BA1}" type="presOf" srcId="{10E07DA6-F778-4FF8-BF0C-688C02E270D2}" destId="{E519F8C0-7EA7-4C9C-9D8F-EBA4A328B679}" srcOrd="0" destOrd="0" presId="urn:microsoft.com/office/officeart/2005/8/layout/cycle6"/>
    <dgm:cxn modelId="{94C52100-EC1D-4107-9E4F-D61D65FD7C78}" type="presOf" srcId="{9E17252F-0432-426B-9B25-017315597CE4}" destId="{58F5ACB5-D540-467D-9629-1EEF76D3D58F}" srcOrd="0" destOrd="0" presId="urn:microsoft.com/office/officeart/2005/8/layout/cycle6"/>
    <dgm:cxn modelId="{078976BA-784E-47AD-BDE3-42844F8841FD}" type="presOf" srcId="{FF8AE6A7-A126-4916-AEDF-B5CC25B512EE}" destId="{FD0B26DD-F20C-4BD8-A21A-C08E36B45211}" srcOrd="0" destOrd="0" presId="urn:microsoft.com/office/officeart/2005/8/layout/cycle6"/>
    <dgm:cxn modelId="{5156FD88-8B71-4B96-9052-455558F78E42}" type="presOf" srcId="{6D6B3BF3-E9A4-46EE-BA60-96C2DACD6A32}" destId="{D18651D0-2D13-4F07-AA2C-67780E9D53F0}" srcOrd="0" destOrd="0" presId="urn:microsoft.com/office/officeart/2005/8/layout/cycle6"/>
    <dgm:cxn modelId="{4EAE370E-680A-4E7E-A776-B4685BD80B18}" type="presOf" srcId="{A1FD30E0-BF7D-43FC-96D1-8DBD6725810C}" destId="{65076222-B1F9-4C92-A107-AF1CA82BE383}" srcOrd="0" destOrd="0" presId="urn:microsoft.com/office/officeart/2005/8/layout/cycle6"/>
    <dgm:cxn modelId="{F807A03B-0F64-4073-B1C4-2012121AEF01}" type="presOf" srcId="{3347C1DE-1A0F-4314-B6D8-8D590F238AEC}" destId="{CC24A72B-8F9E-4ACF-ABDB-202AE67ED294}" srcOrd="0" destOrd="0" presId="urn:microsoft.com/office/officeart/2005/8/layout/cycle6"/>
    <dgm:cxn modelId="{EFB2F6CE-6EB5-44DE-BFAB-D878E816219E}" type="presOf" srcId="{8C5DFCB5-F938-4D5A-998D-3B337F715673}" destId="{DDFB1216-F6AF-4D56-AE6B-9716C8E755A9}" srcOrd="0" destOrd="0" presId="urn:microsoft.com/office/officeart/2005/8/layout/cycle6"/>
    <dgm:cxn modelId="{E8E03590-B48D-4DAD-9D59-5D4F49EE83BE}" srcId="{0A506FF7-AFFB-4973-A2E1-7B4441AA4073}" destId="{9E17252F-0432-426B-9B25-017315597CE4}" srcOrd="1" destOrd="0" parTransId="{59CE4AB2-8349-444D-8016-08706D427C94}" sibTransId="{CAB4773B-ACD2-4F93-9BC6-6624041E37F4}"/>
    <dgm:cxn modelId="{D81366A7-050B-4DA4-BFDC-C2A6A20DCB91}" type="presOf" srcId="{D8880CA8-E2C1-48AF-A6C3-C1A31B58E01A}" destId="{FB13674A-0097-4855-BC7B-2FD3A8BF0905}" srcOrd="0" destOrd="0" presId="urn:microsoft.com/office/officeart/2005/8/layout/cycle6"/>
    <dgm:cxn modelId="{19FC924E-5891-4206-94EF-D8B221BB2BE4}" type="presOf" srcId="{7B62846B-3F46-4C73-893E-50BF972FA059}" destId="{1D179F8F-8E6B-4E9B-BB89-EB1BB1B7DFB6}" srcOrd="0" destOrd="0" presId="urn:microsoft.com/office/officeart/2005/8/layout/cycle6"/>
    <dgm:cxn modelId="{2678EDD2-041A-46A8-A5CF-F3F6D4D8B907}" srcId="{0A506FF7-AFFB-4973-A2E1-7B4441AA4073}" destId="{FF8AE6A7-A126-4916-AEDF-B5CC25B512EE}" srcOrd="2" destOrd="0" parTransId="{089EB1C6-C58C-4684-B8E3-E8CF06F3BC3D}" sibTransId="{A1FD30E0-BF7D-43FC-96D1-8DBD6725810C}"/>
    <dgm:cxn modelId="{1C36CC9F-3336-4587-86E4-D8F75CD3F143}" type="presParOf" srcId="{7F3E51D7-51B6-4246-8F78-4C45F6127FA6}" destId="{E519F8C0-7EA7-4C9C-9D8F-EBA4A328B679}" srcOrd="0" destOrd="0" presId="urn:microsoft.com/office/officeart/2005/8/layout/cycle6"/>
    <dgm:cxn modelId="{C8BCC457-6E1D-490D-9E97-634C527CDCDE}" type="presParOf" srcId="{7F3E51D7-51B6-4246-8F78-4C45F6127FA6}" destId="{DC11F645-F485-46DE-8E45-AB4C67CAA450}" srcOrd="1" destOrd="0" presId="urn:microsoft.com/office/officeart/2005/8/layout/cycle6"/>
    <dgm:cxn modelId="{DD33FA73-ED51-465E-820F-FF44A3B893FD}" type="presParOf" srcId="{7F3E51D7-51B6-4246-8F78-4C45F6127FA6}" destId="{D18651D0-2D13-4F07-AA2C-67780E9D53F0}" srcOrd="2" destOrd="0" presId="urn:microsoft.com/office/officeart/2005/8/layout/cycle6"/>
    <dgm:cxn modelId="{A4B420E5-6E94-4149-8700-AF60036010A5}" type="presParOf" srcId="{7F3E51D7-51B6-4246-8F78-4C45F6127FA6}" destId="{58F5ACB5-D540-467D-9629-1EEF76D3D58F}" srcOrd="3" destOrd="0" presId="urn:microsoft.com/office/officeart/2005/8/layout/cycle6"/>
    <dgm:cxn modelId="{38E4AE67-45FE-44C4-B838-A3EF04CABB8A}" type="presParOf" srcId="{7F3E51D7-51B6-4246-8F78-4C45F6127FA6}" destId="{A70C4B84-6D02-4515-A454-E6540317D872}" srcOrd="4" destOrd="0" presId="urn:microsoft.com/office/officeart/2005/8/layout/cycle6"/>
    <dgm:cxn modelId="{6029D8FF-8403-4D5D-9D16-B4ABD31207D5}" type="presParOf" srcId="{7F3E51D7-51B6-4246-8F78-4C45F6127FA6}" destId="{910D730B-952A-4976-867D-83ED9206EC23}" srcOrd="5" destOrd="0" presId="urn:microsoft.com/office/officeart/2005/8/layout/cycle6"/>
    <dgm:cxn modelId="{494B3A44-4F51-404A-BB13-6BFBF3C19C32}" type="presParOf" srcId="{7F3E51D7-51B6-4246-8F78-4C45F6127FA6}" destId="{FD0B26DD-F20C-4BD8-A21A-C08E36B45211}" srcOrd="6" destOrd="0" presId="urn:microsoft.com/office/officeart/2005/8/layout/cycle6"/>
    <dgm:cxn modelId="{976B11B4-AB0D-4415-8C72-1540420D6263}" type="presParOf" srcId="{7F3E51D7-51B6-4246-8F78-4C45F6127FA6}" destId="{DD775791-E4D5-4620-995E-457873528642}" srcOrd="7" destOrd="0" presId="urn:microsoft.com/office/officeart/2005/8/layout/cycle6"/>
    <dgm:cxn modelId="{84E09336-6BB8-4348-9985-67D1C847A6BD}" type="presParOf" srcId="{7F3E51D7-51B6-4246-8F78-4C45F6127FA6}" destId="{65076222-B1F9-4C92-A107-AF1CA82BE383}" srcOrd="8" destOrd="0" presId="urn:microsoft.com/office/officeart/2005/8/layout/cycle6"/>
    <dgm:cxn modelId="{EFC39040-EB3E-4DD8-B383-51A444BA1108}" type="presParOf" srcId="{7F3E51D7-51B6-4246-8F78-4C45F6127FA6}" destId="{DDFB1216-F6AF-4D56-AE6B-9716C8E755A9}" srcOrd="9" destOrd="0" presId="urn:microsoft.com/office/officeart/2005/8/layout/cycle6"/>
    <dgm:cxn modelId="{7812EF99-1FB0-402A-ABE5-8228496CAC3D}" type="presParOf" srcId="{7F3E51D7-51B6-4246-8F78-4C45F6127FA6}" destId="{E4A72EE0-4381-440D-8418-AF834595D342}" srcOrd="10" destOrd="0" presId="urn:microsoft.com/office/officeart/2005/8/layout/cycle6"/>
    <dgm:cxn modelId="{FC136013-5D86-4F5F-92D4-F9A491A6AF07}" type="presParOf" srcId="{7F3E51D7-51B6-4246-8F78-4C45F6127FA6}" destId="{FB13674A-0097-4855-BC7B-2FD3A8BF0905}" srcOrd="11" destOrd="0" presId="urn:microsoft.com/office/officeart/2005/8/layout/cycle6"/>
    <dgm:cxn modelId="{0D06D6CC-D39B-4486-BBA3-54C13FE68FB2}" type="presParOf" srcId="{7F3E51D7-51B6-4246-8F78-4C45F6127FA6}" destId="{1D179F8F-8E6B-4E9B-BB89-EB1BB1B7DFB6}" srcOrd="12" destOrd="0" presId="urn:microsoft.com/office/officeart/2005/8/layout/cycle6"/>
    <dgm:cxn modelId="{6D4E1107-2BD9-472D-AC70-F85760B17A26}" type="presParOf" srcId="{7F3E51D7-51B6-4246-8F78-4C45F6127FA6}" destId="{4880E31B-F08A-4153-89FF-DC9302A18EAA}" srcOrd="13" destOrd="0" presId="urn:microsoft.com/office/officeart/2005/8/layout/cycle6"/>
    <dgm:cxn modelId="{C365168F-23FC-4120-99B1-25E5075425F3}" type="presParOf" srcId="{7F3E51D7-51B6-4246-8F78-4C45F6127FA6}" destId="{CC24A72B-8F9E-4ACF-ABDB-202AE67ED294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19F8C0-7EA7-4C9C-9D8F-EBA4A328B679}">
      <dsp:nvSpPr>
        <dsp:cNvPr id="0" name=""/>
        <dsp:cNvSpPr/>
      </dsp:nvSpPr>
      <dsp:spPr>
        <a:xfrm>
          <a:off x="1746976" y="1664"/>
          <a:ext cx="1260608" cy="819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Я</a:t>
          </a:r>
          <a:endParaRPr lang="ru-RU" sz="2000" kern="1200" dirty="0"/>
        </a:p>
      </dsp:txBody>
      <dsp:txXfrm>
        <a:off x="1786976" y="41664"/>
        <a:ext cx="1180608" cy="739395"/>
      </dsp:txXfrm>
    </dsp:sp>
    <dsp:sp modelId="{D18651D0-2D13-4F07-AA2C-67780E9D53F0}">
      <dsp:nvSpPr>
        <dsp:cNvPr id="0" name=""/>
        <dsp:cNvSpPr/>
      </dsp:nvSpPr>
      <dsp:spPr>
        <a:xfrm>
          <a:off x="740765" y="411362"/>
          <a:ext cx="3273030" cy="3273030"/>
        </a:xfrm>
        <a:custGeom>
          <a:avLst/>
          <a:gdLst/>
          <a:ahLst/>
          <a:cxnLst/>
          <a:rect l="0" t="0" r="0" b="0"/>
          <a:pathLst>
            <a:path>
              <a:moveTo>
                <a:pt x="2275472" y="129891"/>
              </a:moveTo>
              <a:arcTo wR="1636515" hR="1636515" stAng="17578905" swAng="196066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F5ACB5-D540-467D-9629-1EEF76D3D58F}">
      <dsp:nvSpPr>
        <dsp:cNvPr id="0" name=""/>
        <dsp:cNvSpPr/>
      </dsp:nvSpPr>
      <dsp:spPr>
        <a:xfrm>
          <a:off x="3303395" y="1132468"/>
          <a:ext cx="1260608" cy="819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Семья</a:t>
          </a:r>
          <a:endParaRPr lang="ru-RU" sz="2000" kern="1200" dirty="0"/>
        </a:p>
      </dsp:txBody>
      <dsp:txXfrm>
        <a:off x="3343395" y="1172468"/>
        <a:ext cx="1180608" cy="739395"/>
      </dsp:txXfrm>
    </dsp:sp>
    <dsp:sp modelId="{910D730B-952A-4976-867D-83ED9206EC23}">
      <dsp:nvSpPr>
        <dsp:cNvPr id="0" name=""/>
        <dsp:cNvSpPr/>
      </dsp:nvSpPr>
      <dsp:spPr>
        <a:xfrm>
          <a:off x="740765" y="411362"/>
          <a:ext cx="3273030" cy="3273030"/>
        </a:xfrm>
        <a:custGeom>
          <a:avLst/>
          <a:gdLst/>
          <a:ahLst/>
          <a:cxnLst/>
          <a:rect l="0" t="0" r="0" b="0"/>
          <a:pathLst>
            <a:path>
              <a:moveTo>
                <a:pt x="3270792" y="1550960"/>
              </a:moveTo>
              <a:arcTo wR="1636515" hR="1636515" stAng="21420196" swAng="219563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B26DD-F20C-4BD8-A21A-C08E36B45211}">
      <dsp:nvSpPr>
        <dsp:cNvPr id="0" name=""/>
        <dsp:cNvSpPr/>
      </dsp:nvSpPr>
      <dsp:spPr>
        <a:xfrm>
          <a:off x="2708896" y="2962148"/>
          <a:ext cx="1260608" cy="819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Улица</a:t>
          </a:r>
          <a:endParaRPr lang="ru-RU" sz="2000" kern="1200" dirty="0"/>
        </a:p>
      </dsp:txBody>
      <dsp:txXfrm>
        <a:off x="2748896" y="3002148"/>
        <a:ext cx="1180608" cy="739395"/>
      </dsp:txXfrm>
    </dsp:sp>
    <dsp:sp modelId="{65076222-B1F9-4C92-A107-AF1CA82BE383}">
      <dsp:nvSpPr>
        <dsp:cNvPr id="0" name=""/>
        <dsp:cNvSpPr/>
      </dsp:nvSpPr>
      <dsp:spPr>
        <a:xfrm>
          <a:off x="740765" y="411362"/>
          <a:ext cx="3273030" cy="3273030"/>
        </a:xfrm>
        <a:custGeom>
          <a:avLst/>
          <a:gdLst/>
          <a:ahLst/>
          <a:cxnLst/>
          <a:rect l="0" t="0" r="0" b="0"/>
          <a:pathLst>
            <a:path>
              <a:moveTo>
                <a:pt x="1961633" y="3240410"/>
              </a:moveTo>
              <a:arcTo wR="1636515" hR="1636515" stAng="4712467" swAng="137506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FB1216-F6AF-4D56-AE6B-9716C8E755A9}">
      <dsp:nvSpPr>
        <dsp:cNvPr id="0" name=""/>
        <dsp:cNvSpPr/>
      </dsp:nvSpPr>
      <dsp:spPr>
        <a:xfrm>
          <a:off x="785056" y="2962148"/>
          <a:ext cx="1260608" cy="819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Город (село)</a:t>
          </a:r>
          <a:endParaRPr lang="ru-RU" sz="2000" kern="1200" dirty="0"/>
        </a:p>
      </dsp:txBody>
      <dsp:txXfrm>
        <a:off x="825056" y="3002148"/>
        <a:ext cx="1180608" cy="739395"/>
      </dsp:txXfrm>
    </dsp:sp>
    <dsp:sp modelId="{FB13674A-0097-4855-BC7B-2FD3A8BF0905}">
      <dsp:nvSpPr>
        <dsp:cNvPr id="0" name=""/>
        <dsp:cNvSpPr/>
      </dsp:nvSpPr>
      <dsp:spPr>
        <a:xfrm>
          <a:off x="740765" y="411362"/>
          <a:ext cx="3273030" cy="3273030"/>
        </a:xfrm>
        <a:custGeom>
          <a:avLst/>
          <a:gdLst/>
          <a:ahLst/>
          <a:cxnLst/>
          <a:rect l="0" t="0" r="0" b="0"/>
          <a:pathLst>
            <a:path>
              <a:moveTo>
                <a:pt x="273381" y="2542080"/>
              </a:moveTo>
              <a:arcTo wR="1636515" hR="1636515" stAng="8784173" swAng="219563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79F8F-8E6B-4E9B-BB89-EB1BB1B7DFB6}">
      <dsp:nvSpPr>
        <dsp:cNvPr id="0" name=""/>
        <dsp:cNvSpPr/>
      </dsp:nvSpPr>
      <dsp:spPr>
        <a:xfrm>
          <a:off x="190557" y="1132468"/>
          <a:ext cx="1260608" cy="819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Регион</a:t>
          </a:r>
          <a:endParaRPr lang="ru-RU" sz="2000" kern="1200" dirty="0"/>
        </a:p>
      </dsp:txBody>
      <dsp:txXfrm>
        <a:off x="230557" y="1172468"/>
        <a:ext cx="1180608" cy="739395"/>
      </dsp:txXfrm>
    </dsp:sp>
    <dsp:sp modelId="{CC24A72B-8F9E-4ACF-ABDB-202AE67ED294}">
      <dsp:nvSpPr>
        <dsp:cNvPr id="0" name=""/>
        <dsp:cNvSpPr/>
      </dsp:nvSpPr>
      <dsp:spPr>
        <a:xfrm>
          <a:off x="740765" y="411362"/>
          <a:ext cx="3273030" cy="3273030"/>
        </a:xfrm>
        <a:custGeom>
          <a:avLst/>
          <a:gdLst/>
          <a:ahLst/>
          <a:cxnLst/>
          <a:rect l="0" t="0" r="0" b="0"/>
          <a:pathLst>
            <a:path>
              <a:moveTo>
                <a:pt x="285245" y="713339"/>
              </a:moveTo>
              <a:arcTo wR="1636515" hR="1636515" stAng="12860433" swAng="196066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438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21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1410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613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0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760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40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0270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03367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23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81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1E30ECF-9648-4CC9-B4C3-63E2BAEB6474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109E18F-8E21-4F8B-A000-2D3E2B8E5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978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dirty="0"/>
              <a:t>«Региональная идентичность через </a:t>
            </a:r>
            <a:r>
              <a:rPr lang="ru-RU" sz="4400" dirty="0" smtClean="0"/>
              <a:t>библиотеку: </a:t>
            </a:r>
            <a:r>
              <a:rPr lang="ru-RU" sz="4400" dirty="0"/>
              <a:t>краеведение и местный фольклор»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Выполнила: Яковлева Светлана </a:t>
            </a:r>
            <a:r>
              <a:rPr lang="ru-RU" dirty="0" smtClean="0"/>
              <a:t>Андреевна, библиотекарь, </a:t>
            </a:r>
            <a:r>
              <a:rPr lang="ru-RU" dirty="0"/>
              <a:t>МАОУ «СОШ №93»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598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 такое региональная </a:t>
            </a:r>
            <a:r>
              <a:rPr lang="ru-RU" dirty="0" smtClean="0"/>
              <a:t>идентичность?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66800" y="2321168"/>
            <a:ext cx="4754880" cy="3530991"/>
          </a:xfrm>
        </p:spPr>
        <p:txBody>
          <a:bodyPr>
            <a:normAutofit/>
          </a:bodyPr>
          <a:lstStyle/>
          <a:p>
            <a:r>
              <a:rPr lang="ru-RU" sz="2400" dirty="0"/>
              <a:t>чувство принадлежности к месту, где ты живёшь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знание </a:t>
            </a:r>
            <a:r>
              <a:rPr lang="ru-RU" sz="2400" dirty="0"/>
              <a:t>«своих» историй, имён, мест, слов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понимание</a:t>
            </a:r>
            <a:r>
              <a:rPr lang="ru-RU" sz="2400" dirty="0"/>
              <a:t>, чем твой край отличается и чем он ценен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связь </a:t>
            </a:r>
            <a:r>
              <a:rPr lang="ru-RU" sz="2400" dirty="0"/>
              <a:t>поколений через традиции и память.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85719356"/>
              </p:ext>
            </p:extLst>
          </p:nvPr>
        </p:nvGraphicFramePr>
        <p:xfrm>
          <a:off x="6370638" y="2014194"/>
          <a:ext cx="4754562" cy="3837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6752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именно библиотека?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02423"/>
            <a:ext cx="5061438" cy="4049737"/>
          </a:xfrm>
        </p:spPr>
        <p:txBody>
          <a:bodyPr>
            <a:noAutofit/>
          </a:bodyPr>
          <a:lstStyle/>
          <a:p>
            <a:r>
              <a:rPr lang="ru-RU" sz="2400" dirty="0"/>
              <a:t>доступ к книгам, архивам, цифровым коллекциям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нейтральная</a:t>
            </a:r>
            <a:r>
              <a:rPr lang="ru-RU" sz="2400" dirty="0"/>
              <a:t>, безопасная площадка для исследований и творчества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мост </a:t>
            </a:r>
            <a:r>
              <a:rPr lang="ru-RU" sz="2400" dirty="0"/>
              <a:t>между школой и сообществом (музеи, краеведы, мастера</a:t>
            </a:r>
            <a:r>
              <a:rPr lang="ru-RU" sz="2400" dirty="0" smtClean="0"/>
              <a:t>);</a:t>
            </a:r>
          </a:p>
          <a:p>
            <a:r>
              <a:rPr lang="ru-RU" sz="2400" dirty="0" smtClean="0"/>
              <a:t>пространство </a:t>
            </a:r>
            <a:r>
              <a:rPr lang="ru-RU" sz="2400" dirty="0"/>
              <a:t>для диалога поколений (интервью, воспоминания).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91838" y="2014194"/>
            <a:ext cx="4754562" cy="35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25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Краеведение в фонде: что </a:t>
            </a:r>
            <a:r>
              <a:rPr lang="ru-RU" dirty="0" smtClean="0"/>
              <a:t>собирать?</a:t>
            </a:r>
            <a:endParaRPr lang="ru-RU" dirty="0"/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u="sng" dirty="0"/>
              <a:t>Список материалов</a:t>
            </a:r>
            <a:r>
              <a:rPr lang="ru-RU" sz="2400" b="1" u="sng" dirty="0" smtClean="0"/>
              <a:t>:</a:t>
            </a:r>
          </a:p>
          <a:p>
            <a:r>
              <a:rPr lang="ru-RU" sz="2400" dirty="0" smtClean="0"/>
              <a:t>книги </a:t>
            </a:r>
            <a:r>
              <a:rPr lang="ru-RU" sz="2400" dirty="0"/>
              <a:t>по истории и этнографии региона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сборники </a:t>
            </a:r>
            <a:r>
              <a:rPr lang="ru-RU" sz="2400" dirty="0"/>
              <a:t>местного фольклора (сказки, легенды, песни, пословицы</a:t>
            </a:r>
            <a:r>
              <a:rPr lang="ru-RU" sz="2400" dirty="0" smtClean="0"/>
              <a:t>);</a:t>
            </a:r>
          </a:p>
          <a:p>
            <a:r>
              <a:rPr lang="ru-RU" sz="2400" dirty="0" smtClean="0"/>
              <a:t>фотоальбомы</a:t>
            </a:r>
            <a:r>
              <a:rPr lang="ru-RU" sz="2400" dirty="0"/>
              <a:t>, открытки, карты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издания </a:t>
            </a:r>
            <a:r>
              <a:rPr lang="ru-RU" sz="2400" dirty="0"/>
              <a:t>местных авторов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школьные </a:t>
            </a:r>
            <a:r>
              <a:rPr lang="ru-RU" sz="2400" dirty="0"/>
              <a:t>и семейные архивы (копии</a:t>
            </a:r>
            <a:r>
              <a:rPr lang="ru-RU" sz="2400" dirty="0" smtClean="0"/>
              <a:t>).</a:t>
            </a:r>
          </a:p>
          <a:p>
            <a:pPr marL="0" indent="0">
              <a:buNone/>
            </a:pPr>
            <a:r>
              <a:rPr lang="ru-RU" sz="2400" b="1" u="sng" dirty="0" smtClean="0"/>
              <a:t>Совет</a:t>
            </a:r>
            <a:r>
              <a:rPr lang="ru-RU" sz="2400" b="1" u="sng" dirty="0"/>
              <a:t>:</a:t>
            </a:r>
            <a:r>
              <a:rPr lang="ru-RU" sz="2400" u="sng" dirty="0"/>
              <a:t> </a:t>
            </a:r>
            <a:r>
              <a:rPr lang="ru-RU" sz="2400" dirty="0"/>
              <a:t>выделить отдельный стеллаж/полку «Наш край» и </a:t>
            </a:r>
            <a:r>
              <a:rPr lang="ru-RU" sz="2400" dirty="0" smtClean="0"/>
              <a:t>ввести маркировку изданий.</a:t>
            </a:r>
          </a:p>
        </p:txBody>
      </p:sp>
    </p:spTree>
    <p:extLst>
      <p:ext uri="{BB962C8B-B14F-4D97-AF65-F5344CB8AC3E}">
        <p14:creationId xmlns:p14="http://schemas.microsoft.com/office/powerpoint/2010/main" val="2916783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Даже небольшой фонд можно сделать удобным и привлекательным, если систематизировать и правильно подать материалы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6800" y="2186802"/>
            <a:ext cx="4754563" cy="3581359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0638" y="2194521"/>
            <a:ext cx="4754562" cy="35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04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Местный фольклор: как его «оживить</a:t>
            </a:r>
            <a:r>
              <a:rPr lang="ru-RU" dirty="0" smtClean="0"/>
              <a:t>»?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1069848" y="1802423"/>
            <a:ext cx="4754880" cy="911991"/>
          </a:xfrm>
        </p:spPr>
        <p:txBody>
          <a:bodyPr/>
          <a:lstStyle/>
          <a:p>
            <a:r>
              <a:rPr lang="ru-RU" dirty="0"/>
              <a:t>Фольклор — </a:t>
            </a:r>
            <a:r>
              <a:rPr lang="ru-RU" dirty="0" smtClean="0"/>
              <a:t>это не </a:t>
            </a:r>
            <a:r>
              <a:rPr lang="ru-RU" dirty="0"/>
              <a:t>только </a:t>
            </a:r>
            <a:r>
              <a:rPr lang="ru-RU" dirty="0" smtClean="0"/>
              <a:t>чтение.</a:t>
            </a:r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1069847" y="2755898"/>
            <a:ext cx="5594721" cy="3200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u="sng" dirty="0"/>
              <a:t>Форматы работы</a:t>
            </a:r>
            <a:r>
              <a:rPr lang="ru-RU" b="1" u="sng" dirty="0" smtClean="0"/>
              <a:t>:</a:t>
            </a:r>
          </a:p>
          <a:p>
            <a:r>
              <a:rPr lang="ru-RU" dirty="0" smtClean="0"/>
              <a:t>чтение </a:t>
            </a:r>
            <a:r>
              <a:rPr lang="ru-RU" dirty="0"/>
              <a:t>вслух с обсуждением (почему герой поступил так, а не иначе</a:t>
            </a:r>
            <a:r>
              <a:rPr lang="ru-RU" dirty="0" smtClean="0"/>
              <a:t>?);</a:t>
            </a:r>
          </a:p>
          <a:p>
            <a:r>
              <a:rPr lang="ru-RU" dirty="0" smtClean="0"/>
              <a:t>театрализация </a:t>
            </a:r>
            <a:r>
              <a:rPr lang="ru-RU" dirty="0"/>
              <a:t>сказок, мини-спектакли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«банка» местных пословиц и загадок (дети собирают у родных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конкурс </a:t>
            </a:r>
            <a:r>
              <a:rPr lang="ru-RU" dirty="0"/>
              <a:t>выразительного чтения на местном диалекте/с местными интонациями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комиксы </a:t>
            </a:r>
            <a:r>
              <a:rPr lang="ru-RU" dirty="0"/>
              <a:t>и буктрейлеры по мотивам легенд.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>
          <a:xfrm>
            <a:off x="6373368" y="2014194"/>
            <a:ext cx="5100594" cy="70022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Фольклор становится интересным, когда ребёнок не просто читает, а действует: собирает, играет, </a:t>
            </a:r>
            <a:r>
              <a:rPr lang="ru-RU" dirty="0" smtClean="0"/>
              <a:t>создаёт.</a:t>
            </a:r>
            <a:endParaRPr lang="ru-RU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272082" y="2755898"/>
            <a:ext cx="330316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7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Практические проекты для школьников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u="sng" dirty="0"/>
              <a:t>От идеи к </a:t>
            </a:r>
            <a:r>
              <a:rPr lang="ru-RU" sz="2000" b="1" u="sng" dirty="0" smtClean="0"/>
              <a:t>результату — </a:t>
            </a:r>
            <a:r>
              <a:rPr lang="ru-RU" sz="2000" b="1" u="sng" dirty="0"/>
              <a:t>примеры </a:t>
            </a:r>
            <a:r>
              <a:rPr lang="ru-RU" sz="2000" b="1" u="sng" dirty="0" smtClean="0"/>
              <a:t>проектов:</a:t>
            </a:r>
          </a:p>
          <a:p>
            <a:r>
              <a:rPr lang="ru-RU" sz="2000" b="1" dirty="0" smtClean="0"/>
              <a:t>«</a:t>
            </a:r>
            <a:r>
              <a:rPr lang="ru-RU" sz="2000" b="1" dirty="0"/>
              <a:t>Карта фольклорных мест»: </a:t>
            </a:r>
            <a:r>
              <a:rPr lang="ru-RU" sz="2000" dirty="0"/>
              <a:t>нанести на карту места, упомянутые в легендах и сказках, добавить QR‑коды с текстами</a:t>
            </a:r>
            <a:r>
              <a:rPr lang="ru-RU" sz="2000" dirty="0" smtClean="0"/>
              <a:t>.</a:t>
            </a:r>
          </a:p>
          <a:p>
            <a:r>
              <a:rPr lang="ru-RU" sz="2000" b="1" dirty="0" smtClean="0"/>
              <a:t>«</a:t>
            </a:r>
            <a:r>
              <a:rPr lang="ru-RU" sz="2000" b="1" dirty="0"/>
              <a:t>Словарь местных слов»: </a:t>
            </a:r>
            <a:r>
              <a:rPr lang="ru-RU" sz="2000" dirty="0"/>
              <a:t>дети собирают слова, которые используют бабушки/дедушки, дают толкования и примеры</a:t>
            </a:r>
            <a:r>
              <a:rPr lang="ru-RU" sz="2000" dirty="0" smtClean="0"/>
              <a:t>.</a:t>
            </a:r>
          </a:p>
          <a:p>
            <a:r>
              <a:rPr lang="ru-RU" sz="2000" b="1" dirty="0" smtClean="0"/>
              <a:t>«</a:t>
            </a:r>
            <a:r>
              <a:rPr lang="ru-RU" sz="2000" b="1" dirty="0"/>
              <a:t>История одной улицы»: </a:t>
            </a:r>
            <a:r>
              <a:rPr lang="ru-RU" sz="2000" dirty="0"/>
              <a:t>мини-исследование по названию и прошлому улицы, выставка фото «было — стало</a:t>
            </a:r>
            <a:r>
              <a:rPr lang="ru-RU" sz="2000" dirty="0" smtClean="0"/>
              <a:t>».</a:t>
            </a:r>
          </a:p>
          <a:p>
            <a:r>
              <a:rPr lang="ru-RU" sz="2000" b="1" dirty="0" smtClean="0"/>
              <a:t>«</a:t>
            </a:r>
            <a:r>
              <a:rPr lang="ru-RU" sz="2000" b="1" dirty="0"/>
              <a:t>Аудиоархив воспоминаний»: </a:t>
            </a:r>
            <a:r>
              <a:rPr lang="ru-RU" sz="2000" dirty="0"/>
              <a:t>интервью с жителями, короткие </a:t>
            </a:r>
            <a:r>
              <a:rPr lang="ru-RU" sz="2000" dirty="0" smtClean="0"/>
              <a:t>подкасты (важно помнить про этику </a:t>
            </a:r>
            <a:r>
              <a:rPr lang="ru-RU" sz="2000" dirty="0"/>
              <a:t>записи и </a:t>
            </a:r>
            <a:r>
              <a:rPr lang="ru-RU" sz="2000" dirty="0" smtClean="0"/>
              <a:t>согласие).</a:t>
            </a:r>
          </a:p>
          <a:p>
            <a:pPr marL="0" indent="0">
              <a:buNone/>
            </a:pPr>
            <a:r>
              <a:rPr lang="ru-RU" sz="2000" dirty="0"/>
              <a:t>Эти проекты можно реализовать даже за 1–2 месяца и показать на школьной выставке или в </a:t>
            </a:r>
            <a:r>
              <a:rPr lang="ru-RU" sz="2000" dirty="0" smtClean="0"/>
              <a:t>соцсетях.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10574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6799" y="342900"/>
            <a:ext cx="10626969" cy="1239715"/>
          </a:xfrm>
        </p:spPr>
        <p:txBody>
          <a:bodyPr>
            <a:normAutofit fontScale="90000"/>
          </a:bodyPr>
          <a:lstStyle/>
          <a:p>
            <a:r>
              <a:rPr lang="ru-RU" dirty="0"/>
              <a:t>Интеграция с учебной программой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066799" y="1410120"/>
            <a:ext cx="4973515" cy="4999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u="sng" dirty="0"/>
              <a:t>Примеры</a:t>
            </a:r>
            <a:r>
              <a:rPr lang="ru-RU" sz="2000" b="1" u="sng" dirty="0" smtClean="0"/>
              <a:t>:</a:t>
            </a:r>
          </a:p>
          <a:p>
            <a:r>
              <a:rPr lang="ru-RU" sz="2000" b="1" dirty="0" smtClean="0"/>
              <a:t>литература</a:t>
            </a:r>
            <a:r>
              <a:rPr lang="ru-RU" sz="2000" dirty="0"/>
              <a:t> — анализ местных сказок и легенд</a:t>
            </a:r>
            <a:r>
              <a:rPr lang="ru-RU" sz="2000" dirty="0" smtClean="0"/>
              <a:t>;</a:t>
            </a:r>
          </a:p>
          <a:p>
            <a:r>
              <a:rPr lang="ru-RU" sz="2000" b="1" dirty="0" smtClean="0"/>
              <a:t>история</a:t>
            </a:r>
            <a:r>
              <a:rPr lang="ru-RU" sz="2000" dirty="0"/>
              <a:t> — краеведческие мини-исследования</a:t>
            </a:r>
            <a:r>
              <a:rPr lang="ru-RU" sz="2000" dirty="0" smtClean="0"/>
              <a:t>;</a:t>
            </a:r>
          </a:p>
          <a:p>
            <a:r>
              <a:rPr lang="ru-RU" sz="2000" b="1" dirty="0" smtClean="0"/>
              <a:t>география</a:t>
            </a:r>
            <a:r>
              <a:rPr lang="ru-RU" sz="2000" dirty="0"/>
              <a:t> — топонимика и природные объекты в фольклоре</a:t>
            </a:r>
            <a:r>
              <a:rPr lang="ru-RU" sz="2000" dirty="0" smtClean="0"/>
              <a:t>;</a:t>
            </a:r>
          </a:p>
          <a:p>
            <a:r>
              <a:rPr lang="ru-RU" sz="2000" b="1" dirty="0" smtClean="0"/>
              <a:t>русский </a:t>
            </a:r>
            <a:r>
              <a:rPr lang="ru-RU" sz="2000" b="1" dirty="0"/>
              <a:t>язык</a:t>
            </a:r>
            <a:r>
              <a:rPr lang="ru-RU" sz="2000" dirty="0"/>
              <a:t> — местные диалекты, этимология названий</a:t>
            </a:r>
            <a:r>
              <a:rPr lang="ru-RU" sz="2000" dirty="0" smtClean="0"/>
              <a:t>;</a:t>
            </a:r>
          </a:p>
          <a:p>
            <a:r>
              <a:rPr lang="ru-RU" sz="2000" b="1" dirty="0" smtClean="0"/>
              <a:t>ИЗО/технология</a:t>
            </a:r>
            <a:r>
              <a:rPr lang="ru-RU" sz="2000" dirty="0"/>
              <a:t> — оформление проектов, создание открыток, макетов.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20332740"/>
              </p:ext>
            </p:extLst>
          </p:nvPr>
        </p:nvGraphicFramePr>
        <p:xfrm>
          <a:off x="6154617" y="1410120"/>
          <a:ext cx="5343645" cy="499947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81215">
                  <a:extLst>
                    <a:ext uri="{9D8B030D-6E8A-4147-A177-3AD203B41FA5}">
                      <a16:colId xmlns:a16="http://schemas.microsoft.com/office/drawing/2014/main" val="2013548667"/>
                    </a:ext>
                  </a:extLst>
                </a:gridCol>
                <a:gridCol w="1781215">
                  <a:extLst>
                    <a:ext uri="{9D8B030D-6E8A-4147-A177-3AD203B41FA5}">
                      <a16:colId xmlns:a16="http://schemas.microsoft.com/office/drawing/2014/main" val="371616334"/>
                    </a:ext>
                  </a:extLst>
                </a:gridCol>
                <a:gridCol w="1781215">
                  <a:extLst>
                    <a:ext uri="{9D8B030D-6E8A-4147-A177-3AD203B41FA5}">
                      <a16:colId xmlns:a16="http://schemas.microsoft.com/office/drawing/2014/main" val="4056455215"/>
                    </a:ext>
                  </a:extLst>
                </a:gridCol>
              </a:tblGrid>
              <a:tr h="610352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Идея задания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Результат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820921"/>
                  </a:ext>
                </a:extLst>
              </a:tr>
              <a:tr h="1440711"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Сравнить 2 местные легенды: герои, мотивы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Эссе или презентация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591700"/>
                  </a:ext>
                </a:extLst>
              </a:tr>
              <a:tr h="1170578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Найти 3 исторических факта о районе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Карта с метками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190364"/>
                  </a:ext>
                </a:extLst>
              </a:tr>
              <a:tr h="1710844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Собрать 10 местных слов, составить мини-словарь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Буклет или плакат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735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738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Кто может помочь и где брать </a:t>
            </a:r>
            <a:r>
              <a:rPr lang="ru-RU" dirty="0" smtClean="0"/>
              <a:t>материалы?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66800" y="2103119"/>
            <a:ext cx="10058400" cy="40514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u="sng" dirty="0"/>
              <a:t>Партнёры</a:t>
            </a:r>
            <a:r>
              <a:rPr lang="ru-RU" sz="2000" b="1" u="sng" dirty="0" smtClean="0"/>
              <a:t>:</a:t>
            </a:r>
          </a:p>
          <a:p>
            <a:r>
              <a:rPr lang="ru-RU" sz="2000" dirty="0" smtClean="0"/>
              <a:t>местный </a:t>
            </a:r>
            <a:r>
              <a:rPr lang="ru-RU" sz="2000" dirty="0"/>
              <a:t>краеведческий музей, библиотека, архив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дома </a:t>
            </a:r>
            <a:r>
              <a:rPr lang="ru-RU" sz="2000" dirty="0"/>
              <a:t>ремёсел, фольклорные коллективы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учителя</a:t>
            </a:r>
            <a:r>
              <a:rPr lang="ru-RU" sz="2000" dirty="0"/>
              <a:t>, родители, старожилы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b="1" u="sng" dirty="0" smtClean="0"/>
              <a:t>Ресурсы:</a:t>
            </a:r>
          </a:p>
          <a:p>
            <a:r>
              <a:rPr lang="ru-RU" sz="2000" dirty="0" smtClean="0"/>
              <a:t>сайты </a:t>
            </a:r>
            <a:r>
              <a:rPr lang="ru-RU" sz="2000" dirty="0"/>
              <a:t>музеев и библиотек с оцифрованными коллекциями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открытые </a:t>
            </a:r>
            <a:r>
              <a:rPr lang="ru-RU" sz="2000" dirty="0"/>
              <a:t>архивы, краеведческие блоги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региональные </a:t>
            </a:r>
            <a:r>
              <a:rPr lang="ru-RU" sz="2000" dirty="0"/>
              <a:t>СМИ и </a:t>
            </a:r>
            <a:r>
              <a:rPr lang="ru-RU" sz="2000" dirty="0" err="1"/>
              <a:t>соцсети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dirty="0"/>
              <a:t>Партнёрства делают проекты живыми: мастер-класс от ремесленника, экскурсия в музей, интервью с краеведом — всё это усиливает </a:t>
            </a:r>
            <a:r>
              <a:rPr lang="ru-RU" sz="2000" dirty="0" smtClean="0"/>
              <a:t>эффект.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8101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понять, что работа </a:t>
            </a:r>
            <a:r>
              <a:rPr lang="ru-RU" dirty="0" smtClean="0"/>
              <a:t>эффективна?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2103120"/>
            <a:ext cx="10248900" cy="39319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u="sng" dirty="0"/>
              <a:t>Критерии</a:t>
            </a:r>
            <a:r>
              <a:rPr lang="ru-RU" sz="2000" b="1" u="sng" dirty="0" smtClean="0"/>
              <a:t>:</a:t>
            </a:r>
          </a:p>
          <a:p>
            <a:r>
              <a:rPr lang="ru-RU" sz="2000" dirty="0" smtClean="0"/>
              <a:t>рост </a:t>
            </a:r>
            <a:r>
              <a:rPr lang="ru-RU" sz="2000" dirty="0"/>
              <a:t>посещаемости библиотеки в рамках краеведческих мероприятий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количество </a:t>
            </a:r>
            <a:r>
              <a:rPr lang="ru-RU" sz="2000" dirty="0"/>
              <a:t>реализованных проектов и публикаций (в </a:t>
            </a:r>
            <a:r>
              <a:rPr lang="ru-RU" sz="2000" dirty="0" err="1"/>
              <a:t>т.ч</a:t>
            </a:r>
            <a:r>
              <a:rPr lang="ru-RU" sz="2000" dirty="0"/>
              <a:t>. в соцсетях школы</a:t>
            </a:r>
            <a:r>
              <a:rPr lang="ru-RU" sz="2000" dirty="0" smtClean="0"/>
              <a:t>);</a:t>
            </a:r>
          </a:p>
          <a:p>
            <a:r>
              <a:rPr lang="ru-RU" sz="2000" dirty="0" smtClean="0"/>
              <a:t>участие </a:t>
            </a:r>
            <a:r>
              <a:rPr lang="ru-RU" sz="2000" dirty="0"/>
              <a:t>детей в конкурсах и конференциях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обратная </a:t>
            </a:r>
            <a:r>
              <a:rPr lang="ru-RU" sz="2000" dirty="0"/>
              <a:t>связь от учеников, родителей, учителей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пополнение </a:t>
            </a:r>
            <a:r>
              <a:rPr lang="ru-RU" sz="2000" dirty="0"/>
              <a:t>фонда и архива материалами, собранными детьми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Результаты </a:t>
            </a:r>
            <a:r>
              <a:rPr lang="ru-RU" sz="2000" b="1" dirty="0"/>
              <a:t>можно измерять не только цифрами, но и качеством: </a:t>
            </a:r>
            <a:r>
              <a:rPr lang="ru-RU" sz="2000" dirty="0"/>
              <a:t>насколько дети стали самостоятельнее в исследованиях, как они рассказывают о своём </a:t>
            </a:r>
            <a:r>
              <a:rPr lang="ru-RU" sz="2000" dirty="0" smtClean="0"/>
              <a:t>крае.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47301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Риски и как их снизить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66799" y="2014193"/>
            <a:ext cx="5360378" cy="42459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u="sng" dirty="0"/>
              <a:t>Риски и решения</a:t>
            </a:r>
            <a:r>
              <a:rPr lang="ru-RU" sz="2000" b="1" u="sng" dirty="0" smtClean="0"/>
              <a:t>:</a:t>
            </a:r>
          </a:p>
          <a:p>
            <a:r>
              <a:rPr lang="ru-RU" sz="2000" b="1" dirty="0" smtClean="0"/>
              <a:t>мало </a:t>
            </a:r>
            <a:r>
              <a:rPr lang="ru-RU" sz="2000" b="1" dirty="0"/>
              <a:t>материалов в фонде </a:t>
            </a:r>
            <a:r>
              <a:rPr lang="ru-RU" sz="2000" dirty="0"/>
              <a:t>→ начать с оцифрованных коллекций и сбора устных историй</a:t>
            </a:r>
            <a:r>
              <a:rPr lang="ru-RU" sz="2000" dirty="0" smtClean="0"/>
              <a:t>;</a:t>
            </a:r>
          </a:p>
          <a:p>
            <a:r>
              <a:rPr lang="ru-RU" sz="2000" b="1" dirty="0" smtClean="0"/>
              <a:t>низкая </a:t>
            </a:r>
            <a:r>
              <a:rPr lang="ru-RU" sz="2000" b="1" dirty="0"/>
              <a:t>вовлечённость </a:t>
            </a:r>
            <a:r>
              <a:rPr lang="ru-RU" sz="2000" dirty="0"/>
              <a:t>→ выбирать короткие проекты и давать выбор тем</a:t>
            </a:r>
            <a:r>
              <a:rPr lang="ru-RU" sz="2000" dirty="0" smtClean="0"/>
              <a:t>;</a:t>
            </a:r>
          </a:p>
          <a:p>
            <a:r>
              <a:rPr lang="ru-RU" sz="2000" b="1" dirty="0" smtClean="0"/>
              <a:t>этические </a:t>
            </a:r>
            <a:r>
              <a:rPr lang="ru-RU" sz="2000" b="1" dirty="0"/>
              <a:t>вопросы </a:t>
            </a:r>
            <a:r>
              <a:rPr lang="ru-RU" sz="2000" dirty="0"/>
              <a:t>(запись интервью) → обязательно получать согласие, объяснять цель</a:t>
            </a:r>
            <a:r>
              <a:rPr lang="ru-RU" sz="2000" dirty="0" smtClean="0"/>
              <a:t>;</a:t>
            </a:r>
          </a:p>
          <a:p>
            <a:r>
              <a:rPr lang="ru-RU" sz="2000" b="1" dirty="0" smtClean="0"/>
              <a:t>нехватка </a:t>
            </a:r>
            <a:r>
              <a:rPr lang="ru-RU" sz="2000" b="1" dirty="0"/>
              <a:t>времени </a:t>
            </a:r>
            <a:r>
              <a:rPr lang="ru-RU" sz="2000" dirty="0"/>
              <a:t>→ встраивать в уроки и делать мини-проекты </a:t>
            </a:r>
            <a:r>
              <a:rPr lang="ru-RU" sz="2000" dirty="0" smtClean="0"/>
              <a:t>(на 1-2</a:t>
            </a:r>
            <a:r>
              <a:rPr lang="ru-RU" sz="2000" dirty="0"/>
              <a:t> недели).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73875" y="2103438"/>
            <a:ext cx="3748087" cy="374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92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План внедрения (на 1 учебный год)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66799" y="2014194"/>
            <a:ext cx="10389577" cy="40208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u="sng" dirty="0"/>
              <a:t>Этапы</a:t>
            </a:r>
            <a:r>
              <a:rPr lang="ru-RU" sz="2000" b="1" u="sng" dirty="0" smtClean="0"/>
              <a:t>: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/>
              <a:t>Сентябрь</a:t>
            </a:r>
            <a:r>
              <a:rPr lang="ru-RU" sz="2000" b="1" dirty="0"/>
              <a:t>:</a:t>
            </a:r>
            <a:r>
              <a:rPr lang="ru-RU" sz="2000" dirty="0"/>
              <a:t> аудит фонда, выявление краеведческих материалов, запрос у музея списка оцифрованных ресурсов</a:t>
            </a:r>
            <a:r>
              <a:rPr lang="ru-RU" sz="2000" dirty="0" smtClean="0"/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/>
              <a:t>Октябрь</a:t>
            </a:r>
            <a:r>
              <a:rPr lang="ru-RU" sz="2000" b="1" dirty="0"/>
              <a:t>:</a:t>
            </a:r>
            <a:r>
              <a:rPr lang="ru-RU" sz="2000" dirty="0"/>
              <a:t> запуск 1–2 мини-проектов (словарь слов, карта легенд), привлечение партнёров</a:t>
            </a:r>
            <a:r>
              <a:rPr lang="ru-RU" sz="2000" dirty="0" smtClean="0"/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/>
              <a:t>Ноябрь–декабрь</a:t>
            </a:r>
            <a:r>
              <a:rPr lang="ru-RU" sz="2000" b="1" dirty="0"/>
              <a:t>:</a:t>
            </a:r>
            <a:r>
              <a:rPr lang="ru-RU" sz="2000" dirty="0"/>
              <a:t> проведение мероприятий (день краеведения, конкурс чтения), оформление выставки</a:t>
            </a:r>
            <a:r>
              <a:rPr lang="ru-RU" sz="2000" dirty="0" smtClean="0"/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/>
              <a:t>Январь–март</a:t>
            </a:r>
            <a:r>
              <a:rPr lang="ru-RU" sz="2000" b="1" dirty="0"/>
              <a:t>:</a:t>
            </a:r>
            <a:r>
              <a:rPr lang="ru-RU" sz="2000" dirty="0"/>
              <a:t> продолжение проектов, подготовка к конкурсам и конференциям</a:t>
            </a:r>
            <a:r>
              <a:rPr lang="ru-RU" sz="2000" dirty="0" smtClean="0"/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000" b="1" dirty="0" smtClean="0"/>
              <a:t>Апрель–май</a:t>
            </a:r>
            <a:r>
              <a:rPr lang="ru-RU" sz="2000" b="1" dirty="0"/>
              <a:t>:</a:t>
            </a:r>
            <a:r>
              <a:rPr lang="ru-RU" sz="2000" dirty="0"/>
              <a:t> презентация результатов, пополнение архива, планирование на следующий год.</a:t>
            </a:r>
          </a:p>
        </p:txBody>
      </p:sp>
    </p:spTree>
    <p:extLst>
      <p:ext uri="{BB962C8B-B14F-4D97-AF65-F5344CB8AC3E}">
        <p14:creationId xmlns:p14="http://schemas.microsoft.com/office/powerpoint/2010/main" val="1673062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776047"/>
            <a:ext cx="5448300" cy="4545622"/>
          </a:xfrm>
        </p:spPr>
        <p:txBody>
          <a:bodyPr>
            <a:noAutofit/>
          </a:bodyPr>
          <a:lstStyle/>
          <a:p>
            <a:r>
              <a:rPr lang="ru-RU" sz="2400" dirty="0" smtClean="0"/>
              <a:t>школьная </a:t>
            </a:r>
            <a:r>
              <a:rPr lang="ru-RU" sz="2400" dirty="0"/>
              <a:t>библиотека — естественная площадка для формирования региональной идентичности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краеведение </a:t>
            </a:r>
            <a:r>
              <a:rPr lang="ru-RU" sz="2400" dirty="0"/>
              <a:t>и фольклор работают лучше всего в практико-ориентированных форматах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проекты </a:t>
            </a:r>
            <a:r>
              <a:rPr lang="ru-RU" sz="2400" dirty="0"/>
              <a:t>легко встраиваются в учебную и воспитательную работу.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0785" y="2014194"/>
            <a:ext cx="4754562" cy="338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15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/>
              <a:t>Начните с одного небольшого проекта: выберите тему, которая интересна детям, и сделайте первый шаг уже в этом </a:t>
            </a:r>
            <a:r>
              <a:rPr lang="ru-RU" sz="3200" dirty="0" smtClean="0"/>
              <a:t>месяце!</a:t>
            </a:r>
            <a:endParaRPr lang="ru-RU" sz="32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3670" y="2077062"/>
            <a:ext cx="5704660" cy="427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16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63623" y="2252570"/>
            <a:ext cx="9070848" cy="2587752"/>
          </a:xfrm>
        </p:spPr>
        <p:txBody>
          <a:bodyPr/>
          <a:lstStyle/>
          <a:p>
            <a:r>
              <a:rPr lang="ru-RU" dirty="0" smtClean="0"/>
              <a:t>СПАСИБО </a:t>
            </a:r>
            <a:br>
              <a:rPr lang="ru-RU" dirty="0" smtClean="0"/>
            </a:br>
            <a:r>
              <a:rPr lang="ru-RU" dirty="0" smtClean="0"/>
              <a:t>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249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84</TotalTime>
  <Words>633</Words>
  <Application>Microsoft Office PowerPoint</Application>
  <PresentationFormat>Широкоэкранный</PresentationFormat>
  <Paragraphs>99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Century Gothic</vt:lpstr>
      <vt:lpstr>Garamond</vt:lpstr>
      <vt:lpstr>Савон</vt:lpstr>
      <vt:lpstr>«Региональная идентичность через библиотеку: краеведение и местный фольклор»</vt:lpstr>
      <vt:lpstr>Что такое региональная идентичность?</vt:lpstr>
      <vt:lpstr>Почему именно библиотека?</vt:lpstr>
      <vt:lpstr>Краеведение в фонде: что собирать?</vt:lpstr>
      <vt:lpstr>Даже небольшой фонд можно сделать удобным и привлекательным, если систематизировать и правильно подать материалы.</vt:lpstr>
      <vt:lpstr>Местный фольклор: как его «оживить»?</vt:lpstr>
      <vt:lpstr>Практические проекты для школьников</vt:lpstr>
      <vt:lpstr>Интеграция с учебной программой</vt:lpstr>
      <vt:lpstr>Кто может помочь и где брать материалы?</vt:lpstr>
      <vt:lpstr>Как понять, что работа эффективна?</vt:lpstr>
      <vt:lpstr>Риски и как их снизить</vt:lpstr>
      <vt:lpstr>План внедрения (на 1 учебный год)</vt:lpstr>
      <vt:lpstr>Итоги</vt:lpstr>
      <vt:lpstr>Начните с одного небольшого проекта: выберите тему, которая интересна детям, и сделайте первый шаг уже в этом месяце!</vt:lpstr>
      <vt:lpstr>СПАСИБО 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«Региональная идентичность через библиотеку: краеведение и местный фольклор»</dc:title>
  <dc:creator>Учитель</dc:creator>
  <cp:lastModifiedBy>Учитель</cp:lastModifiedBy>
  <cp:revision>19</cp:revision>
  <dcterms:created xsi:type="dcterms:W3CDTF">2026-10-30T02:08:03Z</dcterms:created>
  <dcterms:modified xsi:type="dcterms:W3CDTF">2026-10-30T03:32:33Z</dcterms:modified>
</cp:coreProperties>
</file>